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notesSlides/notesSlide30.xml" ContentType="application/vnd.openxmlformats-officedocument.presentationml.notesSlide+xml"/>
  <Override PartName="/ppt/notesSlides/notesSlide168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5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71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60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Default Extension="emf" ContentType="image/x-emf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notesSlides/notesSlide118.xml" ContentType="application/vnd.openxmlformats-officedocument.presentationml.notesSlide+xml"/>
  <Override PartName="/ppt/notesSlides/notesSlide165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5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43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59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37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126.xml" ContentType="application/vnd.openxmlformats-officedocument.presentationml.notesSlide+xml"/>
  <Override PartName="/ppt/notesSlides/notesSlide173.xml" ContentType="application/vnd.openxmlformats-officedocument.presentationml.notesSlide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62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168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51.xml" ContentType="application/vnd.openxmlformats-officedocument.presentationml.notesSlide+xml"/>
  <Override PartName="/ppt/slides/slide157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167.xml" ContentType="application/vnd.openxmlformats-officedocument.presentationml.notes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56.xml" ContentType="application/vnd.openxmlformats-officedocument.presentationml.notesSlide+xml"/>
  <Override PartName="/ppt/slides/slide87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71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45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70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notesSlides/notesSlide128.xml" ContentType="application/vnd.openxmlformats-officedocument.presentationml.notesSlide+xml"/>
  <Override PartName="/ppt/notesSlides/notesSlide175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64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97.xml" ContentType="application/vnd.openxmlformats-officedocument.presentationml.notesSlide+xml"/>
  <Override PartName="/ppt/notesSlides/notesSlide142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169.xml" ContentType="application/vnd.openxmlformats-officedocument.presentationml.notesSlide+xml"/>
  <Override PartName="/ppt/slides/slide148.xml" ContentType="application/vnd.openxmlformats-officedocument.presentationml.slide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58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notesSlides/notesSlide147.xml" ContentType="application/vnd.openxmlformats-officedocument.presentationml.notes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72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6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50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36.xml" ContentType="application/vnd.openxmlformats-officedocument.presentationml.notesSlide+xml"/>
  <Default Extension="xls" ContentType="application/vnd.ms-exce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67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66.xml" ContentType="application/vnd.openxmlformats-officedocument.presentationml.notes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44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13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12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5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49.xml" ContentType="application/vnd.openxmlformats-officedocument.presentationml.notes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74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106.xml" ContentType="application/vnd.openxmlformats-officedocument.presentationml.slide+xml"/>
  <Override PartName="/ppt/slides/slide153.xml" ContentType="application/vnd.openxmlformats-officedocument.presentationml.slide+xml"/>
  <Override PartName="/ppt/notesSlides/notesSlide116.xml" ContentType="application/vnd.openxmlformats-officedocument.presentationml.notesSlide+xml"/>
  <Override PartName="/ppt/notesSlides/notesSlide163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5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306" r:id="rId9"/>
    <p:sldId id="262" r:id="rId10"/>
    <p:sldId id="291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5" r:id="rId25"/>
    <p:sldId id="286" r:id="rId26"/>
    <p:sldId id="287" r:id="rId27"/>
    <p:sldId id="288" r:id="rId28"/>
    <p:sldId id="289" r:id="rId29"/>
    <p:sldId id="308" r:id="rId30"/>
    <p:sldId id="269" r:id="rId31"/>
    <p:sldId id="281" r:id="rId32"/>
    <p:sldId id="282" r:id="rId33"/>
    <p:sldId id="280" r:id="rId34"/>
    <p:sldId id="283" r:id="rId35"/>
    <p:sldId id="284" r:id="rId36"/>
    <p:sldId id="270" r:id="rId37"/>
    <p:sldId id="468" r:id="rId38"/>
    <p:sldId id="469" r:id="rId39"/>
    <p:sldId id="470" r:id="rId40"/>
    <p:sldId id="471" r:id="rId41"/>
    <p:sldId id="472" r:id="rId42"/>
    <p:sldId id="296" r:id="rId43"/>
    <p:sldId id="297" r:id="rId44"/>
    <p:sldId id="524" r:id="rId45"/>
    <p:sldId id="525" r:id="rId46"/>
    <p:sldId id="526" r:id="rId47"/>
    <p:sldId id="527" r:id="rId48"/>
    <p:sldId id="529" r:id="rId49"/>
    <p:sldId id="528" r:id="rId50"/>
    <p:sldId id="530" r:id="rId51"/>
    <p:sldId id="309" r:id="rId52"/>
    <p:sldId id="299" r:id="rId53"/>
    <p:sldId id="521" r:id="rId54"/>
    <p:sldId id="298" r:id="rId55"/>
    <p:sldId id="300" r:id="rId56"/>
    <p:sldId id="292" r:id="rId57"/>
    <p:sldId id="301" r:id="rId58"/>
    <p:sldId id="441" r:id="rId59"/>
    <p:sldId id="442" r:id="rId60"/>
    <p:sldId id="443" r:id="rId61"/>
    <p:sldId id="444" r:id="rId62"/>
    <p:sldId id="445" r:id="rId63"/>
    <p:sldId id="446" r:id="rId64"/>
    <p:sldId id="447" r:id="rId65"/>
    <p:sldId id="448" r:id="rId66"/>
    <p:sldId id="449" r:id="rId67"/>
    <p:sldId id="450" r:id="rId68"/>
    <p:sldId id="495" r:id="rId69"/>
    <p:sldId id="451" r:id="rId70"/>
    <p:sldId id="452" r:id="rId71"/>
    <p:sldId id="453" r:id="rId72"/>
    <p:sldId id="454" r:id="rId73"/>
    <p:sldId id="455" r:id="rId74"/>
    <p:sldId id="456" r:id="rId75"/>
    <p:sldId id="496" r:id="rId76"/>
    <p:sldId id="497" r:id="rId77"/>
    <p:sldId id="508" r:id="rId78"/>
    <p:sldId id="498" r:id="rId79"/>
    <p:sldId id="457" r:id="rId80"/>
    <p:sldId id="458" r:id="rId81"/>
    <p:sldId id="509" r:id="rId82"/>
    <p:sldId id="510" r:id="rId83"/>
    <p:sldId id="459" r:id="rId84"/>
    <p:sldId id="316" r:id="rId85"/>
    <p:sldId id="317" r:id="rId86"/>
    <p:sldId id="318" r:id="rId87"/>
    <p:sldId id="319" r:id="rId88"/>
    <p:sldId id="320" r:id="rId89"/>
    <p:sldId id="321" r:id="rId90"/>
    <p:sldId id="323" r:id="rId91"/>
    <p:sldId id="322" r:id="rId92"/>
    <p:sldId id="417" r:id="rId93"/>
    <p:sldId id="324" r:id="rId94"/>
    <p:sldId id="325" r:id="rId95"/>
    <p:sldId id="424" r:id="rId96"/>
    <p:sldId id="326" r:id="rId97"/>
    <p:sldId id="361" r:id="rId98"/>
    <p:sldId id="364" r:id="rId99"/>
    <p:sldId id="327" r:id="rId100"/>
    <p:sldId id="352" r:id="rId101"/>
    <p:sldId id="415" r:id="rId102"/>
    <p:sldId id="416" r:id="rId103"/>
    <p:sldId id="425" r:id="rId104"/>
    <p:sldId id="426" r:id="rId105"/>
    <p:sldId id="427" r:id="rId106"/>
    <p:sldId id="428" r:id="rId107"/>
    <p:sldId id="429" r:id="rId108"/>
    <p:sldId id="430" r:id="rId109"/>
    <p:sldId id="431" r:id="rId110"/>
    <p:sldId id="432" r:id="rId111"/>
    <p:sldId id="433" r:id="rId112"/>
    <p:sldId id="434" r:id="rId113"/>
    <p:sldId id="435" r:id="rId114"/>
    <p:sldId id="487" r:id="rId115"/>
    <p:sldId id="488" r:id="rId116"/>
    <p:sldId id="489" r:id="rId117"/>
    <p:sldId id="490" r:id="rId118"/>
    <p:sldId id="491" r:id="rId119"/>
    <p:sldId id="492" r:id="rId120"/>
    <p:sldId id="493" r:id="rId121"/>
    <p:sldId id="494" r:id="rId122"/>
    <p:sldId id="328" r:id="rId123"/>
    <p:sldId id="329" r:id="rId124"/>
    <p:sldId id="333" r:id="rId125"/>
    <p:sldId id="330" r:id="rId126"/>
    <p:sldId id="331" r:id="rId127"/>
    <p:sldId id="332" r:id="rId128"/>
    <p:sldId id="334" r:id="rId129"/>
    <p:sldId id="335" r:id="rId130"/>
    <p:sldId id="336" r:id="rId131"/>
    <p:sldId id="337" r:id="rId132"/>
    <p:sldId id="339" r:id="rId133"/>
    <p:sldId id="346" r:id="rId134"/>
    <p:sldId id="347" r:id="rId135"/>
    <p:sldId id="348" r:id="rId136"/>
    <p:sldId id="349" r:id="rId137"/>
    <p:sldId id="350" r:id="rId138"/>
    <p:sldId id="351" r:id="rId139"/>
    <p:sldId id="353" r:id="rId140"/>
    <p:sldId id="354" r:id="rId141"/>
    <p:sldId id="473" r:id="rId142"/>
    <p:sldId id="474" r:id="rId143"/>
    <p:sldId id="475" r:id="rId144"/>
    <p:sldId id="476" r:id="rId145"/>
    <p:sldId id="477" r:id="rId146"/>
    <p:sldId id="522" r:id="rId147"/>
    <p:sldId id="479" r:id="rId148"/>
    <p:sldId id="480" r:id="rId149"/>
    <p:sldId id="355" r:id="rId150"/>
    <p:sldId id="356" r:id="rId151"/>
    <p:sldId id="523" r:id="rId152"/>
    <p:sldId id="359" r:id="rId153"/>
    <p:sldId id="360" r:id="rId154"/>
    <p:sldId id="511" r:id="rId155"/>
    <p:sldId id="365" r:id="rId156"/>
    <p:sldId id="368" r:id="rId157"/>
    <p:sldId id="366" r:id="rId158"/>
    <p:sldId id="369" r:id="rId159"/>
    <p:sldId id="370" r:id="rId160"/>
    <p:sldId id="512" r:id="rId161"/>
    <p:sldId id="371" r:id="rId162"/>
    <p:sldId id="373" r:id="rId163"/>
    <p:sldId id="374" r:id="rId164"/>
    <p:sldId id="376" r:id="rId165"/>
    <p:sldId id="375" r:id="rId166"/>
    <p:sldId id="378" r:id="rId167"/>
    <p:sldId id="383" r:id="rId168"/>
    <p:sldId id="377" r:id="rId169"/>
    <p:sldId id="379" r:id="rId170"/>
    <p:sldId id="380" r:id="rId171"/>
    <p:sldId id="381" r:id="rId172"/>
    <p:sldId id="485" r:id="rId173"/>
    <p:sldId id="486" r:id="rId174"/>
    <p:sldId id="387" r:id="rId175"/>
    <p:sldId id="388" r:id="rId176"/>
    <p:sldId id="389" r:id="rId177"/>
    <p:sldId id="392" r:id="rId178"/>
    <p:sldId id="393" r:id="rId17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3366"/>
    <a:srgbClr val="000099"/>
    <a:srgbClr val="00AAA6"/>
    <a:srgbClr val="FF8683"/>
    <a:srgbClr val="FF0000"/>
    <a:srgbClr val="00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0" autoAdjust="0"/>
    <p:restoredTop sz="94618" autoAdjust="0"/>
  </p:normalViewPr>
  <p:slideViewPr>
    <p:cSldViewPr>
      <p:cViewPr varScale="1">
        <p:scale>
          <a:sx n="115" d="100"/>
          <a:sy n="115" d="100"/>
        </p:scale>
        <p:origin x="-9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06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6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06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E8937F6D-4B55-4256-B946-13D09D5B8E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8164B-4236-4BE6-9C55-C5E9718D9101}" type="slidenum">
              <a:rPr lang="ru-RU"/>
              <a:pPr/>
              <a:t>1</a:t>
            </a:fld>
            <a:endParaRPr lang="ru-RU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72D56-167A-47EB-AE50-70DD47ED3C6E}" type="slidenum">
              <a:rPr lang="ru-RU"/>
              <a:pPr/>
              <a:t>10</a:t>
            </a:fld>
            <a:endParaRPr lang="ru-RU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3EDCD-E615-4241-973D-86034EED1DA8}" type="slidenum">
              <a:rPr lang="ru-RU"/>
              <a:pPr/>
              <a:t>103</a:t>
            </a:fld>
            <a:endParaRPr lang="ru-RU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DF186-ABAC-460A-BCCE-CD39F35E2517}" type="slidenum">
              <a:rPr lang="ru-RU"/>
              <a:pPr/>
              <a:t>104</a:t>
            </a:fld>
            <a:endParaRPr lang="ru-RU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04C34-E901-4976-978F-EC2C92E97DD5}" type="slidenum">
              <a:rPr lang="ru-RU"/>
              <a:pPr/>
              <a:t>105</a:t>
            </a:fld>
            <a:endParaRPr lang="ru-RU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A879A-F43C-413B-A355-727D7D83A65D}" type="slidenum">
              <a:rPr lang="ru-RU"/>
              <a:pPr/>
              <a:t>106</a:t>
            </a:fld>
            <a:endParaRPr lang="ru-RU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CD5E9-00EF-4BB3-8DD0-1CCF8A80DEBD}" type="slidenum">
              <a:rPr lang="ru-RU"/>
              <a:pPr/>
              <a:t>107</a:t>
            </a:fld>
            <a:endParaRPr lang="ru-RU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0E97C-4A38-4CF6-8088-ED38C57915DA}" type="slidenum">
              <a:rPr lang="ru-RU"/>
              <a:pPr/>
              <a:t>108</a:t>
            </a:fld>
            <a:endParaRPr lang="ru-RU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C7040-3AFD-4E27-A3AF-0642131F5FBE}" type="slidenum">
              <a:rPr lang="ru-RU"/>
              <a:pPr/>
              <a:t>109</a:t>
            </a:fld>
            <a:endParaRPr lang="ru-RU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DDB2E-0C4C-40DE-B894-82C3F9D7BC12}" type="slidenum">
              <a:rPr lang="ru-RU"/>
              <a:pPr/>
              <a:t>110</a:t>
            </a:fld>
            <a:endParaRPr lang="ru-RU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DCF85-DC8E-43EC-B0E7-FF2BB7179262}" type="slidenum">
              <a:rPr lang="ru-RU"/>
              <a:pPr/>
              <a:t>111</a:t>
            </a:fld>
            <a:endParaRPr lang="ru-RU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99E7E-6BD1-492C-AD34-550D9044E796}" type="slidenum">
              <a:rPr lang="ru-RU"/>
              <a:pPr/>
              <a:t>112</a:t>
            </a:fld>
            <a:endParaRPr lang="ru-RU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15576-33BA-409A-BB1A-41FA35F8D38D}" type="slidenum">
              <a:rPr lang="ru-RU"/>
              <a:pPr/>
              <a:t>11</a:t>
            </a:fld>
            <a:endParaRPr lang="ru-RU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1A7A4-4F34-45F0-9D65-043D2B84341E}" type="slidenum">
              <a:rPr lang="ru-RU"/>
              <a:pPr/>
              <a:t>113</a:t>
            </a:fld>
            <a:endParaRPr lang="ru-RU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94D99-0066-44FA-8E7F-A14E70AFCA24}" type="slidenum">
              <a:rPr lang="ru-RU"/>
              <a:pPr/>
              <a:t>114</a:t>
            </a:fld>
            <a:endParaRPr lang="ru-RU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F45C6-48F0-4CB9-B68B-92D0569D78E8}" type="slidenum">
              <a:rPr lang="ru-RU"/>
              <a:pPr/>
              <a:t>115</a:t>
            </a:fld>
            <a:endParaRPr lang="ru-RU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F56C3-26E8-45A1-BDBA-D5093876970C}" type="slidenum">
              <a:rPr lang="ru-RU"/>
              <a:pPr/>
              <a:t>116</a:t>
            </a:fld>
            <a:endParaRPr lang="ru-RU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03A93-73A0-4003-932A-C702EDFA5500}" type="slidenum">
              <a:rPr lang="ru-RU"/>
              <a:pPr/>
              <a:t>117</a:t>
            </a:fld>
            <a:endParaRPr lang="ru-RU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64B75-9743-41CB-B43E-4690B2311116}" type="slidenum">
              <a:rPr lang="ru-RU"/>
              <a:pPr/>
              <a:t>118</a:t>
            </a:fld>
            <a:endParaRPr lang="ru-RU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C5FF3-2A18-4B6E-8BBB-F150A3B453B5}" type="slidenum">
              <a:rPr lang="ru-RU"/>
              <a:pPr/>
              <a:t>119</a:t>
            </a:fld>
            <a:endParaRPr lang="ru-RU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27D68-E83B-4D36-92A1-C3A9B68688CB}" type="slidenum">
              <a:rPr lang="ru-RU"/>
              <a:pPr/>
              <a:t>120</a:t>
            </a:fld>
            <a:endParaRPr lang="ru-RU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7A904-5890-4EF0-95AA-993DE0ACABCF}" type="slidenum">
              <a:rPr lang="ru-RU"/>
              <a:pPr/>
              <a:t>121</a:t>
            </a:fld>
            <a:endParaRPr lang="ru-RU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A54C2-D7F4-49A7-874A-EA467ED4EEF1}" type="slidenum">
              <a:rPr lang="ru-RU"/>
              <a:pPr/>
              <a:t>122</a:t>
            </a:fld>
            <a:endParaRPr lang="ru-RU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D2B52-4008-4EB9-9765-5CDA8CBBCD2B}" type="slidenum">
              <a:rPr lang="ru-RU"/>
              <a:pPr/>
              <a:t>12</a:t>
            </a:fld>
            <a:endParaRPr lang="ru-RU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1B60A-8757-49C4-B5FA-6512E445F3D8}" type="slidenum">
              <a:rPr lang="ru-RU"/>
              <a:pPr/>
              <a:t>123</a:t>
            </a:fld>
            <a:endParaRPr lang="ru-RU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6F830-E2BE-49BF-B7C3-ACDE01983B20}" type="slidenum">
              <a:rPr lang="ru-RU"/>
              <a:pPr/>
              <a:t>124</a:t>
            </a:fld>
            <a:endParaRPr lang="ru-RU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48975-BD43-4EF3-BE40-D35DA580385D}" type="slidenum">
              <a:rPr lang="ru-RU"/>
              <a:pPr/>
              <a:t>125</a:t>
            </a:fld>
            <a:endParaRPr lang="ru-RU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27E2E-8848-48BF-9A10-F1C37319E65B}" type="slidenum">
              <a:rPr lang="ru-RU"/>
              <a:pPr/>
              <a:t>126</a:t>
            </a:fld>
            <a:endParaRPr lang="ru-RU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4A408-B665-4343-8C1A-48D0CCA83B31}" type="slidenum">
              <a:rPr lang="ru-RU"/>
              <a:pPr/>
              <a:t>127</a:t>
            </a:fld>
            <a:endParaRPr lang="ru-RU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F364F-8985-4BE0-837A-53B0506A282A}" type="slidenum">
              <a:rPr lang="ru-RU"/>
              <a:pPr/>
              <a:t>128</a:t>
            </a:fld>
            <a:endParaRPr lang="ru-RU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D2EAC-8E87-462B-B2AA-5BA04688BCE7}" type="slidenum">
              <a:rPr lang="ru-RU"/>
              <a:pPr/>
              <a:t>129</a:t>
            </a:fld>
            <a:endParaRPr lang="ru-RU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E3689-7FCF-46D3-8A48-36DD875B0CB0}" type="slidenum">
              <a:rPr lang="ru-RU"/>
              <a:pPr/>
              <a:t>130</a:t>
            </a:fld>
            <a:endParaRPr lang="ru-RU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02285-834F-4D6F-82B7-9D5475E7F1D3}" type="slidenum">
              <a:rPr lang="ru-RU"/>
              <a:pPr/>
              <a:t>131</a:t>
            </a:fld>
            <a:endParaRPr lang="ru-RU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3BBF9-2561-426F-8D75-E57446D64B78}" type="slidenum">
              <a:rPr lang="ru-RU"/>
              <a:pPr/>
              <a:t>132</a:t>
            </a:fld>
            <a:endParaRPr lang="ru-RU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9C2E0-E77F-45CD-9602-64E136EDA9AA}" type="slidenum">
              <a:rPr lang="ru-RU"/>
              <a:pPr/>
              <a:t>13</a:t>
            </a:fld>
            <a:endParaRPr lang="ru-RU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9BC16-1988-412C-BB3A-194B0EFD5B54}" type="slidenum">
              <a:rPr lang="ru-RU"/>
              <a:pPr/>
              <a:t>133</a:t>
            </a:fld>
            <a:endParaRPr lang="ru-RU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17587-0AD9-493C-9EDC-37C289A4D9DC}" type="slidenum">
              <a:rPr lang="ru-RU"/>
              <a:pPr/>
              <a:t>134</a:t>
            </a:fld>
            <a:endParaRPr lang="ru-RU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BBE71-E977-48AB-9864-42BD70B30092}" type="slidenum">
              <a:rPr lang="ru-RU"/>
              <a:pPr/>
              <a:t>135</a:t>
            </a:fld>
            <a:endParaRPr lang="ru-RU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612C0-8ECE-4F7C-9C0A-1C3F4AE8F815}" type="slidenum">
              <a:rPr lang="ru-RU"/>
              <a:pPr/>
              <a:t>136</a:t>
            </a:fld>
            <a:endParaRPr lang="ru-RU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122A0-C7C2-490E-A843-0389B90E894D}" type="slidenum">
              <a:rPr lang="ru-RU"/>
              <a:pPr/>
              <a:t>137</a:t>
            </a:fld>
            <a:endParaRPr lang="ru-RU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454C9-3657-43FE-B897-F3C6E6662D56}" type="slidenum">
              <a:rPr lang="ru-RU"/>
              <a:pPr/>
              <a:t>138</a:t>
            </a:fld>
            <a:endParaRPr lang="ru-RU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21367-A21C-4FF2-9D4B-8D9FF0B614F0}" type="slidenum">
              <a:rPr lang="ru-RU"/>
              <a:pPr/>
              <a:t>139</a:t>
            </a:fld>
            <a:endParaRPr lang="ru-RU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9396D-F4D7-4DAC-B512-9B13AE222E40}" type="slidenum">
              <a:rPr lang="ru-RU"/>
              <a:pPr/>
              <a:t>140</a:t>
            </a:fld>
            <a:endParaRPr lang="ru-RU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A7AB0-879F-4357-B070-6792B8ED42E3}" type="slidenum">
              <a:rPr lang="ru-RU"/>
              <a:pPr/>
              <a:t>141</a:t>
            </a:fld>
            <a:endParaRPr lang="ru-RU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FCA04-CC7A-4CF8-9575-6DD0777CCBE9}" type="slidenum">
              <a:rPr lang="ru-RU"/>
              <a:pPr/>
              <a:t>142</a:t>
            </a:fld>
            <a:endParaRPr lang="ru-RU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72862-2F42-480A-B3A4-BD0ECE6B45A2}" type="slidenum">
              <a:rPr lang="ru-RU"/>
              <a:pPr/>
              <a:t>14</a:t>
            </a:fld>
            <a:endParaRPr lang="ru-RU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E44F9-D4B1-44AE-87FE-579600BA6D4E}" type="slidenum">
              <a:rPr lang="ru-RU"/>
              <a:pPr/>
              <a:t>143</a:t>
            </a:fld>
            <a:endParaRPr lang="ru-RU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C34D6-EC54-4B14-AF25-41F1E0C39B73}" type="slidenum">
              <a:rPr lang="ru-RU"/>
              <a:pPr/>
              <a:t>144</a:t>
            </a:fld>
            <a:endParaRPr lang="ru-RU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9B7C4-97EE-4392-BA0D-18775966E3E6}" type="slidenum">
              <a:rPr lang="ru-RU"/>
              <a:pPr/>
              <a:t>145</a:t>
            </a:fld>
            <a:endParaRPr lang="ru-RU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9B7C4-97EE-4392-BA0D-18775966E3E6}" type="slidenum">
              <a:rPr lang="ru-RU"/>
              <a:pPr/>
              <a:t>146</a:t>
            </a:fld>
            <a:endParaRPr lang="ru-RU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58C2C-19B7-44FE-AE82-C95CB311BDAE}" type="slidenum">
              <a:rPr lang="ru-RU"/>
              <a:pPr/>
              <a:t>147</a:t>
            </a:fld>
            <a:endParaRPr lang="ru-RU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40C66-2D26-4FB2-AAFE-AFCD339A67DB}" type="slidenum">
              <a:rPr lang="ru-RU"/>
              <a:pPr/>
              <a:t>148</a:t>
            </a:fld>
            <a:endParaRPr lang="ru-RU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D1BC8-F447-4065-A21D-08B3AFAF613C}" type="slidenum">
              <a:rPr lang="ru-RU"/>
              <a:pPr/>
              <a:t>149</a:t>
            </a:fld>
            <a:endParaRPr lang="ru-RU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2A09D-9EAB-4460-B66B-B052502F29EC}" type="slidenum">
              <a:rPr lang="ru-RU"/>
              <a:pPr/>
              <a:t>150</a:t>
            </a:fld>
            <a:endParaRPr lang="ru-RU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2A09D-9EAB-4460-B66B-B052502F29EC}" type="slidenum">
              <a:rPr lang="ru-RU"/>
              <a:pPr/>
              <a:t>151</a:t>
            </a:fld>
            <a:endParaRPr lang="ru-RU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AD668-6B82-4F72-A22D-F59539D24423}" type="slidenum">
              <a:rPr lang="ru-RU"/>
              <a:pPr/>
              <a:t>152</a:t>
            </a:fld>
            <a:endParaRPr lang="ru-RU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AC23-EE0F-4C96-AEEF-D5D7D54077F5}" type="slidenum">
              <a:rPr lang="ru-RU"/>
              <a:pPr/>
              <a:t>15</a:t>
            </a:fld>
            <a:endParaRPr lang="ru-RU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BD47A-EE7C-4ABF-80C3-0BCF318A795E}" type="slidenum">
              <a:rPr lang="ru-RU"/>
              <a:pPr/>
              <a:t>153</a:t>
            </a:fld>
            <a:endParaRPr lang="ru-RU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3E2ED-5989-431E-97F5-2C230CE921B8}" type="slidenum">
              <a:rPr lang="ru-RU"/>
              <a:pPr/>
              <a:t>154</a:t>
            </a:fld>
            <a:endParaRPr lang="ru-RU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7CA95-2C0F-447A-9B09-1A510CD04ACA}" type="slidenum">
              <a:rPr lang="ru-RU"/>
              <a:pPr/>
              <a:t>155</a:t>
            </a:fld>
            <a:endParaRPr lang="ru-RU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1CC71-DE88-43B0-8062-0DE85D74F097}" type="slidenum">
              <a:rPr lang="ru-RU"/>
              <a:pPr/>
              <a:t>156</a:t>
            </a:fld>
            <a:endParaRPr lang="ru-RU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400D8-7085-414A-A3D2-621F91988000}" type="slidenum">
              <a:rPr lang="ru-RU"/>
              <a:pPr/>
              <a:t>157</a:t>
            </a:fld>
            <a:endParaRPr lang="ru-RU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4FF5C-7A57-4D78-B165-ACE764147154}" type="slidenum">
              <a:rPr lang="ru-RU"/>
              <a:pPr/>
              <a:t>158</a:t>
            </a:fld>
            <a:endParaRPr lang="ru-RU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7CEC5-CF14-4B6A-B072-2D59B97D198B}" type="slidenum">
              <a:rPr lang="ru-RU"/>
              <a:pPr/>
              <a:t>159</a:t>
            </a:fld>
            <a:endParaRPr lang="ru-RU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8B214-A822-437A-BC35-1A03D16EDEA1}" type="slidenum">
              <a:rPr lang="ru-RU"/>
              <a:pPr/>
              <a:t>160</a:t>
            </a:fld>
            <a:endParaRPr lang="ru-RU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B0E9D-BEA6-4595-9790-3D0F3BC35AD3}" type="slidenum">
              <a:rPr lang="ru-RU"/>
              <a:pPr/>
              <a:t>161</a:t>
            </a:fld>
            <a:endParaRPr lang="ru-RU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2A73F-0ECB-49B7-A2B1-F3645FF0ECD2}" type="slidenum">
              <a:rPr lang="ru-RU"/>
              <a:pPr/>
              <a:t>162</a:t>
            </a:fld>
            <a:endParaRPr lang="ru-RU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B0E21-B913-4ED8-BAE2-040A81B7A526}" type="slidenum">
              <a:rPr lang="ru-RU"/>
              <a:pPr/>
              <a:t>16</a:t>
            </a:fld>
            <a:endParaRPr lang="ru-RU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97CA0-6F84-4B5C-B4B4-644C802520D1}" type="slidenum">
              <a:rPr lang="ru-RU"/>
              <a:pPr/>
              <a:t>163</a:t>
            </a:fld>
            <a:endParaRPr lang="ru-RU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63E6A-8067-4BEF-B808-FF922C0C1F5A}" type="slidenum">
              <a:rPr lang="ru-RU"/>
              <a:pPr/>
              <a:t>164</a:t>
            </a:fld>
            <a:endParaRPr lang="ru-RU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FDC6D-E822-4563-A23F-71B9095ACF81}" type="slidenum">
              <a:rPr lang="ru-RU"/>
              <a:pPr/>
              <a:t>165</a:t>
            </a:fld>
            <a:endParaRPr lang="ru-RU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68D09-60B5-428F-BED1-8F642FBA4924}" type="slidenum">
              <a:rPr lang="ru-RU"/>
              <a:pPr/>
              <a:t>166</a:t>
            </a:fld>
            <a:endParaRPr lang="ru-RU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A9967-0E12-4A4D-8BE6-F73C3BDC89FD}" type="slidenum">
              <a:rPr lang="ru-RU"/>
              <a:pPr/>
              <a:t>167</a:t>
            </a:fld>
            <a:endParaRPr lang="ru-R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41003-2AE4-4F7C-9FC4-AFAC2EB5ECC4}" type="slidenum">
              <a:rPr lang="ru-RU"/>
              <a:pPr/>
              <a:t>168</a:t>
            </a:fld>
            <a:endParaRPr lang="ru-RU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76E04-7F7A-4ACB-A51E-E507B7BD313A}" type="slidenum">
              <a:rPr lang="ru-RU"/>
              <a:pPr/>
              <a:t>169</a:t>
            </a:fld>
            <a:endParaRPr lang="ru-R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99960-9DF1-484C-BF7E-D9F165D52D45}" type="slidenum">
              <a:rPr lang="ru-RU"/>
              <a:pPr/>
              <a:t>170</a:t>
            </a:fld>
            <a:endParaRPr lang="ru-RU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04959-51F6-4069-B9A6-A548B4426B28}" type="slidenum">
              <a:rPr lang="ru-RU"/>
              <a:pPr/>
              <a:t>171</a:t>
            </a:fld>
            <a:endParaRPr lang="ru-R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CEA09-BE05-4C9B-994F-9A52728274BE}" type="slidenum">
              <a:rPr lang="ru-RU"/>
              <a:pPr/>
              <a:t>172</a:t>
            </a:fld>
            <a:endParaRPr lang="ru-R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C724D-529C-4EE5-A658-B247296B8CDE}" type="slidenum">
              <a:rPr lang="ru-RU"/>
              <a:pPr/>
              <a:t>17</a:t>
            </a:fld>
            <a:endParaRPr lang="ru-RU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EB84F-1872-4B17-BF18-7C77E9645495}" type="slidenum">
              <a:rPr lang="ru-RU"/>
              <a:pPr/>
              <a:t>173</a:t>
            </a:fld>
            <a:endParaRPr lang="ru-RU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F73C4-F216-4D5F-B83C-E15A85ED0132}" type="slidenum">
              <a:rPr lang="ru-RU"/>
              <a:pPr/>
              <a:t>174</a:t>
            </a:fld>
            <a:endParaRPr lang="ru-RU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26540-9479-46BB-815B-7FDB0FC7F684}" type="slidenum">
              <a:rPr lang="ru-RU"/>
              <a:pPr/>
              <a:t>175</a:t>
            </a:fld>
            <a:endParaRPr lang="ru-R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83F25-560D-45E5-8D3F-54180F1208CD}" type="slidenum">
              <a:rPr lang="ru-RU"/>
              <a:pPr/>
              <a:t>176</a:t>
            </a:fld>
            <a:endParaRPr lang="ru-R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DD406-CA9C-415E-A680-51F113B0E005}" type="slidenum">
              <a:rPr lang="ru-RU"/>
              <a:pPr/>
              <a:t>177</a:t>
            </a:fld>
            <a:endParaRPr lang="ru-RU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ECC51-F8C0-4CD4-9F9A-0F2158333D22}" type="slidenum">
              <a:rPr lang="ru-RU"/>
              <a:pPr/>
              <a:t>178</a:t>
            </a:fld>
            <a:endParaRPr lang="ru-RU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F2219-AC5D-46A5-B636-A57EABEBAF8C}" type="slidenum">
              <a:rPr lang="ru-RU"/>
              <a:pPr/>
              <a:t>18</a:t>
            </a:fld>
            <a:endParaRPr lang="ru-RU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CAE71-9C76-4347-B28A-4CAAEC7B26F9}" type="slidenum">
              <a:rPr lang="ru-RU"/>
              <a:pPr/>
              <a:t>19</a:t>
            </a:fld>
            <a:endParaRPr lang="ru-RU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F8F43-B8F1-4E0D-979C-2FA0DE616D22}" type="slidenum">
              <a:rPr lang="ru-RU"/>
              <a:pPr/>
              <a:t>2</a:t>
            </a:fld>
            <a:endParaRPr lang="ru-RU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8C050-BC16-4ED8-A02F-4BCBB2BC6F51}" type="slidenum">
              <a:rPr lang="ru-RU"/>
              <a:pPr/>
              <a:t>20</a:t>
            </a:fld>
            <a:endParaRPr lang="ru-RU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0505B-9FFF-439E-9A09-0ADABEB97FEB}" type="slidenum">
              <a:rPr lang="ru-RU"/>
              <a:pPr/>
              <a:t>21</a:t>
            </a:fld>
            <a:endParaRPr lang="ru-R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9003A-B6A0-4F38-959D-1B9A0CC26FA0}" type="slidenum">
              <a:rPr lang="ru-RU"/>
              <a:pPr/>
              <a:t>22</a:t>
            </a:fld>
            <a:endParaRPr lang="ru-RU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6F5F3-BB57-4C7E-A369-E92FD134B9DF}" type="slidenum">
              <a:rPr lang="ru-RU"/>
              <a:pPr/>
              <a:t>23</a:t>
            </a:fld>
            <a:endParaRPr lang="ru-R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E6D76-5B43-46F2-94FC-ACD219CBDE1B}" type="slidenum">
              <a:rPr lang="ru-RU"/>
              <a:pPr/>
              <a:t>24</a:t>
            </a:fld>
            <a:endParaRPr lang="ru-RU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480CA-428A-4662-A05B-AE42E31DDEC5}" type="slidenum">
              <a:rPr lang="ru-RU"/>
              <a:pPr/>
              <a:t>25</a:t>
            </a:fld>
            <a:endParaRPr lang="ru-R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002C2-13C7-49C0-8930-523AC0924FB0}" type="slidenum">
              <a:rPr lang="ru-RU"/>
              <a:pPr/>
              <a:t>26</a:t>
            </a:fld>
            <a:endParaRPr lang="ru-RU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1DC25-774C-40A4-AE05-1BAA20D3CE22}" type="slidenum">
              <a:rPr lang="ru-RU"/>
              <a:pPr/>
              <a:t>27</a:t>
            </a:fld>
            <a:endParaRPr lang="ru-R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ED5E8-8F73-45AC-B8DE-DB4B7255C4E8}" type="slidenum">
              <a:rPr lang="ru-RU"/>
              <a:pPr/>
              <a:t>28</a:t>
            </a:fld>
            <a:endParaRPr lang="ru-RU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A5BB6-F890-4FD4-98E1-423201B227BA}" type="slidenum">
              <a:rPr lang="ru-RU"/>
              <a:pPr/>
              <a:t>29</a:t>
            </a:fld>
            <a:endParaRPr lang="ru-R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704F0-0EAB-445C-B883-5102EFFCD8AD}" type="slidenum">
              <a:rPr lang="ru-RU"/>
              <a:pPr/>
              <a:t>3</a:t>
            </a:fld>
            <a:endParaRPr lang="ru-RU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7E287-CD6E-4F7C-AF10-C776C213FC7C}" type="slidenum">
              <a:rPr lang="ru-RU"/>
              <a:pPr/>
              <a:t>30</a:t>
            </a:fld>
            <a:endParaRPr lang="ru-RU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34DBF-DF7B-4B12-A04B-FFBEFF4689EA}" type="slidenum">
              <a:rPr lang="ru-RU"/>
              <a:pPr/>
              <a:t>31</a:t>
            </a:fld>
            <a:endParaRPr lang="ru-R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855F2-E298-442A-9A8A-D9140252DC7F}" type="slidenum">
              <a:rPr lang="ru-RU"/>
              <a:pPr/>
              <a:t>32</a:t>
            </a:fld>
            <a:endParaRPr lang="ru-RU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91568-9666-4B3D-849D-A906D3BB8C64}" type="slidenum">
              <a:rPr lang="ru-RU"/>
              <a:pPr/>
              <a:t>33</a:t>
            </a:fld>
            <a:endParaRPr lang="ru-RU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19669-DF39-4BFA-AC7B-5A61B1C9CA81}" type="slidenum">
              <a:rPr lang="ru-RU"/>
              <a:pPr/>
              <a:t>34</a:t>
            </a:fld>
            <a:endParaRPr lang="ru-RU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B78B9-E4DE-411C-AF9D-E9991673CA24}" type="slidenum">
              <a:rPr lang="ru-RU"/>
              <a:pPr/>
              <a:t>35</a:t>
            </a:fld>
            <a:endParaRPr lang="ru-RU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40652-B139-4FFA-A77E-350EA3784E54}" type="slidenum">
              <a:rPr lang="ru-RU"/>
              <a:pPr/>
              <a:t>36</a:t>
            </a:fld>
            <a:endParaRPr lang="ru-RU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BE5ED-2D74-4CBF-9CCD-A81A69B7564D}" type="slidenum">
              <a:rPr lang="ru-RU"/>
              <a:pPr/>
              <a:t>37</a:t>
            </a:fld>
            <a:endParaRPr lang="ru-RU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221B1-E9E2-4484-8858-0E81A3D98631}" type="slidenum">
              <a:rPr lang="ru-RU"/>
              <a:pPr/>
              <a:t>38</a:t>
            </a:fld>
            <a:endParaRPr lang="ru-RU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D62ED-044F-402E-89C2-C38878A852C0}" type="slidenum">
              <a:rPr lang="ru-RU"/>
              <a:pPr/>
              <a:t>39</a:t>
            </a:fld>
            <a:endParaRPr lang="ru-R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FBE8C-AD5A-4988-9347-B89A316AE555}" type="slidenum">
              <a:rPr lang="ru-RU"/>
              <a:pPr/>
              <a:t>4</a:t>
            </a:fld>
            <a:endParaRPr lang="ru-RU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0EEF0-3C7D-4539-B1BD-58B56C31E01D}" type="slidenum">
              <a:rPr lang="ru-RU"/>
              <a:pPr/>
              <a:t>40</a:t>
            </a:fld>
            <a:endParaRPr lang="ru-RU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80DD3-8F41-4FC5-9C06-AB0DBCAF7A8D}" type="slidenum">
              <a:rPr lang="ru-RU"/>
              <a:pPr/>
              <a:t>41</a:t>
            </a:fld>
            <a:endParaRPr lang="ru-R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A4F88-26E4-4C25-988B-344EEEFDBD90}" type="slidenum">
              <a:rPr lang="ru-RU"/>
              <a:pPr/>
              <a:t>42</a:t>
            </a:fld>
            <a:endParaRPr lang="ru-RU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094D2-E726-4BD4-AB91-B96730DB3888}" type="slidenum">
              <a:rPr lang="ru-RU"/>
              <a:pPr/>
              <a:t>43</a:t>
            </a:fld>
            <a:endParaRPr lang="ru-R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094D2-E726-4BD4-AB91-B96730DB3888}" type="slidenum">
              <a:rPr lang="ru-RU"/>
              <a:pPr/>
              <a:t>44</a:t>
            </a:fld>
            <a:endParaRPr lang="ru-R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094D2-E726-4BD4-AB91-B96730DB3888}" type="slidenum">
              <a:rPr lang="ru-RU"/>
              <a:pPr/>
              <a:t>45</a:t>
            </a:fld>
            <a:endParaRPr lang="ru-R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7F6D-4B55-4256-B946-13D09D5B8E1C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7F6D-4B55-4256-B946-13D09D5B8E1C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42E6D-30F1-45E5-B34D-D4339A8D3D69}" type="slidenum">
              <a:rPr lang="ru-RU"/>
              <a:pPr/>
              <a:t>51</a:t>
            </a:fld>
            <a:endParaRPr lang="ru-RU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0F5EE-8193-4E3E-B0F7-4018B8F950D1}" type="slidenum">
              <a:rPr lang="ru-RU"/>
              <a:pPr/>
              <a:t>52</a:t>
            </a:fld>
            <a:endParaRPr lang="ru-RU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8E4C1-5CBA-4DEA-9846-11EF4F220B40}" type="slidenum">
              <a:rPr lang="ru-RU"/>
              <a:pPr/>
              <a:t>5</a:t>
            </a:fld>
            <a:endParaRPr lang="ru-RU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0F5EE-8193-4E3E-B0F7-4018B8F950D1}" type="slidenum">
              <a:rPr lang="ru-RU"/>
              <a:pPr/>
              <a:t>53</a:t>
            </a:fld>
            <a:endParaRPr lang="ru-RU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E66B-5C9E-405C-8D70-DB32C03ACE0B}" type="slidenum">
              <a:rPr lang="ru-RU"/>
              <a:pPr/>
              <a:t>54</a:t>
            </a:fld>
            <a:endParaRPr lang="ru-RU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7729D-4C43-409D-8E46-CDF01F0C17D9}" type="slidenum">
              <a:rPr lang="ru-RU"/>
              <a:pPr/>
              <a:t>55</a:t>
            </a:fld>
            <a:endParaRPr lang="ru-RU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F7CF0-570A-444A-A0DE-3A8836C9A7CB}" type="slidenum">
              <a:rPr lang="ru-RU"/>
              <a:pPr/>
              <a:t>56</a:t>
            </a:fld>
            <a:endParaRPr lang="ru-RU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</a:t>
            </a:r>
            <a:r>
              <a:rPr lang="ru-RU" baseline="0" dirty="0" smtClean="0"/>
              <a:t> какое время </a:t>
            </a:r>
            <a:r>
              <a:rPr lang="ru-RU" baseline="0" smtClean="0"/>
              <a:t>можно посчитать мощность всех </a:t>
            </a:r>
            <a:r>
              <a:rPr lang="ru-RU" baseline="0" dirty="0" smtClean="0"/>
              <a:t>диагоналей?</a:t>
            </a:r>
            <a:endParaRPr lang="ru-RU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90CF2-1CCE-43D5-9106-D038BD3BC178}" type="slidenum">
              <a:rPr lang="ru-RU"/>
              <a:pPr/>
              <a:t>57</a:t>
            </a:fld>
            <a:endParaRPr lang="ru-RU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EB504-72AA-48CE-902D-78C7EF404212}" type="slidenum">
              <a:rPr lang="ru-RU"/>
              <a:pPr/>
              <a:t>58</a:t>
            </a:fld>
            <a:endParaRPr lang="ru-RU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8C012-EBE4-414A-BF27-6A106AAF0732}" type="slidenum">
              <a:rPr lang="ru-RU"/>
              <a:pPr/>
              <a:t>59</a:t>
            </a:fld>
            <a:endParaRPr lang="ru-RU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65366-0D00-46D3-AD2B-DA8613F2469F}" type="slidenum">
              <a:rPr lang="ru-RU"/>
              <a:pPr/>
              <a:t>60</a:t>
            </a:fld>
            <a:endParaRPr lang="ru-RU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902CA-1FDF-4173-9753-1D643CEF3ECC}" type="slidenum">
              <a:rPr lang="ru-RU"/>
              <a:pPr/>
              <a:t>61</a:t>
            </a:fld>
            <a:endParaRPr lang="ru-RU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22A67-A7A2-4D61-90A1-2B7650F4479E}" type="slidenum">
              <a:rPr lang="ru-RU"/>
              <a:pPr/>
              <a:t>62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D8301-B389-4E54-867B-B9F964BD1A40}" type="slidenum">
              <a:rPr lang="ru-RU"/>
              <a:pPr/>
              <a:t>6</a:t>
            </a:fld>
            <a:endParaRPr lang="ru-RU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53EA4-8DBC-4F9F-960A-B48D4F173CAF}" type="slidenum">
              <a:rPr lang="ru-RU"/>
              <a:pPr/>
              <a:t>63</a:t>
            </a:fld>
            <a:endParaRPr lang="ru-RU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3871E-7EFF-4F28-AE7E-51E3D9D5B81A}" type="slidenum">
              <a:rPr lang="ru-RU"/>
              <a:pPr/>
              <a:t>64</a:t>
            </a:fld>
            <a:endParaRPr lang="ru-RU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C29D9-1FD1-40AB-A929-2BE6478C8F44}" type="slidenum">
              <a:rPr lang="ru-RU"/>
              <a:pPr/>
              <a:t>65</a:t>
            </a:fld>
            <a:endParaRPr lang="ru-RU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9CAB0-B950-40FE-AEC8-49348597DC05}" type="slidenum">
              <a:rPr lang="ru-RU"/>
              <a:pPr/>
              <a:t>66</a:t>
            </a:fld>
            <a:endParaRPr lang="ru-RU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9A4FD-5728-4357-AD07-EBBC8246C9FA}" type="slidenum">
              <a:rPr lang="ru-RU"/>
              <a:pPr/>
              <a:t>67</a:t>
            </a:fld>
            <a:endParaRPr lang="ru-RU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F8140-41FA-4C4B-88AF-7962AE9EBE88}" type="slidenum">
              <a:rPr lang="ru-RU"/>
              <a:pPr/>
              <a:t>68</a:t>
            </a:fld>
            <a:endParaRPr lang="ru-RU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534EF-5AFC-49E4-B621-43D32DBA8777}" type="slidenum">
              <a:rPr lang="ru-RU"/>
              <a:pPr/>
              <a:t>69</a:t>
            </a:fld>
            <a:endParaRPr lang="ru-RU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A9746-7CA8-47D9-9B63-40F82C0A0797}" type="slidenum">
              <a:rPr lang="ru-RU"/>
              <a:pPr/>
              <a:t>70</a:t>
            </a:fld>
            <a:endParaRPr lang="ru-RU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64B4D-19B3-4E4C-B50B-A4D9E5C21336}" type="slidenum">
              <a:rPr lang="ru-RU"/>
              <a:pPr/>
              <a:t>71</a:t>
            </a:fld>
            <a:endParaRPr lang="ru-RU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398CA-8A23-4709-B7AD-D876DDA8E7BB}" type="slidenum">
              <a:rPr lang="ru-RU"/>
              <a:pPr/>
              <a:t>72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AE69C-19EA-4ECE-9BEA-40D28D3BAF5D}" type="slidenum">
              <a:rPr lang="ru-RU"/>
              <a:pPr/>
              <a:t>7</a:t>
            </a:fld>
            <a:endParaRPr lang="ru-RU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89620-20EE-4F9F-AB64-07E8089F202B}" type="slidenum">
              <a:rPr lang="ru-RU"/>
              <a:pPr/>
              <a:t>73</a:t>
            </a:fld>
            <a:endParaRPr lang="ru-RU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7275F-B061-48C1-B923-DA6B2B2E755A}" type="slidenum">
              <a:rPr lang="ru-RU"/>
              <a:pPr/>
              <a:t>74</a:t>
            </a:fld>
            <a:endParaRPr lang="ru-RU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63B91-9BAE-439A-8E19-2D493D56B70C}" type="slidenum">
              <a:rPr lang="ru-RU"/>
              <a:pPr/>
              <a:t>75</a:t>
            </a:fld>
            <a:endParaRPr lang="ru-RU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5AB3-3ECC-40B2-9A86-EF31F5236C4D}" type="slidenum">
              <a:rPr lang="ru-RU"/>
              <a:pPr/>
              <a:t>76</a:t>
            </a:fld>
            <a:endParaRPr lang="ru-RU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838B9-C125-44A3-99FC-47934ABA1EC4}" type="slidenum">
              <a:rPr lang="ru-RU"/>
              <a:pPr/>
              <a:t>77</a:t>
            </a:fld>
            <a:endParaRPr lang="ru-RU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86D7D-93B6-472A-A4EA-9168EB5F57F8}" type="slidenum">
              <a:rPr lang="ru-RU"/>
              <a:pPr/>
              <a:t>78</a:t>
            </a:fld>
            <a:endParaRPr lang="ru-RU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3B004-2042-4E60-966B-6EBAD30F200E}" type="slidenum">
              <a:rPr lang="ru-RU"/>
              <a:pPr/>
              <a:t>79</a:t>
            </a:fld>
            <a:endParaRPr lang="ru-R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6E1DD-F37D-4A9C-8874-DBB4F63D954F}" type="slidenum">
              <a:rPr lang="ru-RU"/>
              <a:pPr/>
              <a:t>80</a:t>
            </a:fld>
            <a:endParaRPr lang="ru-RU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EA6D5-C533-4507-8816-A04318EB7545}" type="slidenum">
              <a:rPr lang="ru-RU"/>
              <a:pPr/>
              <a:t>81</a:t>
            </a:fld>
            <a:endParaRPr lang="ru-RU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AF78C-729B-4A13-8617-5552AA2AC289}" type="slidenum">
              <a:rPr lang="ru-RU"/>
              <a:pPr/>
              <a:t>82</a:t>
            </a:fld>
            <a:endParaRPr lang="ru-RU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D6661-7FEB-4C0C-AD28-E6A7C70C4779}" type="slidenum">
              <a:rPr lang="ru-RU"/>
              <a:pPr/>
              <a:t>8</a:t>
            </a:fld>
            <a:endParaRPr lang="ru-RU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74A69-D652-4E20-B57F-2A419061E606}" type="slidenum">
              <a:rPr lang="ru-RU"/>
              <a:pPr/>
              <a:t>83</a:t>
            </a:fld>
            <a:endParaRPr lang="ru-R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9DB1E-DCE2-4CE8-94B4-708B945F7944}" type="slidenum">
              <a:rPr lang="ru-RU"/>
              <a:pPr/>
              <a:t>84</a:t>
            </a:fld>
            <a:endParaRPr lang="ru-RU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2267F-17C0-434E-AC94-5566D55E4AB4}" type="slidenum">
              <a:rPr lang="ru-RU"/>
              <a:pPr/>
              <a:t>85</a:t>
            </a:fld>
            <a:endParaRPr lang="ru-RU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51231-2DFF-4925-9BA0-A68546F231A3}" type="slidenum">
              <a:rPr lang="ru-RU"/>
              <a:pPr/>
              <a:t>86</a:t>
            </a:fld>
            <a:endParaRPr lang="ru-RU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14556-9309-4E79-91B3-612DD075EE09}" type="slidenum">
              <a:rPr lang="ru-RU"/>
              <a:pPr/>
              <a:t>87</a:t>
            </a:fld>
            <a:endParaRPr lang="ru-RU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E1F2A-71B4-41F8-A5D5-A80BE0397DF6}" type="slidenum">
              <a:rPr lang="ru-RU"/>
              <a:pPr/>
              <a:t>88</a:t>
            </a:fld>
            <a:endParaRPr lang="ru-RU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56BD5-F590-449C-8F35-0BFBE1BECE97}" type="slidenum">
              <a:rPr lang="ru-RU"/>
              <a:pPr/>
              <a:t>89</a:t>
            </a:fld>
            <a:endParaRPr lang="ru-RU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56CDF-7666-4A6F-B01B-08D1FBFE3674}" type="slidenum">
              <a:rPr lang="ru-RU"/>
              <a:pPr/>
              <a:t>90</a:t>
            </a:fld>
            <a:endParaRPr lang="ru-RU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21102-230B-4099-81ED-245E33897FFD}" type="slidenum">
              <a:rPr lang="ru-RU"/>
              <a:pPr/>
              <a:t>91</a:t>
            </a:fld>
            <a:endParaRPr lang="ru-RU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6F52C-C2F9-4530-BA46-D71F9E5A6414}" type="slidenum">
              <a:rPr lang="ru-RU"/>
              <a:pPr/>
              <a:t>92</a:t>
            </a:fld>
            <a:endParaRPr lang="ru-RU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9C10F-AE99-4014-9B7D-AAF192733C61}" type="slidenum">
              <a:rPr lang="ru-RU"/>
              <a:pPr/>
              <a:t>9</a:t>
            </a:fld>
            <a:endParaRPr lang="ru-RU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5F40B-AAF1-4BB1-A2D3-B98696236EEE}" type="slidenum">
              <a:rPr lang="ru-RU"/>
              <a:pPr/>
              <a:t>93</a:t>
            </a:fld>
            <a:endParaRPr lang="ru-RU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CCF0C-5E84-4CCF-9284-940CCEB42D7C}" type="slidenum">
              <a:rPr lang="ru-RU"/>
              <a:pPr/>
              <a:t>94</a:t>
            </a:fld>
            <a:endParaRPr lang="ru-RU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2E2D0-59A5-4615-AE52-42DE8CD346FE}" type="slidenum">
              <a:rPr lang="ru-RU"/>
              <a:pPr/>
              <a:t>95</a:t>
            </a:fld>
            <a:endParaRPr lang="ru-RU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DE00C-7A1A-4048-8EBB-EDA238B58F47}" type="slidenum">
              <a:rPr lang="ru-RU"/>
              <a:pPr/>
              <a:t>96</a:t>
            </a:fld>
            <a:endParaRPr lang="ru-RU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7032F-83A1-4842-82B1-9ABA5468C89C}" type="slidenum">
              <a:rPr lang="ru-RU"/>
              <a:pPr/>
              <a:t>97</a:t>
            </a:fld>
            <a:endParaRPr lang="ru-RU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850E5-513B-4E19-A20D-47493BF192DB}" type="slidenum">
              <a:rPr lang="ru-RU"/>
              <a:pPr/>
              <a:t>98</a:t>
            </a:fld>
            <a:endParaRPr lang="ru-RU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0FA2B-B387-4E06-B771-627D37E0D44A}" type="slidenum">
              <a:rPr lang="ru-RU"/>
              <a:pPr/>
              <a:t>99</a:t>
            </a:fld>
            <a:endParaRPr lang="ru-RU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6108F-A7E1-44A9-A295-638ECFE691DB}" type="slidenum">
              <a:rPr lang="ru-RU"/>
              <a:pPr/>
              <a:t>100</a:t>
            </a:fld>
            <a:endParaRPr lang="ru-RU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E48CF-DEA6-4D09-9A13-CB14D0B5ABCC}" type="slidenum">
              <a:rPr lang="ru-RU"/>
              <a:pPr/>
              <a:t>101</a:t>
            </a:fld>
            <a:endParaRPr lang="ru-RU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6E6A8-83A6-4A4B-859D-AA5B36306FB9}" type="slidenum">
              <a:rPr lang="ru-RU"/>
              <a:pPr/>
              <a:t>102</a:t>
            </a:fld>
            <a:endParaRPr lang="ru-RU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13CE3-8317-4D72-9797-221C1E9342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4C1F8-4ABD-489B-9B61-FF32106C46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393DF-335F-4357-B255-84A9051D1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A54215-8667-4A52-8425-D0C3E56B9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85CDFD-620F-4A8C-B1BA-445249E341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BD3900-CE59-457E-BB5D-1D9C06D00E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F50D-2A70-4DE4-ABED-05D117F57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6DBA9-8E2B-4B5F-AD18-997893283F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50983-B5A4-495F-95D4-5FA6DC711A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63879-B4B8-4470-A9C4-4AA19A44E7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E1A96-E7AE-464C-9267-D1891CBE68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4E8B8-2B4F-407C-89E5-AD19DD5DB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5A34-D551-4EB5-BAB3-EBEEECEAF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54F4-B394-49D3-9D4B-5494386E1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C3B5AA4D-B93E-4AB5-971E-071B3656AA0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14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1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8.bin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Алгоритмы биоинформатики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ФББ</a:t>
            </a:r>
          </a:p>
          <a:p>
            <a:r>
              <a:rPr lang="ru-RU" dirty="0"/>
              <a:t>20</a:t>
            </a:r>
            <a:r>
              <a:rPr lang="en-US" dirty="0" smtClean="0"/>
              <a:t>13</a:t>
            </a:r>
            <a:r>
              <a:rPr lang="ru-RU" dirty="0" smtClean="0"/>
              <a:t> </a:t>
            </a:r>
            <a:r>
              <a:rPr lang="ru-RU" dirty="0"/>
              <a:t>г</a:t>
            </a:r>
            <a:r>
              <a:rPr lang="ru-RU"/>
              <a:t>., </a:t>
            </a:r>
            <a:r>
              <a:rPr lang="ru-RU" smtClean="0"/>
              <a:t>весенний семестр</a:t>
            </a:r>
            <a:r>
              <a:rPr lang="ru-RU" dirty="0"/>
              <a:t>, </a:t>
            </a:r>
            <a:r>
              <a:rPr lang="ru-RU"/>
              <a:t>3-й </a:t>
            </a:r>
            <a:r>
              <a:rPr lang="ru-RU" smtClean="0"/>
              <a:t>курс. </a:t>
            </a:r>
            <a:r>
              <a:rPr lang="ru-RU" sz="1600" dirty="0" smtClean="0"/>
              <a:t>Миронов </a:t>
            </a:r>
            <a:r>
              <a:rPr lang="ru-RU" sz="1600" smtClean="0"/>
              <a:t>Андрей Александрович</a:t>
            </a:r>
            <a:r>
              <a:rPr lang="en-US" sz="1600"/>
              <a:t/>
            </a:r>
            <a:br>
              <a:rPr lang="en-US" sz="1600"/>
            </a:br>
            <a:r>
              <a:rPr lang="ru-RU" sz="1600" smtClean="0"/>
              <a:t>Спирин Сергей Александрович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171450"/>
            <a:ext cx="8785225" cy="1143000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существует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выравниваний?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4752975"/>
          </a:xfrm>
        </p:spPr>
        <p:txBody>
          <a:bodyPr/>
          <a:lstStyle/>
          <a:p>
            <a:pPr marL="609600" indent="-609600"/>
            <a:r>
              <a:rPr lang="ru-RU" sz="2400" u="sng" dirty="0"/>
              <a:t>Дано:</a:t>
            </a:r>
            <a:r>
              <a:rPr lang="ru-RU" sz="2400" dirty="0"/>
              <a:t> две </a:t>
            </a:r>
            <a:r>
              <a:rPr lang="ru-RU" sz="2400" dirty="0" smtClean="0"/>
              <a:t>последовательности </a:t>
            </a: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ru-RU" sz="2400" dirty="0"/>
              <a:t> и </a:t>
            </a: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ru-RU" sz="2400" dirty="0"/>
              <a:t> длиной </a:t>
            </a:r>
            <a:r>
              <a:rPr lang="en-US" sz="2400" i="1" dirty="0"/>
              <a:t>m</a:t>
            </a:r>
            <a:r>
              <a:rPr lang="ru-RU" sz="2400" dirty="0"/>
              <a:t> и 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.</a:t>
            </a:r>
            <a:r>
              <a:rPr lang="ru-RU" sz="2400" dirty="0"/>
              <a:t> </a:t>
            </a:r>
            <a:r>
              <a:rPr lang="ru-RU" sz="2400" u="sng" dirty="0" smtClean="0"/>
              <a:t>Сколько есть способов</a:t>
            </a:r>
            <a:r>
              <a:rPr lang="ru-RU" sz="2400" dirty="0" smtClean="0"/>
              <a:t> написать </a:t>
            </a:r>
            <a:r>
              <a:rPr lang="ru-RU" sz="2400" dirty="0"/>
              <a:t>одну </a:t>
            </a:r>
            <a:r>
              <a:rPr lang="ru-RU" sz="2400" dirty="0" smtClean="0"/>
              <a:t>последовательность </a:t>
            </a:r>
            <a:r>
              <a:rPr lang="ru-RU" sz="2400" dirty="0"/>
              <a:t>под другой </a:t>
            </a:r>
            <a:r>
              <a:rPr lang="ru-RU" sz="2400" dirty="0" smtClean="0"/>
              <a:t>(со вставками</a:t>
            </a:r>
            <a:r>
              <a:rPr lang="ru-RU" sz="2400" dirty="0"/>
              <a:t>)? </a:t>
            </a:r>
          </a:p>
          <a:p>
            <a:pPr marL="609600" indent="-609600"/>
            <a:r>
              <a:rPr lang="ru-RU" sz="2400" dirty="0" smtClean="0"/>
              <a:t>Построим </a:t>
            </a:r>
            <a:r>
              <a:rPr lang="ru-RU" sz="2400" dirty="0"/>
              <a:t>выборочную </a:t>
            </a:r>
            <a:r>
              <a:rPr lang="ru-RU" sz="2400" dirty="0" smtClean="0"/>
              <a:t>последовательность </a:t>
            </a:r>
            <a:r>
              <a:rPr lang="en-US" sz="2400" dirty="0"/>
              <a:t>S </a:t>
            </a:r>
            <a:r>
              <a:rPr lang="ru-RU" sz="2400" dirty="0"/>
              <a:t>длиной </a:t>
            </a:r>
            <a:r>
              <a:rPr lang="en-US" sz="2400" i="1" dirty="0" err="1"/>
              <a:t>m+n</a:t>
            </a:r>
            <a:r>
              <a:rPr lang="ru-RU" sz="2400" dirty="0"/>
              <a:t> </a:t>
            </a:r>
            <a:r>
              <a:rPr lang="ru-RU" sz="2400" dirty="0" smtClean="0"/>
              <a:t>следующим </a:t>
            </a:r>
            <a:r>
              <a:rPr lang="ru-RU" sz="2400" dirty="0"/>
              <a:t>образом: возьмем </a:t>
            </a:r>
            <a:r>
              <a:rPr lang="ru-RU" sz="2400" dirty="0" smtClean="0"/>
              <a:t>несколько символов </a:t>
            </a:r>
            <a:r>
              <a:rPr lang="ru-RU" sz="2400" dirty="0"/>
              <a:t>из </a:t>
            </a:r>
            <a:r>
              <a:rPr lang="ru-RU" sz="2400" dirty="0" smtClean="0"/>
              <a:t>последовательности </a:t>
            </a: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ru-RU" sz="2400" dirty="0"/>
              <a:t>, потом </a:t>
            </a:r>
            <a:r>
              <a:rPr lang="ru-RU" sz="2400" dirty="0" smtClean="0"/>
              <a:t>несколько символов </a:t>
            </a:r>
            <a:r>
              <a:rPr lang="ru-RU" sz="2400" dirty="0"/>
              <a:t>из </a:t>
            </a:r>
            <a:r>
              <a:rPr lang="ru-RU" sz="2400" dirty="0" smtClean="0"/>
              <a:t>последовательности </a:t>
            </a: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ru-RU" sz="2400" dirty="0"/>
              <a:t> потом опять </a:t>
            </a:r>
            <a:r>
              <a:rPr lang="ru-RU" sz="2400" dirty="0" smtClean="0"/>
              <a:t>несколько символов </a:t>
            </a:r>
            <a:r>
              <a:rPr lang="ru-RU" sz="2400" dirty="0"/>
              <a:t>из </a:t>
            </a: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ru-RU" sz="2400" dirty="0"/>
              <a:t>, потом опять </a:t>
            </a:r>
            <a:r>
              <a:rPr lang="ru-RU" sz="2400" dirty="0" smtClean="0"/>
              <a:t>несколько </a:t>
            </a:r>
            <a:r>
              <a:rPr lang="ru-RU" sz="2400" dirty="0"/>
              <a:t>из </a:t>
            </a: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ru-RU" sz="2400" dirty="0"/>
              <a:t>.</a:t>
            </a:r>
            <a:r>
              <a:rPr lang="en-US" sz="2400" dirty="0"/>
              <a:t> </a:t>
            </a:r>
            <a:endParaRPr lang="ru-RU" sz="2400" dirty="0"/>
          </a:p>
          <a:p>
            <a:pPr marL="990600" lvl="1" indent="-533400"/>
            <a:r>
              <a:rPr lang="ru-RU" sz="2000" dirty="0"/>
              <a:t>Каждой выборочной </a:t>
            </a:r>
            <a:r>
              <a:rPr lang="ru-RU" sz="2000" dirty="0" smtClean="0"/>
              <a:t>последовательности </a:t>
            </a:r>
            <a:r>
              <a:rPr lang="en-US" sz="2000" dirty="0"/>
              <a:t>S</a:t>
            </a:r>
            <a:r>
              <a:rPr lang="ru-RU" sz="2000" dirty="0"/>
              <a:t> </a:t>
            </a:r>
            <a:r>
              <a:rPr lang="ru-RU" sz="2000" dirty="0" smtClean="0"/>
              <a:t>соответствует </a:t>
            </a:r>
            <a:r>
              <a:rPr lang="ru-RU" sz="2000" dirty="0"/>
              <a:t>выравнивание и по каждому выравниванию можно </a:t>
            </a:r>
            <a:r>
              <a:rPr lang="ru-RU" sz="2000" dirty="0" smtClean="0"/>
              <a:t>построить </a:t>
            </a:r>
            <a:r>
              <a:rPr lang="ru-RU" sz="2000" dirty="0"/>
              <a:t>выборочную </a:t>
            </a:r>
            <a:r>
              <a:rPr lang="ru-RU" sz="2000" dirty="0" smtClean="0"/>
              <a:t>последовательность</a:t>
            </a:r>
            <a:r>
              <a:rPr lang="ru-RU" sz="2000" dirty="0"/>
              <a:t>.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ru-RU" sz="2000" dirty="0">
                <a:solidFill>
                  <a:schemeClr val="accent2"/>
                </a:solidFill>
              </a:rPr>
              <a:t>    </a:t>
            </a:r>
            <a:r>
              <a:rPr lang="en-US" sz="20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0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Доказать!)</a:t>
            </a:r>
            <a:r>
              <a:rPr lang="ru-RU" sz="2000" dirty="0"/>
              <a:t> </a:t>
            </a:r>
          </a:p>
          <a:p>
            <a:pPr marL="990600" lvl="1" indent="-533400"/>
            <a:r>
              <a:rPr lang="ru-RU" sz="2000" dirty="0" smtClean="0"/>
              <a:t>Количество </a:t>
            </a:r>
            <a:r>
              <a:rPr lang="ru-RU" sz="2000" dirty="0"/>
              <a:t>выборочных </a:t>
            </a:r>
            <a:r>
              <a:rPr lang="ru-RU" sz="2000" dirty="0" smtClean="0"/>
              <a:t>последовательностей  </a:t>
            </a:r>
            <a:r>
              <a:rPr lang="ru-RU" sz="2000" dirty="0"/>
              <a:t>равно</a:t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en-US" sz="2000" dirty="0" err="1"/>
              <a:t>N</a:t>
            </a:r>
            <a:r>
              <a:rPr lang="en-US" sz="2000" baseline="-25000" dirty="0" err="1"/>
              <a:t>sel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en-US" sz="2000" dirty="0" err="1"/>
              <a:t>C</a:t>
            </a:r>
            <a:r>
              <a:rPr lang="en-US" sz="2000" i="1" baseline="-25000" dirty="0" err="1"/>
              <a:t>n</a:t>
            </a:r>
            <a:r>
              <a:rPr lang="en-US" sz="2000" baseline="-25000" dirty="0" err="1"/>
              <a:t>+</a:t>
            </a:r>
            <a:r>
              <a:rPr lang="en-US" sz="2000" i="1" baseline="-25000" dirty="0" err="1"/>
              <a:t>m</a:t>
            </a:r>
            <a:r>
              <a:rPr lang="en-US" sz="2000" i="1" baseline="30000" dirty="0" err="1"/>
              <a:t>m</a:t>
            </a:r>
            <a:r>
              <a:rPr lang="en-US" sz="2000" baseline="30000" dirty="0"/>
              <a:t> </a:t>
            </a:r>
            <a:r>
              <a:rPr lang="en-US" sz="2000" dirty="0" smtClean="0"/>
              <a:t>= (</a:t>
            </a:r>
            <a:r>
              <a:rPr lang="en-US" sz="2000" i="1" dirty="0" smtClean="0"/>
              <a:t>m</a:t>
            </a:r>
            <a:r>
              <a:rPr lang="en-US" sz="2000" dirty="0" smtClean="0"/>
              <a:t> + </a:t>
            </a:r>
            <a:r>
              <a:rPr lang="en-US" sz="2000" i="1" dirty="0" smtClean="0"/>
              <a:t>n</a:t>
            </a:r>
            <a:r>
              <a:rPr lang="en-US" sz="2000" dirty="0"/>
              <a:t>)! / (</a:t>
            </a:r>
            <a:r>
              <a:rPr lang="en-US" sz="2000" i="1" dirty="0"/>
              <a:t>m</a:t>
            </a:r>
            <a:r>
              <a:rPr lang="en-US" sz="2000" dirty="0" smtClean="0"/>
              <a:t>!</a:t>
            </a:r>
            <a:r>
              <a:rPr lang="en-US" sz="2000" dirty="0" smtClean="0">
                <a:latin typeface="Times New Roman"/>
                <a:cs typeface="Times New Roman"/>
              </a:rPr>
              <a:t>∙</a:t>
            </a:r>
            <a:r>
              <a:rPr lang="en-US" sz="2000" i="1" dirty="0" smtClean="0"/>
              <a:t>n</a:t>
            </a:r>
            <a:r>
              <a:rPr lang="en-US" sz="2000" dirty="0"/>
              <a:t>!) </a:t>
            </a:r>
            <a:r>
              <a:rPr lang="ru-RU" sz="2000" dirty="0"/>
              <a:t>            </a:t>
            </a:r>
            <a:r>
              <a:rPr lang="en-US" sz="20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0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Доказать!)</a:t>
            </a:r>
            <a:r>
              <a:rPr lang="ru-RU" sz="2000" dirty="0"/>
              <a:t> 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794000" y="5780088"/>
          <a:ext cx="3070225" cy="879475"/>
        </p:xfrm>
        <a:graphic>
          <a:graphicData uri="http://schemas.openxmlformats.org/presentationml/2006/ole">
            <p:oleObj spid="_x0000_s43015" name="Формула" r:id="rId4" imgW="1498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8128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обучения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889000"/>
            <a:ext cx="8509000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Выборку разбивают на </a:t>
            </a:r>
            <a:r>
              <a:rPr lang="ru-RU" sz="2800"/>
              <a:t>два </a:t>
            </a:r>
            <a:r>
              <a:rPr lang="ru-RU" sz="2800" smtClean="0"/>
              <a:t>подмножества </a:t>
            </a:r>
            <a:r>
              <a:rPr lang="ru-RU" sz="2800" dirty="0"/>
              <a:t>– обучающую </a:t>
            </a:r>
            <a:r>
              <a:rPr lang="ru-RU" sz="2800"/>
              <a:t>и </a:t>
            </a:r>
            <a:r>
              <a:rPr lang="ru-RU" sz="2800" smtClean="0"/>
              <a:t>тестирующую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На первой выборке подбирают параметры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На второй </a:t>
            </a:r>
            <a:r>
              <a:rPr lang="ru-RU" sz="2800"/>
              <a:t>– </a:t>
            </a:r>
            <a:r>
              <a:rPr lang="ru-RU" sz="2800" smtClean="0"/>
              <a:t>тестируют </a:t>
            </a:r>
            <a:r>
              <a:rPr lang="ru-RU" sz="2800" dirty="0"/>
              <a:t>и </a:t>
            </a:r>
            <a:r>
              <a:rPr lang="ru-RU" sz="2800"/>
              <a:t>определяют </a:t>
            </a:r>
            <a:r>
              <a:rPr lang="ru-RU" sz="2800" smtClean="0"/>
              <a:t>качество </a:t>
            </a:r>
            <a:r>
              <a:rPr lang="ru-RU" sz="2800" dirty="0"/>
              <a:t>обучения:</a:t>
            </a:r>
          </a:p>
          <a:p>
            <a:pPr lvl="1">
              <a:lnSpc>
                <a:spcPct val="80000"/>
              </a:lnSpc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</a:t>
            </a:r>
            <a:r>
              <a:rPr lang="en-US" sz="2400" dirty="0"/>
              <a:t> </a:t>
            </a:r>
            <a:r>
              <a:rPr lang="en-US" sz="2400"/>
              <a:t>– </a:t>
            </a:r>
            <a:r>
              <a:rPr lang="ru-RU" sz="2400" smtClean="0"/>
              <a:t>количество </a:t>
            </a:r>
            <a:r>
              <a:rPr lang="ru-RU" sz="2400" dirty="0"/>
              <a:t>правильно определенных позитивных позиций (например, кодирующих)</a:t>
            </a:r>
          </a:p>
          <a:p>
            <a:pPr lvl="1">
              <a:lnSpc>
                <a:spcPct val="80000"/>
              </a:lnSpc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TN</a:t>
            </a:r>
            <a:r>
              <a:rPr lang="en-US" sz="2400" dirty="0"/>
              <a:t> </a:t>
            </a:r>
            <a:r>
              <a:rPr lang="en-US" sz="2400"/>
              <a:t>– </a:t>
            </a:r>
            <a:r>
              <a:rPr lang="ru-RU" sz="2400" smtClean="0"/>
              <a:t>количество </a:t>
            </a:r>
            <a:r>
              <a:rPr lang="ru-RU" sz="2400" dirty="0"/>
              <a:t>правильно определенных негативных позиций (например, </a:t>
            </a:r>
            <a:r>
              <a:rPr lang="ru-RU" sz="2400" dirty="0" err="1"/>
              <a:t>некодирующих</a:t>
            </a:r>
            <a:r>
              <a:rPr lang="ru-RU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FP</a:t>
            </a:r>
            <a:r>
              <a:rPr lang="en-US" sz="2400" dirty="0"/>
              <a:t> </a:t>
            </a:r>
            <a:r>
              <a:rPr lang="en-US" sz="2400"/>
              <a:t>– </a:t>
            </a:r>
            <a:r>
              <a:rPr lang="ru-RU" sz="2400" smtClean="0"/>
              <a:t>количество </a:t>
            </a:r>
            <a:r>
              <a:rPr lang="ru-RU" sz="2400" dirty="0"/>
              <a:t>неправильно определенных позитивных позиций (</a:t>
            </a:r>
            <a:r>
              <a:rPr lang="ru-RU" sz="2400" dirty="0" err="1"/>
              <a:t>некодирующих</a:t>
            </a:r>
            <a:r>
              <a:rPr lang="ru-RU" sz="2400"/>
              <a:t>, </a:t>
            </a:r>
            <a:r>
              <a:rPr lang="ru-RU" sz="2400" smtClean="0"/>
              <a:t>предсказанных </a:t>
            </a:r>
            <a:r>
              <a:rPr lang="ru-RU" sz="2400" dirty="0"/>
              <a:t>как кодирующие)</a:t>
            </a:r>
          </a:p>
          <a:p>
            <a:pPr lvl="1">
              <a:lnSpc>
                <a:spcPct val="80000"/>
              </a:lnSpc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FN</a:t>
            </a:r>
            <a:r>
              <a:rPr lang="en-US" sz="2400" dirty="0"/>
              <a:t> </a:t>
            </a:r>
            <a:r>
              <a:rPr lang="en-US" sz="2400"/>
              <a:t>– </a:t>
            </a:r>
            <a:r>
              <a:rPr lang="ru-RU" sz="2400" smtClean="0"/>
              <a:t>количество </a:t>
            </a:r>
            <a:r>
              <a:rPr lang="ru-RU" sz="2400" dirty="0"/>
              <a:t>неправильно определенных негативных позиций (кодирующих </a:t>
            </a:r>
            <a:r>
              <a:rPr lang="ru-RU" sz="2400" dirty="0" err="1"/>
              <a:t>некодирующих</a:t>
            </a:r>
            <a:r>
              <a:rPr lang="ru-RU" sz="2400"/>
              <a:t>, </a:t>
            </a:r>
            <a:r>
              <a:rPr lang="ru-RU" sz="2400" smtClean="0"/>
              <a:t>предсказанных </a:t>
            </a:r>
            <a:r>
              <a:rPr lang="ru-RU" sz="2400" dirty="0"/>
              <a:t>как </a:t>
            </a:r>
            <a:r>
              <a:rPr lang="ru-RU" sz="2400" dirty="0" err="1"/>
              <a:t>некодирующие</a:t>
            </a:r>
            <a:r>
              <a:rPr lang="ru-RU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852488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обучения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993775"/>
            <a:ext cx="8586788" cy="3330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Специфичность</a:t>
            </a:r>
            <a:r>
              <a:rPr lang="ru-RU" sz="2000" dirty="0"/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 =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FP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Чувствительность</a:t>
            </a:r>
            <a:r>
              <a:rPr lang="ru-RU" sz="2000" dirty="0"/>
              <a:t>:</a:t>
            </a:r>
            <a:endParaRPr lang="en-US" sz="2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Sen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 / (TP + FN)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Качество </a:t>
            </a:r>
            <a:r>
              <a:rPr lang="en-US" sz="2000" smtClean="0"/>
              <a:t> </a:t>
            </a:r>
            <a:r>
              <a:rPr lang="ru-RU" sz="2000"/>
              <a:t>(</a:t>
            </a:r>
            <a:r>
              <a:rPr lang="ru-RU" sz="2000" smtClean="0"/>
              <a:t>пересечение/объединение</a:t>
            </a:r>
            <a:r>
              <a:rPr lang="ru-RU" sz="2000" dirty="0"/>
              <a:t>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QQ =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/(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TP+FP+FN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Коэффициент корреляции</a:t>
            </a:r>
          </a:p>
          <a:p>
            <a:pPr algn="ctr">
              <a:buFontTx/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CC=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TP*TN–FP*FN)  /  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 </a:t>
            </a: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((TP+FP)*(TN+FN)*(TP+FN)*(TN+FP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)),</a:t>
            </a:r>
            <a:endParaRPr lang="ru-RU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2620963" y="3508375"/>
            <a:ext cx="449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2622550" y="3500438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2197100" y="5702300"/>
            <a:ext cx="637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01625" y="5438775"/>
            <a:ext cx="175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реальность</a:t>
            </a:r>
            <a:endParaRPr lang="ru-RU" sz="24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2197100" y="5219700"/>
            <a:ext cx="637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187325" y="4956175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предсказание</a:t>
            </a:r>
            <a:endParaRPr lang="ru-RU" sz="24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>
            <a:off x="3848100" y="5702300"/>
            <a:ext cx="2692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>
            <a:off x="4533900" y="5219700"/>
            <a:ext cx="3429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6" name="Line 12"/>
          <p:cNvSpPr>
            <a:spLocks noChangeShapeType="1"/>
          </p:cNvSpPr>
          <p:nvPr/>
        </p:nvSpPr>
        <p:spPr bwMode="auto">
          <a:xfrm>
            <a:off x="4508500" y="49911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>
            <a:off x="3848100" y="49911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6515100" y="50038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>
            <a:off x="7954963" y="50085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8607425" y="50260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>
            <a:off x="2206625" y="50387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5203825" y="4600575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TP</a:t>
            </a:r>
            <a:endParaRPr lang="ru-RU" sz="24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43" name="Line 19"/>
          <p:cNvSpPr>
            <a:spLocks noChangeShapeType="1"/>
          </p:cNvSpPr>
          <p:nvPr/>
        </p:nvSpPr>
        <p:spPr bwMode="auto">
          <a:xfrm>
            <a:off x="4508500" y="5067300"/>
            <a:ext cx="2006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>
            <a:off x="3848100" y="5067300"/>
            <a:ext cx="635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2816225" y="462597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TN</a:t>
            </a:r>
            <a:endParaRPr lang="ru-RU" sz="2400" b="1" i="1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>
            <a:off x="2197100" y="5080000"/>
            <a:ext cx="162560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3883025" y="4600575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FN</a:t>
            </a:r>
            <a:endParaRPr lang="ru-RU" sz="2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>
            <a:off x="6540500" y="5067300"/>
            <a:ext cx="1397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6905625" y="4600575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FP</a:t>
            </a:r>
            <a:endParaRPr lang="ru-RU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50" name="Line 26"/>
          <p:cNvSpPr>
            <a:spLocks noChangeShapeType="1"/>
          </p:cNvSpPr>
          <p:nvPr/>
        </p:nvSpPr>
        <p:spPr bwMode="auto">
          <a:xfrm>
            <a:off x="7937500" y="5080000"/>
            <a:ext cx="63500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7997825" y="462597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TN</a:t>
            </a:r>
            <a:endParaRPr lang="ru-RU" sz="2400" b="1" i="1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9398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Казалось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бы …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117600"/>
            <a:ext cx="8356600" cy="5334000"/>
          </a:xfrm>
        </p:spPr>
        <p:txBody>
          <a:bodyPr/>
          <a:lstStyle/>
          <a:p>
            <a:r>
              <a:rPr lang="ru-RU" sz="2800" smtClean="0"/>
              <a:t>Построим </a:t>
            </a:r>
            <a:r>
              <a:rPr lang="ru-RU" sz="2800"/>
              <a:t>модель </a:t>
            </a:r>
            <a:r>
              <a:rPr lang="ru-RU" sz="2800" smtClean="0"/>
              <a:t>с </a:t>
            </a:r>
            <a:r>
              <a:rPr lang="ru-RU" sz="2800" dirty="0"/>
              <a:t>миллионом параметров, включая учет притяжения Луны.</a:t>
            </a:r>
          </a:p>
          <a:p>
            <a:r>
              <a:rPr lang="ru-RU" sz="2800" dirty="0"/>
              <a:t>Можно ожидать, что в </a:t>
            </a:r>
            <a:r>
              <a:rPr lang="ru-RU" sz="2800"/>
              <a:t>этом </a:t>
            </a:r>
            <a:r>
              <a:rPr lang="ru-RU" sz="2800" smtClean="0"/>
              <a:t>случае </a:t>
            </a:r>
            <a:r>
              <a:rPr lang="ru-RU" sz="2800" dirty="0"/>
              <a:t>мы получим очень точную модель, которая будет </a:t>
            </a:r>
            <a:r>
              <a:rPr lang="ru-RU" sz="2800"/>
              <a:t>правильно </a:t>
            </a:r>
            <a:r>
              <a:rPr lang="ru-RU" sz="2800" smtClean="0"/>
              <a:t>все предсказывать</a:t>
            </a:r>
            <a:r>
              <a:rPr lang="ru-RU" sz="2800" dirty="0"/>
              <a:t>.</a:t>
            </a:r>
          </a:p>
          <a:p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НО…</a:t>
            </a:r>
            <a:r>
              <a:rPr lang="ru-RU" sz="2800" dirty="0"/>
              <a:t> При этом для оценки каждого параметра </a:t>
            </a:r>
            <a:r>
              <a:rPr lang="ru-RU" sz="2800"/>
              <a:t>будет </a:t>
            </a:r>
            <a:r>
              <a:rPr lang="ru-RU" sz="2800" smtClean="0"/>
              <a:t>использовано </a:t>
            </a:r>
            <a:r>
              <a:rPr lang="ru-RU" sz="2800" dirty="0"/>
              <a:t>примерно одно наблюдение. Поэтому </a:t>
            </a:r>
            <a:r>
              <a:rPr lang="ru-RU" sz="2800"/>
              <a:t>хоть </a:t>
            </a: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точность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модели</a:t>
            </a:r>
            <a:r>
              <a:rPr lang="ru-RU" sz="2800" dirty="0"/>
              <a:t> и велика</a:t>
            </a:r>
            <a:r>
              <a:rPr lang="ru-RU" sz="2800"/>
              <a:t>, </a:t>
            </a: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точность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оценки параметров</a:t>
            </a:r>
            <a:r>
              <a:rPr lang="ru-RU" sz="2800" dirty="0"/>
              <a:t> очень мала, и </a:t>
            </a:r>
            <a:r>
              <a:rPr lang="ru-RU" sz="2800"/>
              <a:t>ее </a:t>
            </a:r>
            <a:r>
              <a:rPr lang="ru-RU" sz="2800" smtClean="0"/>
              <a:t>предсказательная сила </a:t>
            </a:r>
            <a:r>
              <a:rPr lang="ru-RU" sz="2800" dirty="0"/>
              <a:t>будет также очень мала.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738188"/>
            <a:ext cx="7824788" cy="5276850"/>
          </a:xfrm>
        </p:spPr>
        <p:txBody>
          <a:bodyPr/>
          <a:lstStyle/>
          <a:p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HMM </a:t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br>
              <a:rPr lang="ru-RU" sz="6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парное </a:t>
            </a:r>
            <a:r>
              <a:rPr lang="ru-RU" sz="6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выравнивание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538"/>
            <a:ext cx="77724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Конечный автомат для парного выравнивания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200025" y="1773238"/>
          <a:ext cx="4681538" cy="3490912"/>
        </p:xfrm>
        <a:graphic>
          <a:graphicData uri="http://schemas.openxmlformats.org/presentationml/2006/ole">
            <p:oleObj spid="_x0000_s230404" name="Equation" r:id="rId4" imgW="2209800" imgH="1651000" progId="Equation.3">
              <p:embed/>
            </p:oleObj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6907213" y="3741738"/>
            <a:ext cx="552450" cy="642937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7820025" y="5016500"/>
            <a:ext cx="617538" cy="617538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5927725" y="5054600"/>
            <a:ext cx="617538" cy="617538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H="1">
            <a:off x="6467475" y="4422775"/>
            <a:ext cx="566738" cy="695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2" name="Line 12"/>
          <p:cNvSpPr>
            <a:spLocks noChangeShapeType="1"/>
          </p:cNvSpPr>
          <p:nvPr/>
        </p:nvSpPr>
        <p:spPr bwMode="auto">
          <a:xfrm>
            <a:off x="7277100" y="4437063"/>
            <a:ext cx="582613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6375400" y="4370388"/>
            <a:ext cx="492125" cy="595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4" name="Line 14"/>
          <p:cNvSpPr>
            <a:spLocks noChangeShapeType="1"/>
          </p:cNvSpPr>
          <p:nvPr/>
        </p:nvSpPr>
        <p:spPr bwMode="auto">
          <a:xfrm flipH="1" flipV="1">
            <a:off x="7472363" y="4421188"/>
            <a:ext cx="511175" cy="519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5" name="Freeform 15"/>
          <p:cNvSpPr>
            <a:spLocks/>
          </p:cNvSpPr>
          <p:nvPr/>
        </p:nvSpPr>
        <p:spPr bwMode="auto">
          <a:xfrm>
            <a:off x="6894513" y="3159125"/>
            <a:ext cx="608012" cy="5175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6" name="Freeform 16"/>
          <p:cNvSpPr>
            <a:spLocks/>
          </p:cNvSpPr>
          <p:nvPr/>
        </p:nvSpPr>
        <p:spPr bwMode="auto">
          <a:xfrm rot="12614882">
            <a:off x="7475538" y="5568950"/>
            <a:ext cx="608012" cy="5175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7" name="Freeform 17"/>
          <p:cNvSpPr>
            <a:spLocks/>
          </p:cNvSpPr>
          <p:nvPr/>
        </p:nvSpPr>
        <p:spPr bwMode="auto">
          <a:xfrm rot="8481630">
            <a:off x="6264275" y="5645150"/>
            <a:ext cx="608013" cy="5175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5354638" y="3397250"/>
            <a:ext cx="1597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Порождение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пары </a:t>
            </a: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символов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4406900" y="5607050"/>
            <a:ext cx="1811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делеция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20650"/>
            <a:ext cx="7772400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HMM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выравнивания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439863"/>
            <a:ext cx="5929312" cy="4862512"/>
          </a:xfrm>
        </p:spPr>
        <p:txBody>
          <a:bodyPr/>
          <a:lstStyle/>
          <a:p>
            <a:r>
              <a:rPr lang="ru-RU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Парная </a:t>
            </a:r>
            <a:r>
              <a:rPr lang="en-US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endParaRPr lang="ru-RU" sz="2800" b="1" i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Состояния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lvl="1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Начало</a:t>
            </a:r>
          </a:p>
          <a:p>
            <a:pPr lvl="1"/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Сопоставление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(генерация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пары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сопоставленных символов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ij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,y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lvl="1"/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Генерация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символа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делеция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lvl="1"/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Генерация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символа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делеция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lvl="1"/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Конец </a:t>
            </a:r>
          </a:p>
          <a:p>
            <a:pPr lvl="2"/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7424738" y="3048000"/>
            <a:ext cx="473075" cy="642938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8205788" y="4322763"/>
            <a:ext cx="530225" cy="617537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30" name="Oval 6"/>
          <p:cNvSpPr>
            <a:spLocks noChangeArrowheads="1"/>
          </p:cNvSpPr>
          <p:nvPr/>
        </p:nvSpPr>
        <p:spPr bwMode="auto">
          <a:xfrm>
            <a:off x="6584950" y="4360863"/>
            <a:ext cx="528638" cy="617537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 flipH="1">
            <a:off x="7046913" y="3729038"/>
            <a:ext cx="485775" cy="695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2" name="Line 8"/>
          <p:cNvSpPr>
            <a:spLocks noChangeShapeType="1"/>
          </p:cNvSpPr>
          <p:nvPr/>
        </p:nvSpPr>
        <p:spPr bwMode="auto">
          <a:xfrm>
            <a:off x="7740650" y="3743325"/>
            <a:ext cx="500063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3" name="Line 9"/>
          <p:cNvSpPr>
            <a:spLocks noChangeShapeType="1"/>
          </p:cNvSpPr>
          <p:nvPr/>
        </p:nvSpPr>
        <p:spPr bwMode="auto">
          <a:xfrm flipV="1">
            <a:off x="6969125" y="3676650"/>
            <a:ext cx="420688" cy="595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4" name="Line 10"/>
          <p:cNvSpPr>
            <a:spLocks noChangeShapeType="1"/>
          </p:cNvSpPr>
          <p:nvPr/>
        </p:nvSpPr>
        <p:spPr bwMode="auto">
          <a:xfrm flipH="1" flipV="1">
            <a:off x="7908925" y="3727450"/>
            <a:ext cx="438150" cy="51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5" name="Freeform 11"/>
          <p:cNvSpPr>
            <a:spLocks/>
          </p:cNvSpPr>
          <p:nvPr/>
        </p:nvSpPr>
        <p:spPr bwMode="auto">
          <a:xfrm rot="16200000">
            <a:off x="6946106" y="3217069"/>
            <a:ext cx="608013" cy="2762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6" name="Freeform 12"/>
          <p:cNvSpPr>
            <a:spLocks/>
          </p:cNvSpPr>
          <p:nvPr/>
        </p:nvSpPr>
        <p:spPr bwMode="auto">
          <a:xfrm rot="8620239">
            <a:off x="8415338" y="4883150"/>
            <a:ext cx="520700" cy="373063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7" name="Freeform 13"/>
          <p:cNvSpPr>
            <a:spLocks/>
          </p:cNvSpPr>
          <p:nvPr/>
        </p:nvSpPr>
        <p:spPr bwMode="auto">
          <a:xfrm rot="13282673">
            <a:off x="6280150" y="4813300"/>
            <a:ext cx="520700" cy="3651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7235825" y="2019300"/>
            <a:ext cx="82867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Begin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41" name="Line 17"/>
          <p:cNvSpPr>
            <a:spLocks noChangeShapeType="1"/>
          </p:cNvSpPr>
          <p:nvPr/>
        </p:nvSpPr>
        <p:spPr bwMode="auto">
          <a:xfrm flipH="1">
            <a:off x="7686675" y="2506663"/>
            <a:ext cx="1588" cy="515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2" name="Text Box 18"/>
          <p:cNvSpPr txBox="1">
            <a:spLocks noChangeArrowheads="1"/>
          </p:cNvSpPr>
          <p:nvPr/>
        </p:nvSpPr>
        <p:spPr bwMode="auto">
          <a:xfrm>
            <a:off x="7397750" y="5084763"/>
            <a:ext cx="63182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43" name="Line 19"/>
          <p:cNvSpPr>
            <a:spLocks noChangeShapeType="1"/>
          </p:cNvSpPr>
          <p:nvPr/>
        </p:nvSpPr>
        <p:spPr bwMode="auto">
          <a:xfrm flipH="1">
            <a:off x="8026400" y="4889500"/>
            <a:ext cx="24765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 flipH="1">
            <a:off x="7664450" y="3808413"/>
            <a:ext cx="14288" cy="124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5" name="Line 21"/>
          <p:cNvSpPr>
            <a:spLocks noChangeShapeType="1"/>
          </p:cNvSpPr>
          <p:nvPr/>
        </p:nvSpPr>
        <p:spPr bwMode="auto">
          <a:xfrm>
            <a:off x="7015163" y="4967288"/>
            <a:ext cx="339725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6" name="Text Box 22"/>
          <p:cNvSpPr txBox="1">
            <a:spLocks noChangeArrowheads="1"/>
          </p:cNvSpPr>
          <p:nvPr/>
        </p:nvSpPr>
        <p:spPr bwMode="auto">
          <a:xfrm>
            <a:off x="7042150" y="5118100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47" name="Text Box 23"/>
          <p:cNvSpPr txBox="1">
            <a:spLocks noChangeArrowheads="1"/>
          </p:cNvSpPr>
          <p:nvPr/>
        </p:nvSpPr>
        <p:spPr bwMode="auto">
          <a:xfrm>
            <a:off x="7626350" y="4319588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8088313" y="4962525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367463" y="508000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8709025" y="5080000"/>
            <a:ext cx="290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7167563" y="4048125"/>
            <a:ext cx="30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7870825" y="4037013"/>
            <a:ext cx="30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1453" name="Freeform 29"/>
          <p:cNvSpPr>
            <a:spLocks/>
          </p:cNvSpPr>
          <p:nvPr/>
        </p:nvSpPr>
        <p:spPr bwMode="auto">
          <a:xfrm>
            <a:off x="8048625" y="2228850"/>
            <a:ext cx="790575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0" y="480"/>
              </a:cxn>
              <a:cxn ang="0">
                <a:pos x="426" y="1344"/>
              </a:cxn>
            </a:cxnLst>
            <a:rect l="0" t="0" r="r" b="b"/>
            <a:pathLst>
              <a:path w="581" h="1344">
                <a:moveTo>
                  <a:pt x="0" y="0"/>
                </a:moveTo>
                <a:cubicBezTo>
                  <a:pt x="219" y="128"/>
                  <a:pt x="439" y="256"/>
                  <a:pt x="510" y="480"/>
                </a:cubicBezTo>
                <a:cubicBezTo>
                  <a:pt x="581" y="704"/>
                  <a:pt x="503" y="1024"/>
                  <a:pt x="426" y="1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54" name="Freeform 30"/>
          <p:cNvSpPr>
            <a:spLocks/>
          </p:cNvSpPr>
          <p:nvPr/>
        </p:nvSpPr>
        <p:spPr bwMode="auto">
          <a:xfrm>
            <a:off x="6275388" y="2228850"/>
            <a:ext cx="1022350" cy="2162175"/>
          </a:xfrm>
          <a:custGeom>
            <a:avLst/>
            <a:gdLst/>
            <a:ahLst/>
            <a:cxnLst>
              <a:cxn ang="0">
                <a:pos x="644" y="0"/>
              </a:cxn>
              <a:cxn ang="0">
                <a:pos x="63" y="471"/>
              </a:cxn>
              <a:cxn ang="0">
                <a:pos x="265" y="1362"/>
              </a:cxn>
            </a:cxnLst>
            <a:rect l="0" t="0" r="r" b="b"/>
            <a:pathLst>
              <a:path w="644" h="1362">
                <a:moveTo>
                  <a:pt x="644" y="0"/>
                </a:moveTo>
                <a:cubicBezTo>
                  <a:pt x="394" y="126"/>
                  <a:pt x="126" y="244"/>
                  <a:pt x="63" y="471"/>
                </a:cubicBezTo>
                <a:cubicBezTo>
                  <a:pt x="0" y="698"/>
                  <a:pt x="223" y="1176"/>
                  <a:pt x="265" y="136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56" name="Freeform 32"/>
          <p:cNvSpPr>
            <a:spLocks/>
          </p:cNvSpPr>
          <p:nvPr/>
        </p:nvSpPr>
        <p:spPr bwMode="auto">
          <a:xfrm>
            <a:off x="8048625" y="2124075"/>
            <a:ext cx="1003300" cy="3798888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522" y="330"/>
              </a:cxn>
              <a:cxn ang="0">
                <a:pos x="630" y="1590"/>
              </a:cxn>
              <a:cxn ang="0">
                <a:pos x="510" y="2310"/>
              </a:cxn>
              <a:cxn ang="0">
                <a:pos x="0" y="2088"/>
              </a:cxn>
            </a:cxnLst>
            <a:rect l="0" t="0" r="r" b="b"/>
            <a:pathLst>
              <a:path w="632" h="2393">
                <a:moveTo>
                  <a:pt x="18" y="0"/>
                </a:moveTo>
                <a:cubicBezTo>
                  <a:pt x="103" y="55"/>
                  <a:pt x="420" y="65"/>
                  <a:pt x="522" y="330"/>
                </a:cubicBezTo>
                <a:cubicBezTo>
                  <a:pt x="624" y="595"/>
                  <a:pt x="632" y="1260"/>
                  <a:pt x="630" y="1590"/>
                </a:cubicBezTo>
                <a:cubicBezTo>
                  <a:pt x="628" y="1920"/>
                  <a:pt x="615" y="2227"/>
                  <a:pt x="510" y="2310"/>
                </a:cubicBezTo>
                <a:cubicBezTo>
                  <a:pt x="405" y="2393"/>
                  <a:pt x="202" y="2240"/>
                  <a:pt x="0" y="208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7956550" y="3586163"/>
            <a:ext cx="687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59" name="Text Box 35"/>
          <p:cNvSpPr txBox="1">
            <a:spLocks noChangeArrowheads="1"/>
          </p:cNvSpPr>
          <p:nvPr/>
        </p:nvSpPr>
        <p:spPr bwMode="auto">
          <a:xfrm>
            <a:off x="6346825" y="3138488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1-2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6613525" y="2493963"/>
            <a:ext cx="30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1462" name="Text Box 38"/>
          <p:cNvSpPr txBox="1">
            <a:spLocks noChangeArrowheads="1"/>
          </p:cNvSpPr>
          <p:nvPr/>
        </p:nvSpPr>
        <p:spPr bwMode="auto">
          <a:xfrm>
            <a:off x="8423275" y="2789238"/>
            <a:ext cx="30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1463" name="Text Box 39"/>
          <p:cNvSpPr txBox="1">
            <a:spLocks noChangeArrowheads="1"/>
          </p:cNvSpPr>
          <p:nvPr/>
        </p:nvSpPr>
        <p:spPr bwMode="auto">
          <a:xfrm>
            <a:off x="8331200" y="1919288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6556375" y="3643313"/>
            <a:ext cx="687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7594600" y="2595563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1-2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2863"/>
            <a:ext cx="7772400" cy="974725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Viterbi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выравнивания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7040563" y="3048000"/>
            <a:ext cx="552450" cy="642938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53" name="Oval 5"/>
          <p:cNvSpPr>
            <a:spLocks noChangeArrowheads="1"/>
          </p:cNvSpPr>
          <p:nvPr/>
        </p:nvSpPr>
        <p:spPr bwMode="auto">
          <a:xfrm>
            <a:off x="7953375" y="4322763"/>
            <a:ext cx="617538" cy="617537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54" name="Oval 6"/>
          <p:cNvSpPr>
            <a:spLocks noChangeArrowheads="1"/>
          </p:cNvSpPr>
          <p:nvPr/>
        </p:nvSpPr>
        <p:spPr bwMode="auto">
          <a:xfrm>
            <a:off x="6061075" y="4360863"/>
            <a:ext cx="617538" cy="617537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 flipH="1">
            <a:off x="6600825" y="3729038"/>
            <a:ext cx="566738" cy="695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>
            <a:off x="7410450" y="3743325"/>
            <a:ext cx="582613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 flipV="1">
            <a:off x="6508750" y="3676650"/>
            <a:ext cx="492125" cy="595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 flipH="1" flipV="1">
            <a:off x="7605713" y="3727450"/>
            <a:ext cx="511175" cy="51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9" name="Freeform 11"/>
          <p:cNvSpPr>
            <a:spLocks/>
          </p:cNvSpPr>
          <p:nvPr/>
        </p:nvSpPr>
        <p:spPr bwMode="auto">
          <a:xfrm rot="16200000">
            <a:off x="6533356" y="3193257"/>
            <a:ext cx="608013" cy="323850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0" name="Freeform 12"/>
          <p:cNvSpPr>
            <a:spLocks/>
          </p:cNvSpPr>
          <p:nvPr/>
        </p:nvSpPr>
        <p:spPr bwMode="auto">
          <a:xfrm rot="8620239">
            <a:off x="8196263" y="4883150"/>
            <a:ext cx="608012" cy="373063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1" name="Freeform 13"/>
          <p:cNvSpPr>
            <a:spLocks/>
          </p:cNvSpPr>
          <p:nvPr/>
        </p:nvSpPr>
        <p:spPr bwMode="auto">
          <a:xfrm rot="13282673">
            <a:off x="5705475" y="4813300"/>
            <a:ext cx="608013" cy="3651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2" name="Text Box 14"/>
          <p:cNvSpPr txBox="1">
            <a:spLocks noChangeArrowheads="1"/>
          </p:cNvSpPr>
          <p:nvPr/>
        </p:nvSpPr>
        <p:spPr bwMode="auto">
          <a:xfrm>
            <a:off x="6931025" y="2019300"/>
            <a:ext cx="82867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Begin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 flipH="1">
            <a:off x="7346950" y="2506663"/>
            <a:ext cx="1588" cy="515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7008813" y="5084763"/>
            <a:ext cx="63182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 flipH="1">
            <a:off x="7643813" y="4889500"/>
            <a:ext cx="38893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 flipH="1">
            <a:off x="7321550" y="3808413"/>
            <a:ext cx="15875" cy="124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>
            <a:off x="6562725" y="4967288"/>
            <a:ext cx="396875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6594475" y="5118100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2469" name="Text Box 21"/>
          <p:cNvSpPr txBox="1">
            <a:spLocks noChangeArrowheads="1"/>
          </p:cNvSpPr>
          <p:nvPr/>
        </p:nvSpPr>
        <p:spPr bwMode="auto">
          <a:xfrm>
            <a:off x="7275513" y="4319588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2470" name="Text Box 22"/>
          <p:cNvSpPr txBox="1">
            <a:spLocks noChangeArrowheads="1"/>
          </p:cNvSpPr>
          <p:nvPr/>
        </p:nvSpPr>
        <p:spPr bwMode="auto">
          <a:xfrm>
            <a:off x="7815263" y="4962525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2471" name="Text Box 23"/>
          <p:cNvSpPr txBox="1">
            <a:spLocks noChangeArrowheads="1"/>
          </p:cNvSpPr>
          <p:nvPr/>
        </p:nvSpPr>
        <p:spPr bwMode="auto">
          <a:xfrm>
            <a:off x="5808663" y="508000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</a:p>
        </p:txBody>
      </p:sp>
      <p:sp>
        <p:nvSpPr>
          <p:cNvPr id="232472" name="Text Box 24"/>
          <p:cNvSpPr txBox="1">
            <a:spLocks noChangeArrowheads="1"/>
          </p:cNvSpPr>
          <p:nvPr/>
        </p:nvSpPr>
        <p:spPr bwMode="auto">
          <a:xfrm>
            <a:off x="8539163" y="508000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</a:p>
        </p:txBody>
      </p:sp>
      <p:sp>
        <p:nvSpPr>
          <p:cNvPr id="232473" name="Text Box 25"/>
          <p:cNvSpPr txBox="1">
            <a:spLocks noChangeArrowheads="1"/>
          </p:cNvSpPr>
          <p:nvPr/>
        </p:nvSpPr>
        <p:spPr bwMode="auto">
          <a:xfrm>
            <a:off x="6738938" y="4048125"/>
            <a:ext cx="30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2474" name="Text Box 26"/>
          <p:cNvSpPr txBox="1">
            <a:spLocks noChangeArrowheads="1"/>
          </p:cNvSpPr>
          <p:nvPr/>
        </p:nvSpPr>
        <p:spPr bwMode="auto">
          <a:xfrm>
            <a:off x="7561263" y="4037013"/>
            <a:ext cx="30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2479" name="Object 31"/>
          <p:cNvGraphicFramePr>
            <a:graphicFrameLocks noChangeAspect="1"/>
          </p:cNvGraphicFramePr>
          <p:nvPr/>
        </p:nvGraphicFramePr>
        <p:xfrm>
          <a:off x="346075" y="1420813"/>
          <a:ext cx="4735513" cy="3103562"/>
        </p:xfrm>
        <a:graphic>
          <a:graphicData uri="http://schemas.openxmlformats.org/presentationml/2006/ole">
            <p:oleObj spid="_x0000_s232479" name="Equation" r:id="rId4" imgW="2514600" imgH="1651000" progId="Equation.3">
              <p:embed/>
            </p:oleObj>
          </a:graphicData>
        </a:graphic>
      </p:graphicFrame>
      <p:sp>
        <p:nvSpPr>
          <p:cNvPr id="232482" name="Rectangle 3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2481" name="Object 33"/>
          <p:cNvGraphicFramePr>
            <a:graphicFrameLocks noChangeAspect="1"/>
          </p:cNvGraphicFramePr>
          <p:nvPr/>
        </p:nvGraphicFramePr>
        <p:xfrm>
          <a:off x="373063" y="4911725"/>
          <a:ext cx="4697412" cy="420688"/>
        </p:xfrm>
        <a:graphic>
          <a:graphicData uri="http://schemas.openxmlformats.org/presentationml/2006/ole">
            <p:oleObj spid="_x0000_s232481" name="Equation" r:id="rId5" imgW="25527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" y="-49213"/>
            <a:ext cx="8791575" cy="1263651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Случайная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модель: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независимое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порождение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77" name="Oval 5"/>
          <p:cNvSpPr>
            <a:spLocks noChangeArrowheads="1"/>
          </p:cNvSpPr>
          <p:nvPr/>
        </p:nvSpPr>
        <p:spPr bwMode="auto">
          <a:xfrm>
            <a:off x="7624763" y="2524125"/>
            <a:ext cx="617537" cy="617538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78" name="Oval 6"/>
          <p:cNvSpPr>
            <a:spLocks noChangeArrowheads="1"/>
          </p:cNvSpPr>
          <p:nvPr/>
        </p:nvSpPr>
        <p:spPr bwMode="auto">
          <a:xfrm>
            <a:off x="7613650" y="4378325"/>
            <a:ext cx="617538" cy="617538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84" name="Freeform 12"/>
          <p:cNvSpPr>
            <a:spLocks/>
          </p:cNvSpPr>
          <p:nvPr/>
        </p:nvSpPr>
        <p:spPr bwMode="auto">
          <a:xfrm rot="5400000">
            <a:off x="8124826" y="2636837"/>
            <a:ext cx="608012" cy="373063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7516813" y="1495425"/>
            <a:ext cx="82867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Begin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87" name="Line 15"/>
          <p:cNvSpPr>
            <a:spLocks noChangeShapeType="1"/>
          </p:cNvSpPr>
          <p:nvPr/>
        </p:nvSpPr>
        <p:spPr bwMode="auto">
          <a:xfrm flipH="1">
            <a:off x="7932738" y="1982788"/>
            <a:ext cx="1587" cy="515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7602538" y="5611813"/>
            <a:ext cx="63182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90" name="Line 18"/>
          <p:cNvSpPr>
            <a:spLocks noChangeShapeType="1"/>
          </p:cNvSpPr>
          <p:nvPr/>
        </p:nvSpPr>
        <p:spPr bwMode="auto">
          <a:xfrm flipH="1">
            <a:off x="7927975" y="3144838"/>
            <a:ext cx="15875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8574088" y="2624138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  <p:sp>
        <p:nvSpPr>
          <p:cNvPr id="233499" name="Freeform 27"/>
          <p:cNvSpPr>
            <a:spLocks/>
          </p:cNvSpPr>
          <p:nvPr/>
        </p:nvSpPr>
        <p:spPr bwMode="auto">
          <a:xfrm rot="5400000">
            <a:off x="8118475" y="4527550"/>
            <a:ext cx="608013" cy="373063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00" name="Text Box 28"/>
          <p:cNvSpPr txBox="1">
            <a:spLocks noChangeArrowheads="1"/>
          </p:cNvSpPr>
          <p:nvPr/>
        </p:nvSpPr>
        <p:spPr bwMode="auto">
          <a:xfrm>
            <a:off x="8605838" y="4695825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  <p:sp>
        <p:nvSpPr>
          <p:cNvPr id="233501" name="Line 29"/>
          <p:cNvSpPr>
            <a:spLocks noChangeShapeType="1"/>
          </p:cNvSpPr>
          <p:nvPr/>
        </p:nvSpPr>
        <p:spPr bwMode="auto">
          <a:xfrm flipH="1">
            <a:off x="7913688" y="5083175"/>
            <a:ext cx="15875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02" name="Text Box 30"/>
          <p:cNvSpPr txBox="1">
            <a:spLocks noChangeArrowheads="1"/>
          </p:cNvSpPr>
          <p:nvPr/>
        </p:nvSpPr>
        <p:spPr bwMode="auto">
          <a:xfrm>
            <a:off x="433388" y="2108200"/>
            <a:ext cx="383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Отношение правдоподобия:</a:t>
            </a: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3503" name="Object 31"/>
          <p:cNvGraphicFramePr>
            <a:graphicFrameLocks noChangeAspect="1"/>
          </p:cNvGraphicFramePr>
          <p:nvPr/>
        </p:nvGraphicFramePr>
        <p:xfrm>
          <a:off x="4332288" y="1982788"/>
          <a:ext cx="1733550" cy="779462"/>
        </p:xfrm>
        <a:graphic>
          <a:graphicData uri="http://schemas.openxmlformats.org/presentationml/2006/ole">
            <p:oleObj spid="_x0000_s233503" name="Equation" r:id="rId4" imgW="850531" imgH="380835" progId="Equation.3">
              <p:embed/>
            </p:oleObj>
          </a:graphicData>
        </a:graphic>
      </p:graphicFrame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266700" y="3055938"/>
            <a:ext cx="5949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Вероятность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для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случайного независимого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порождения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507" name="Rectangle 3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3509" name="Rectangle 37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3508" name="Object 36"/>
          <p:cNvGraphicFramePr>
            <a:graphicFrameLocks noChangeAspect="1"/>
          </p:cNvGraphicFramePr>
          <p:nvPr/>
        </p:nvGraphicFramePr>
        <p:xfrm>
          <a:off x="644525" y="4005263"/>
          <a:ext cx="4564063" cy="1614487"/>
        </p:xfrm>
        <a:graphic>
          <a:graphicData uri="http://schemas.openxmlformats.org/presentationml/2006/ole">
            <p:oleObj spid="_x0000_s233508" name="Equation" r:id="rId5" imgW="2323800" imgH="825480" progId="Equation.3">
              <p:embed/>
            </p:oleObj>
          </a:graphicData>
        </a:graphic>
      </p:graphicFrame>
      <p:sp>
        <p:nvSpPr>
          <p:cNvPr id="233510" name="Oval 38"/>
          <p:cNvSpPr>
            <a:spLocks noChangeArrowheads="1"/>
          </p:cNvSpPr>
          <p:nvPr/>
        </p:nvSpPr>
        <p:spPr bwMode="auto">
          <a:xfrm>
            <a:off x="7839075" y="3667125"/>
            <a:ext cx="171450" cy="12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513" name="Line 41"/>
          <p:cNvSpPr>
            <a:spLocks noChangeShapeType="1"/>
          </p:cNvSpPr>
          <p:nvPr/>
        </p:nvSpPr>
        <p:spPr bwMode="auto">
          <a:xfrm flipH="1">
            <a:off x="7918450" y="3811588"/>
            <a:ext cx="15875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14" name="Text Box 42"/>
          <p:cNvSpPr txBox="1">
            <a:spLocks noChangeArrowheads="1"/>
          </p:cNvSpPr>
          <p:nvPr/>
        </p:nvSpPr>
        <p:spPr bwMode="auto">
          <a:xfrm>
            <a:off x="8005763" y="3228975"/>
            <a:ext cx="31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  <p:sp>
        <p:nvSpPr>
          <p:cNvPr id="233515" name="Text Box 43"/>
          <p:cNvSpPr txBox="1">
            <a:spLocks noChangeArrowheads="1"/>
          </p:cNvSpPr>
          <p:nvPr/>
        </p:nvSpPr>
        <p:spPr bwMode="auto">
          <a:xfrm>
            <a:off x="6881813" y="2409825"/>
            <a:ext cx="31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  <p:sp>
        <p:nvSpPr>
          <p:cNvPr id="233516" name="Text Box 44"/>
          <p:cNvSpPr txBox="1">
            <a:spLocks noChangeArrowheads="1"/>
          </p:cNvSpPr>
          <p:nvPr/>
        </p:nvSpPr>
        <p:spPr bwMode="auto">
          <a:xfrm>
            <a:off x="6853238" y="4524375"/>
            <a:ext cx="31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  <p:sp>
        <p:nvSpPr>
          <p:cNvPr id="233517" name="Freeform 45"/>
          <p:cNvSpPr>
            <a:spLocks/>
          </p:cNvSpPr>
          <p:nvPr/>
        </p:nvSpPr>
        <p:spPr bwMode="auto">
          <a:xfrm>
            <a:off x="7197725" y="1771650"/>
            <a:ext cx="612775" cy="1905000"/>
          </a:xfrm>
          <a:custGeom>
            <a:avLst/>
            <a:gdLst/>
            <a:ahLst/>
            <a:cxnLst>
              <a:cxn ang="0">
                <a:pos x="194" y="0"/>
              </a:cxn>
              <a:cxn ang="0">
                <a:pos x="32" y="534"/>
              </a:cxn>
              <a:cxn ang="0">
                <a:pos x="386" y="1200"/>
              </a:cxn>
            </a:cxnLst>
            <a:rect l="0" t="0" r="r" b="b"/>
            <a:pathLst>
              <a:path w="386" h="1200">
                <a:moveTo>
                  <a:pt x="194" y="0"/>
                </a:moveTo>
                <a:cubicBezTo>
                  <a:pt x="97" y="167"/>
                  <a:pt x="0" y="334"/>
                  <a:pt x="32" y="534"/>
                </a:cubicBezTo>
                <a:cubicBezTo>
                  <a:pt x="64" y="734"/>
                  <a:pt x="225" y="967"/>
                  <a:pt x="386" y="120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18" name="Freeform 46"/>
          <p:cNvSpPr>
            <a:spLocks/>
          </p:cNvSpPr>
          <p:nvPr/>
        </p:nvSpPr>
        <p:spPr bwMode="auto">
          <a:xfrm>
            <a:off x="7172325" y="3771900"/>
            <a:ext cx="666750" cy="2128838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30" y="648"/>
              </a:cxn>
              <a:cxn ang="0">
                <a:pos x="240" y="1236"/>
              </a:cxn>
              <a:cxn ang="0">
                <a:pos x="276" y="1278"/>
              </a:cxn>
            </a:cxnLst>
            <a:rect l="0" t="0" r="r" b="b"/>
            <a:pathLst>
              <a:path w="420" h="1341">
                <a:moveTo>
                  <a:pt x="420" y="0"/>
                </a:moveTo>
                <a:cubicBezTo>
                  <a:pt x="240" y="221"/>
                  <a:pt x="60" y="442"/>
                  <a:pt x="30" y="648"/>
                </a:cubicBezTo>
                <a:cubicBezTo>
                  <a:pt x="0" y="854"/>
                  <a:pt x="199" y="1131"/>
                  <a:pt x="240" y="1236"/>
                </a:cubicBezTo>
                <a:cubicBezTo>
                  <a:pt x="281" y="1341"/>
                  <a:pt x="278" y="1309"/>
                  <a:pt x="276" y="127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19" name="Text Box 47"/>
          <p:cNvSpPr txBox="1">
            <a:spLocks noChangeArrowheads="1"/>
          </p:cNvSpPr>
          <p:nvPr/>
        </p:nvSpPr>
        <p:spPr bwMode="auto">
          <a:xfrm>
            <a:off x="7939088" y="5124450"/>
            <a:ext cx="31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  <p:sp>
        <p:nvSpPr>
          <p:cNvPr id="233520" name="Text Box 48"/>
          <p:cNvSpPr txBox="1">
            <a:spLocks noChangeArrowheads="1"/>
          </p:cNvSpPr>
          <p:nvPr/>
        </p:nvSpPr>
        <p:spPr bwMode="auto">
          <a:xfrm>
            <a:off x="7939088" y="3848100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1-</a:t>
            </a: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η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Viterbi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для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отношения правдоподобия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4500" name="Object 4"/>
          <p:cNvGraphicFramePr>
            <a:graphicFrameLocks noChangeAspect="1"/>
          </p:cNvGraphicFramePr>
          <p:nvPr/>
        </p:nvGraphicFramePr>
        <p:xfrm>
          <a:off x="134938" y="1598613"/>
          <a:ext cx="3665537" cy="2120900"/>
        </p:xfrm>
        <a:graphic>
          <a:graphicData uri="http://schemas.openxmlformats.org/presentationml/2006/ole">
            <p:oleObj spid="_x0000_s234500" name="Equation" r:id="rId4" imgW="2235200" imgH="1295400" progId="Equation.3">
              <p:embed/>
            </p:oleObj>
          </a:graphicData>
        </a:graphic>
      </p:graphicFrame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3957638" y="1595438"/>
          <a:ext cx="4864100" cy="3521075"/>
        </p:xfrm>
        <a:graphic>
          <a:graphicData uri="http://schemas.openxmlformats.org/presentationml/2006/ole">
            <p:oleObj spid="_x0000_s234502" name="Equation" r:id="rId5" imgW="2273300" imgH="1651000" progId="Equation.3">
              <p:embed/>
            </p:oleObj>
          </a:graphicData>
        </a:graphic>
      </p:graphicFrame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4504" name="Object 8"/>
          <p:cNvGraphicFramePr>
            <a:graphicFrameLocks noChangeAspect="1"/>
          </p:cNvGraphicFramePr>
          <p:nvPr/>
        </p:nvGraphicFramePr>
        <p:xfrm>
          <a:off x="3968750" y="5299075"/>
          <a:ext cx="3438525" cy="1025525"/>
        </p:xfrm>
        <a:graphic>
          <a:graphicData uri="http://schemas.openxmlformats.org/presentationml/2006/ole">
            <p:oleObj spid="_x0000_s234504" name="Equation" r:id="rId6" imgW="1625600" imgH="482600" progId="Equation.3">
              <p:embed/>
            </p:oleObj>
          </a:graphicData>
        </a:graphic>
      </p:graphicFrame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1450975" y="5500688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Завершение: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80988"/>
            <a:ext cx="7772400" cy="11430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есть несколько слабых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выравниваний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876425"/>
            <a:ext cx="5043488" cy="4429125"/>
          </a:xfrm>
        </p:spPr>
        <p:txBody>
          <a:bodyPr/>
          <a:lstStyle/>
          <a:p>
            <a:r>
              <a:rPr lang="ru-RU" dirty="0"/>
              <a:t>Можно оценить </a:t>
            </a:r>
            <a:r>
              <a:rPr lang="ru-RU"/>
              <a:t>полную </a:t>
            </a:r>
            <a:r>
              <a:rPr lang="ru-RU" smtClean="0"/>
              <a:t>вероятность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Для этого </a:t>
            </a:r>
            <a:r>
              <a:rPr lang="ru-RU"/>
              <a:t>можно </a:t>
            </a:r>
            <a:r>
              <a:rPr lang="ru-RU" smtClean="0"/>
              <a:t>использовать </a:t>
            </a:r>
            <a:r>
              <a:rPr lang="en-US" dirty="0"/>
              <a:t>Forward</a:t>
            </a:r>
            <a:r>
              <a:rPr lang="ru-RU" dirty="0"/>
              <a:t> -</a:t>
            </a:r>
            <a:r>
              <a:rPr lang="en-US" dirty="0"/>
              <a:t> </a:t>
            </a:r>
            <a:r>
              <a:rPr lang="ru-RU"/>
              <a:t>алгоритм </a:t>
            </a:r>
            <a:r>
              <a:rPr lang="ru-RU" smtClean="0"/>
              <a:t>вычисления </a:t>
            </a:r>
            <a:r>
              <a:rPr lang="ru-RU"/>
              <a:t>полной </a:t>
            </a:r>
            <a:r>
              <a:rPr lang="ru-RU" smtClean="0"/>
              <a:t>вероятности</a:t>
            </a:r>
            <a:endParaRPr lang="ru-RU" dirty="0"/>
          </a:p>
        </p:txBody>
      </p:sp>
      <p:grpSp>
        <p:nvGrpSpPr>
          <p:cNvPr id="235539" name="Group 19"/>
          <p:cNvGrpSpPr>
            <a:grpSpLocks/>
          </p:cNvGrpSpPr>
          <p:nvPr/>
        </p:nvGrpSpPr>
        <p:grpSpPr bwMode="auto">
          <a:xfrm>
            <a:off x="6251575" y="2447925"/>
            <a:ext cx="2697163" cy="211138"/>
            <a:chOff x="3589" y="1336"/>
            <a:chExt cx="1699" cy="133"/>
          </a:xfrm>
        </p:grpSpPr>
        <p:sp>
          <p:nvSpPr>
            <p:cNvPr id="235524" name="Line 4"/>
            <p:cNvSpPr>
              <a:spLocks noChangeShapeType="1"/>
            </p:cNvSpPr>
            <p:nvPr/>
          </p:nvSpPr>
          <p:spPr bwMode="auto">
            <a:xfrm>
              <a:off x="3617" y="1397"/>
              <a:ext cx="15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25" name="AutoShape 5"/>
            <p:cNvSpPr>
              <a:spLocks noChangeArrowheads="1"/>
            </p:cNvSpPr>
            <p:nvPr/>
          </p:nvSpPr>
          <p:spPr bwMode="auto">
            <a:xfrm>
              <a:off x="3589" y="1355"/>
              <a:ext cx="377" cy="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26" name="AutoShape 6"/>
            <p:cNvSpPr>
              <a:spLocks noChangeArrowheads="1"/>
            </p:cNvSpPr>
            <p:nvPr/>
          </p:nvSpPr>
          <p:spPr bwMode="auto">
            <a:xfrm>
              <a:off x="4088" y="1340"/>
              <a:ext cx="539" cy="95"/>
            </a:xfrm>
            <a:prstGeom prst="pentagon">
              <a:avLst/>
            </a:prstGeom>
            <a:gradFill rotWithShape="1">
              <a:gsLst>
                <a:gs pos="0">
                  <a:srgbClr val="000099">
                    <a:gamma/>
                    <a:shade val="46275"/>
                    <a:invGamma/>
                  </a:srgbClr>
                </a:gs>
                <a:gs pos="50000">
                  <a:srgbClr val="000099"/>
                </a:gs>
                <a:gs pos="100000">
                  <a:srgbClr val="00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27" name="AutoShape 7"/>
            <p:cNvSpPr>
              <a:spLocks noChangeArrowheads="1"/>
            </p:cNvSpPr>
            <p:nvPr/>
          </p:nvSpPr>
          <p:spPr bwMode="auto">
            <a:xfrm>
              <a:off x="4749" y="1336"/>
              <a:ext cx="539" cy="133"/>
            </a:xfrm>
            <a:prstGeom prst="diamond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533" name="Group 13"/>
          <p:cNvGrpSpPr>
            <a:grpSpLocks/>
          </p:cNvGrpSpPr>
          <p:nvPr/>
        </p:nvGrpSpPr>
        <p:grpSpPr bwMode="auto">
          <a:xfrm rot="5400000">
            <a:off x="4751388" y="5027613"/>
            <a:ext cx="2668587" cy="211137"/>
            <a:chOff x="3522" y="1685"/>
            <a:chExt cx="1681" cy="133"/>
          </a:xfrm>
        </p:grpSpPr>
        <p:sp>
          <p:nvSpPr>
            <p:cNvPr id="235528" name="Line 8"/>
            <p:cNvSpPr>
              <a:spLocks noChangeShapeType="1"/>
            </p:cNvSpPr>
            <p:nvPr/>
          </p:nvSpPr>
          <p:spPr bwMode="auto">
            <a:xfrm>
              <a:off x="3608" y="1746"/>
              <a:ext cx="15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29" name="AutoShape 9"/>
            <p:cNvSpPr>
              <a:spLocks noChangeArrowheads="1"/>
            </p:cNvSpPr>
            <p:nvPr/>
          </p:nvSpPr>
          <p:spPr bwMode="auto">
            <a:xfrm>
              <a:off x="4826" y="1695"/>
              <a:ext cx="377" cy="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30" name="AutoShape 10"/>
            <p:cNvSpPr>
              <a:spLocks noChangeArrowheads="1"/>
            </p:cNvSpPr>
            <p:nvPr/>
          </p:nvSpPr>
          <p:spPr bwMode="auto">
            <a:xfrm>
              <a:off x="3522" y="1708"/>
              <a:ext cx="539" cy="95"/>
            </a:xfrm>
            <a:prstGeom prst="pentagon">
              <a:avLst/>
            </a:prstGeom>
            <a:gradFill rotWithShape="1">
              <a:gsLst>
                <a:gs pos="0">
                  <a:srgbClr val="000099">
                    <a:gamma/>
                    <a:shade val="46275"/>
                    <a:invGamma/>
                  </a:srgbClr>
                </a:gs>
                <a:gs pos="50000">
                  <a:srgbClr val="000099"/>
                </a:gs>
                <a:gs pos="100000">
                  <a:srgbClr val="00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31" name="AutoShape 11"/>
            <p:cNvSpPr>
              <a:spLocks noChangeArrowheads="1"/>
            </p:cNvSpPr>
            <p:nvPr/>
          </p:nvSpPr>
          <p:spPr bwMode="auto">
            <a:xfrm>
              <a:off x="4165" y="1685"/>
              <a:ext cx="539" cy="133"/>
            </a:xfrm>
            <a:prstGeom prst="diamond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6235700" y="3760788"/>
            <a:ext cx="2668588" cy="2743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534" name="Group 14"/>
          <p:cNvGrpSpPr>
            <a:grpSpLocks/>
          </p:cNvGrpSpPr>
          <p:nvPr/>
        </p:nvGrpSpPr>
        <p:grpSpPr bwMode="auto">
          <a:xfrm>
            <a:off x="6173788" y="2732088"/>
            <a:ext cx="2668587" cy="211137"/>
            <a:chOff x="3522" y="1685"/>
            <a:chExt cx="1681" cy="133"/>
          </a:xfrm>
        </p:grpSpPr>
        <p:sp>
          <p:nvSpPr>
            <p:cNvPr id="235535" name="Line 15"/>
            <p:cNvSpPr>
              <a:spLocks noChangeShapeType="1"/>
            </p:cNvSpPr>
            <p:nvPr/>
          </p:nvSpPr>
          <p:spPr bwMode="auto">
            <a:xfrm>
              <a:off x="3608" y="1746"/>
              <a:ext cx="15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36" name="AutoShape 16"/>
            <p:cNvSpPr>
              <a:spLocks noChangeArrowheads="1"/>
            </p:cNvSpPr>
            <p:nvPr/>
          </p:nvSpPr>
          <p:spPr bwMode="auto">
            <a:xfrm>
              <a:off x="4826" y="1695"/>
              <a:ext cx="377" cy="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37" name="AutoShape 17"/>
            <p:cNvSpPr>
              <a:spLocks noChangeArrowheads="1"/>
            </p:cNvSpPr>
            <p:nvPr/>
          </p:nvSpPr>
          <p:spPr bwMode="auto">
            <a:xfrm>
              <a:off x="3522" y="1708"/>
              <a:ext cx="539" cy="95"/>
            </a:xfrm>
            <a:prstGeom prst="pentagon">
              <a:avLst/>
            </a:prstGeom>
            <a:gradFill rotWithShape="1">
              <a:gsLst>
                <a:gs pos="0">
                  <a:srgbClr val="000099">
                    <a:gamma/>
                    <a:shade val="46275"/>
                    <a:invGamma/>
                  </a:srgbClr>
                </a:gs>
                <a:gs pos="50000">
                  <a:srgbClr val="000099"/>
                </a:gs>
                <a:gs pos="100000">
                  <a:srgbClr val="00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38" name="AutoShape 18"/>
            <p:cNvSpPr>
              <a:spLocks noChangeArrowheads="1"/>
            </p:cNvSpPr>
            <p:nvPr/>
          </p:nvSpPr>
          <p:spPr bwMode="auto">
            <a:xfrm>
              <a:off x="4165" y="1685"/>
              <a:ext cx="539" cy="133"/>
            </a:xfrm>
            <a:prstGeom prst="diamond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540" name="Group 20"/>
          <p:cNvGrpSpPr>
            <a:grpSpLocks/>
          </p:cNvGrpSpPr>
          <p:nvPr/>
        </p:nvGrpSpPr>
        <p:grpSpPr bwMode="auto">
          <a:xfrm>
            <a:off x="6176963" y="3438525"/>
            <a:ext cx="2697162" cy="211138"/>
            <a:chOff x="3589" y="1336"/>
            <a:chExt cx="1699" cy="133"/>
          </a:xfrm>
        </p:grpSpPr>
        <p:sp>
          <p:nvSpPr>
            <p:cNvPr id="235541" name="Line 21"/>
            <p:cNvSpPr>
              <a:spLocks noChangeShapeType="1"/>
            </p:cNvSpPr>
            <p:nvPr/>
          </p:nvSpPr>
          <p:spPr bwMode="auto">
            <a:xfrm>
              <a:off x="3617" y="1397"/>
              <a:ext cx="15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42" name="AutoShape 22"/>
            <p:cNvSpPr>
              <a:spLocks noChangeArrowheads="1"/>
            </p:cNvSpPr>
            <p:nvPr/>
          </p:nvSpPr>
          <p:spPr bwMode="auto">
            <a:xfrm>
              <a:off x="3589" y="1355"/>
              <a:ext cx="377" cy="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43" name="AutoShape 23"/>
            <p:cNvSpPr>
              <a:spLocks noChangeArrowheads="1"/>
            </p:cNvSpPr>
            <p:nvPr/>
          </p:nvSpPr>
          <p:spPr bwMode="auto">
            <a:xfrm>
              <a:off x="4088" y="1340"/>
              <a:ext cx="539" cy="95"/>
            </a:xfrm>
            <a:prstGeom prst="pentagon">
              <a:avLst/>
            </a:prstGeom>
            <a:gradFill rotWithShape="1">
              <a:gsLst>
                <a:gs pos="0">
                  <a:srgbClr val="000099">
                    <a:gamma/>
                    <a:shade val="46275"/>
                    <a:invGamma/>
                  </a:srgbClr>
                </a:gs>
                <a:gs pos="50000">
                  <a:srgbClr val="000099"/>
                </a:gs>
                <a:gs pos="100000">
                  <a:srgbClr val="00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44" name="AutoShape 24"/>
            <p:cNvSpPr>
              <a:spLocks noChangeArrowheads="1"/>
            </p:cNvSpPr>
            <p:nvPr/>
          </p:nvSpPr>
          <p:spPr bwMode="auto">
            <a:xfrm>
              <a:off x="4749" y="1336"/>
              <a:ext cx="539" cy="133"/>
            </a:xfrm>
            <a:prstGeom prst="diamond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545" name="Line 25"/>
          <p:cNvSpPr>
            <a:spLocks noChangeShapeType="1"/>
          </p:cNvSpPr>
          <p:nvPr/>
        </p:nvSpPr>
        <p:spPr bwMode="auto">
          <a:xfrm>
            <a:off x="6370638" y="5889625"/>
            <a:ext cx="465137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46" name="Line 26"/>
          <p:cNvSpPr>
            <a:spLocks noChangeShapeType="1"/>
          </p:cNvSpPr>
          <p:nvPr/>
        </p:nvSpPr>
        <p:spPr bwMode="auto">
          <a:xfrm>
            <a:off x="8350250" y="4975225"/>
            <a:ext cx="46513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47" name="Line 27"/>
          <p:cNvSpPr>
            <a:spLocks noChangeShapeType="1"/>
          </p:cNvSpPr>
          <p:nvPr/>
        </p:nvSpPr>
        <p:spPr bwMode="auto">
          <a:xfrm>
            <a:off x="7119938" y="3895725"/>
            <a:ext cx="465137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48" name="Text Box 28"/>
          <p:cNvSpPr txBox="1">
            <a:spLocks noChangeArrowheads="1"/>
          </p:cNvSpPr>
          <p:nvPr/>
        </p:nvSpPr>
        <p:spPr bwMode="auto">
          <a:xfrm>
            <a:off x="6218238" y="1865313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Доменная </a:t>
            </a: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перестройка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49" name="Object 29"/>
          <p:cNvGraphicFramePr>
            <a:graphicFrameLocks noChangeAspect="1"/>
          </p:cNvGraphicFramePr>
          <p:nvPr/>
        </p:nvGraphicFramePr>
        <p:xfrm>
          <a:off x="1019175" y="2968625"/>
          <a:ext cx="3570288" cy="830263"/>
        </p:xfrm>
        <a:graphic>
          <a:graphicData uri="http://schemas.openxmlformats.org/presentationml/2006/ole">
            <p:oleObj spid="_x0000_s235549" name="Equation" r:id="rId4" imgW="16383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Динамическое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программирование для 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редакционного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расстояния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2592387"/>
          </a:xfrm>
        </p:spPr>
        <p:txBody>
          <a:bodyPr/>
          <a:lstStyle/>
          <a:p>
            <a:r>
              <a:rPr lang="ru-RU" sz="2800" dirty="0"/>
              <a:t>Граф </a:t>
            </a:r>
            <a:r>
              <a:rPr lang="ru-RU" sz="2800"/>
              <a:t>редакционного </a:t>
            </a:r>
            <a:r>
              <a:rPr lang="ru-RU" sz="2800" smtClean="0"/>
              <a:t>расстояния</a:t>
            </a:r>
            <a:r>
              <a:rPr lang="en-US" sz="2800" smtClean="0"/>
              <a:t> </a:t>
            </a:r>
            <a:r>
              <a:rPr lang="ru-RU" sz="2800"/>
              <a:t>для </a:t>
            </a:r>
            <a:r>
              <a:rPr lang="ru-RU" sz="2800" smtClean="0"/>
              <a:t>последователь-ностей </a:t>
            </a:r>
            <a:r>
              <a:rPr lang="en-US" sz="2800" dirty="0"/>
              <a:t>S</a:t>
            </a:r>
            <a:r>
              <a:rPr lang="en-US" sz="2800" baseline="30000" dirty="0"/>
              <a:t>1</a:t>
            </a:r>
            <a:r>
              <a:rPr lang="en-US" sz="2800" dirty="0"/>
              <a:t>,S</a:t>
            </a:r>
            <a:r>
              <a:rPr lang="en-US" sz="2800" baseline="30000" dirty="0"/>
              <a:t>2</a:t>
            </a:r>
            <a:r>
              <a:rPr lang="ru-RU" sz="2800" dirty="0"/>
              <a:t>: вершина </a:t>
            </a:r>
            <a:r>
              <a:rPr lang="en-US" sz="2800" err="1"/>
              <a:t>v</a:t>
            </a:r>
            <a:r>
              <a:rPr lang="en-US" sz="2800" baseline="-25000" err="1"/>
              <a:t>i,j</a:t>
            </a:r>
            <a:r>
              <a:rPr lang="en-US" sz="2800"/>
              <a:t> </a:t>
            </a:r>
            <a:r>
              <a:rPr lang="ru-RU" sz="2800" smtClean="0"/>
              <a:t>соответствует префиксам последовательностей </a:t>
            </a:r>
            <a:r>
              <a:rPr lang="en-US" sz="2800" dirty="0"/>
              <a:t>{S</a:t>
            </a:r>
            <a:r>
              <a:rPr lang="en-US" sz="2800" baseline="30000" dirty="0"/>
              <a:t>1</a:t>
            </a:r>
            <a:r>
              <a:rPr lang="en-US" sz="2800" baseline="-25000" dirty="0"/>
              <a:t>1..</a:t>
            </a:r>
            <a:r>
              <a:rPr lang="en-US" sz="2800" baseline="-25000" dirty="0" err="1"/>
              <a:t>i</a:t>
            </a:r>
            <a:r>
              <a:rPr lang="en-US" sz="2800" dirty="0"/>
              <a:t>}, {S</a:t>
            </a:r>
            <a:r>
              <a:rPr lang="en-US" sz="2800" baseline="30000" dirty="0"/>
              <a:t>2</a:t>
            </a:r>
            <a:r>
              <a:rPr lang="en-US" sz="2800" baseline="-25000" dirty="0"/>
              <a:t>1..j</a:t>
            </a:r>
            <a:r>
              <a:rPr lang="en-US" sz="2800" dirty="0"/>
              <a:t>}</a:t>
            </a:r>
            <a:r>
              <a:rPr lang="ru-RU" sz="2800" dirty="0"/>
              <a:t>. На </a:t>
            </a:r>
            <a:r>
              <a:rPr lang="ru-RU" sz="2800"/>
              <a:t>вершине </a:t>
            </a:r>
            <a:r>
              <a:rPr lang="ru-RU" sz="2800" smtClean="0"/>
              <a:t>записано </a:t>
            </a:r>
            <a:r>
              <a:rPr lang="ru-RU" sz="2800"/>
              <a:t>редакционное </a:t>
            </a:r>
            <a:r>
              <a:rPr lang="ru-RU" sz="2800" smtClean="0"/>
              <a:t>расстояние </a:t>
            </a:r>
            <a:r>
              <a:rPr lang="ru-RU" sz="2800"/>
              <a:t>между </a:t>
            </a:r>
            <a:r>
              <a:rPr lang="ru-RU" sz="2800" smtClean="0"/>
              <a:t>префиксами</a:t>
            </a:r>
            <a:r>
              <a:rPr lang="ru-RU" sz="2800" dirty="0"/>
              <a:t>.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000"/>
              <a:t>(</a:t>
            </a:r>
            <a:r>
              <a:rPr lang="ru-RU" sz="2000" i="1" smtClean="0"/>
              <a:t>красные стрелки соответствуют вставкам </a:t>
            </a:r>
            <a:r>
              <a:rPr lang="ru-RU" sz="2000" i="1" dirty="0"/>
              <a:t>и удалениям</a:t>
            </a:r>
            <a:r>
              <a:rPr lang="ru-RU" sz="2000" dirty="0"/>
              <a:t>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42988" y="4654550"/>
            <a:ext cx="11509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d</a:t>
            </a:r>
            <a:r>
              <a:rPr lang="en-US" sz="3200" i="1" baseline="-25000">
                <a:effectLst/>
              </a:rPr>
              <a:t>i,j</a:t>
            </a:r>
            <a:endParaRPr lang="ru-RU" sz="3200" i="1">
              <a:effectLst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00338" y="4654550"/>
            <a:ext cx="11509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d</a:t>
            </a:r>
            <a:r>
              <a:rPr lang="en-US" sz="3200" i="1" baseline="-25000">
                <a:effectLst/>
              </a:rPr>
              <a:t>i+1,j</a:t>
            </a:r>
            <a:endParaRPr lang="ru-RU" sz="3200" i="1">
              <a:effectLst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042988" y="5518150"/>
            <a:ext cx="11509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d</a:t>
            </a:r>
            <a:r>
              <a:rPr lang="en-US" sz="3200" i="1" baseline="-25000">
                <a:effectLst/>
              </a:rPr>
              <a:t>i,j+1</a:t>
            </a:r>
            <a:endParaRPr lang="ru-RU" sz="3200" i="1">
              <a:effectLst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700338" y="5518150"/>
            <a:ext cx="11509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d</a:t>
            </a:r>
            <a:r>
              <a:rPr lang="en-US" sz="3200" i="1" baseline="-25000">
                <a:effectLst/>
              </a:rPr>
              <a:t>i+1,j+1</a:t>
            </a:r>
            <a:endParaRPr lang="ru-RU" sz="3200" i="1">
              <a:effectLst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195513" y="523081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195513" y="4941888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195513" y="5805488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619250" y="5230813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203575" y="5230813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619250" y="4294188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03575" y="4294188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619250" y="6165850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203575" y="6165850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39750" y="4941888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39750" y="5805488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852863" y="4941888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852863" y="5805488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195513" y="4365625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195513" y="609441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39750" y="523081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39750" y="4365625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852863" y="609441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852863" y="5229225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859338" y="4437063"/>
            <a:ext cx="3509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/>
              </a:rPr>
              <a:t>d</a:t>
            </a:r>
            <a:r>
              <a:rPr lang="en-US" sz="2400" i="1" baseline="-25000">
                <a:effectLst/>
              </a:rPr>
              <a:t>i+1,j+1</a:t>
            </a:r>
            <a:r>
              <a:rPr lang="ru-RU" sz="2400" i="1">
                <a:effectLst/>
              </a:rPr>
              <a:t>= </a:t>
            </a:r>
            <a:r>
              <a:rPr lang="en-US" sz="2400" b="1">
                <a:effectLst/>
              </a:rPr>
              <a:t>min</a:t>
            </a:r>
            <a:r>
              <a:rPr lang="en-US" sz="2400">
                <a:effectLst/>
              </a:rPr>
              <a:t>{	</a:t>
            </a:r>
            <a:r>
              <a:rPr lang="en-US" sz="2400" i="1">
                <a:effectLst/>
              </a:rPr>
              <a:t>d</a:t>
            </a:r>
            <a:r>
              <a:rPr lang="en-US" sz="2400" i="1" baseline="-25000">
                <a:effectLst/>
              </a:rPr>
              <a:t>i+1,j</a:t>
            </a:r>
            <a:r>
              <a:rPr lang="en-US" sz="2400" i="1">
                <a:effectLst/>
              </a:rPr>
              <a:t>+1,</a:t>
            </a:r>
          </a:p>
          <a:p>
            <a:r>
              <a:rPr lang="en-US" sz="2400" i="1">
                <a:effectLst/>
              </a:rPr>
              <a:t>		d</a:t>
            </a:r>
            <a:r>
              <a:rPr lang="en-US" sz="2400" i="1" baseline="-25000">
                <a:effectLst/>
              </a:rPr>
              <a:t>i,j+1</a:t>
            </a:r>
            <a:r>
              <a:rPr lang="en-US" sz="2400" i="1">
                <a:effectLst/>
              </a:rPr>
              <a:t>+1,</a:t>
            </a:r>
          </a:p>
          <a:p>
            <a:r>
              <a:rPr lang="en-US" sz="2400" i="1">
                <a:effectLst/>
              </a:rPr>
              <a:t>		d</a:t>
            </a:r>
            <a:r>
              <a:rPr lang="en-US" sz="2400" i="1" baseline="-25000">
                <a:effectLst/>
              </a:rPr>
              <a:t>i,j</a:t>
            </a:r>
            <a:r>
              <a:rPr lang="en-US" sz="2400" i="1">
                <a:effectLst/>
              </a:rPr>
              <a:t>+e</a:t>
            </a:r>
            <a:r>
              <a:rPr lang="en-US" sz="2400" i="1" baseline="-25000">
                <a:effectLst/>
              </a:rPr>
              <a:t>i,+1,j+1</a:t>
            </a:r>
            <a:r>
              <a:rPr lang="en-US" sz="2400">
                <a:effectLst/>
              </a:rPr>
              <a:t>}</a:t>
            </a:r>
            <a:endParaRPr lang="ru-RU" sz="2400" b="1">
              <a:effectLst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056188" y="5826125"/>
            <a:ext cx="2566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/>
              </a:rPr>
              <a:t>e</a:t>
            </a:r>
            <a:r>
              <a:rPr lang="en-US" sz="2400" i="1" baseline="-25000">
                <a:effectLst/>
              </a:rPr>
              <a:t>i,j</a:t>
            </a:r>
            <a:r>
              <a:rPr lang="en-US" sz="2400" i="1">
                <a:effectLst/>
              </a:rPr>
              <a:t>=</a:t>
            </a:r>
            <a:r>
              <a:rPr lang="en-US" sz="2400">
                <a:effectLst/>
              </a:rPr>
              <a:t>{	</a:t>
            </a:r>
            <a:r>
              <a:rPr lang="en-US" sz="2400" i="1">
                <a:effectLst/>
              </a:rPr>
              <a:t>0, S</a:t>
            </a:r>
            <a:r>
              <a:rPr lang="en-US" sz="2400" i="1" baseline="30000">
                <a:effectLst/>
              </a:rPr>
              <a:t>1</a:t>
            </a:r>
            <a:r>
              <a:rPr lang="en-US" sz="2400" i="1" baseline="-25000">
                <a:effectLst/>
              </a:rPr>
              <a:t>i </a:t>
            </a:r>
            <a:r>
              <a:rPr lang="en-US" sz="2400" i="1">
                <a:effectLst/>
              </a:rPr>
              <a:t>= S</a:t>
            </a:r>
            <a:r>
              <a:rPr lang="en-US" sz="2400" i="1" baseline="30000">
                <a:effectLst/>
              </a:rPr>
              <a:t>2</a:t>
            </a:r>
            <a:r>
              <a:rPr lang="en-US" sz="2400" i="1" baseline="-25000">
                <a:effectLst/>
              </a:rPr>
              <a:t>j </a:t>
            </a:r>
            <a:r>
              <a:rPr lang="en-US" sz="2400" i="1">
                <a:effectLst/>
              </a:rPr>
              <a:t>;</a:t>
            </a:r>
          </a:p>
          <a:p>
            <a:r>
              <a:rPr lang="en-US" sz="2400" i="1">
                <a:effectLst/>
              </a:rPr>
              <a:t>	1, S</a:t>
            </a:r>
            <a:r>
              <a:rPr lang="en-US" sz="2400" i="1" baseline="30000">
                <a:effectLst/>
              </a:rPr>
              <a:t>1</a:t>
            </a:r>
            <a:r>
              <a:rPr lang="en-US" sz="2400" i="1" baseline="-25000">
                <a:effectLst/>
              </a:rPr>
              <a:t>i </a:t>
            </a:r>
            <a:r>
              <a:rPr lang="en-US" sz="2400" i="1">
                <a:effectLst/>
                <a:cs typeface="Times New Roman" pitchFamily="18" charset="0"/>
              </a:rPr>
              <a:t>≠ </a:t>
            </a:r>
            <a:r>
              <a:rPr lang="en-US" sz="2400" i="1">
                <a:effectLst/>
              </a:rPr>
              <a:t>S</a:t>
            </a:r>
            <a:r>
              <a:rPr lang="en-US" sz="2400" i="1" baseline="30000">
                <a:effectLst/>
              </a:rPr>
              <a:t>2</a:t>
            </a:r>
            <a:r>
              <a:rPr lang="en-US" sz="2400" i="1" baseline="-25000">
                <a:effectLst/>
              </a:rPr>
              <a:t>j  </a:t>
            </a:r>
            <a:r>
              <a:rPr lang="en-US" sz="2400">
                <a:effectLst/>
              </a:rPr>
              <a:t>}</a:t>
            </a:r>
            <a:endParaRPr lang="ru-RU" sz="2400" baseline="-250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0"/>
            <a:ext cx="7772400" cy="1143000"/>
          </a:xfrm>
        </p:spPr>
        <p:txBody>
          <a:bodyPr/>
          <a:lstStyle/>
          <a:p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Forward </a:t>
            </a:r>
            <a:endParaRPr lang="ru-RU" sz="4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6548" name="Object 4"/>
          <p:cNvGraphicFramePr>
            <a:graphicFrameLocks noChangeAspect="1"/>
          </p:cNvGraphicFramePr>
          <p:nvPr/>
        </p:nvGraphicFramePr>
        <p:xfrm>
          <a:off x="277813" y="1633538"/>
          <a:ext cx="4597400" cy="776287"/>
        </p:xfrm>
        <a:graphic>
          <a:graphicData uri="http://schemas.openxmlformats.org/presentationml/2006/ole">
            <p:oleObj spid="_x0000_s236548" name="Equation" r:id="rId4" imgW="2197100" imgH="368300" progId="Equation.3">
              <p:embed/>
            </p:oleObj>
          </a:graphicData>
        </a:graphic>
      </p:graphicFrame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7126288" y="3048000"/>
            <a:ext cx="552450" cy="642938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51" name="Oval 7"/>
          <p:cNvSpPr>
            <a:spLocks noChangeArrowheads="1"/>
          </p:cNvSpPr>
          <p:nvPr/>
        </p:nvSpPr>
        <p:spPr bwMode="auto">
          <a:xfrm>
            <a:off x="8039100" y="4322763"/>
            <a:ext cx="617538" cy="617537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52" name="Oval 8"/>
          <p:cNvSpPr>
            <a:spLocks noChangeArrowheads="1"/>
          </p:cNvSpPr>
          <p:nvPr/>
        </p:nvSpPr>
        <p:spPr bwMode="auto">
          <a:xfrm>
            <a:off x="6146800" y="4360863"/>
            <a:ext cx="617538" cy="617537"/>
          </a:xfrm>
          <a:prstGeom prst="ellipse">
            <a:avLst/>
          </a:prstGeom>
          <a:solidFill>
            <a:srgbClr val="CC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 flipH="1">
            <a:off x="6686550" y="3729038"/>
            <a:ext cx="566738" cy="695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4" name="Line 10"/>
          <p:cNvSpPr>
            <a:spLocks noChangeShapeType="1"/>
          </p:cNvSpPr>
          <p:nvPr/>
        </p:nvSpPr>
        <p:spPr bwMode="auto">
          <a:xfrm>
            <a:off x="7496175" y="3743325"/>
            <a:ext cx="582613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 flipV="1">
            <a:off x="6594475" y="3676650"/>
            <a:ext cx="492125" cy="595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 flipH="1" flipV="1">
            <a:off x="7691438" y="3727450"/>
            <a:ext cx="511175" cy="51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7" name="Freeform 13"/>
          <p:cNvSpPr>
            <a:spLocks/>
          </p:cNvSpPr>
          <p:nvPr/>
        </p:nvSpPr>
        <p:spPr bwMode="auto">
          <a:xfrm rot="16200000">
            <a:off x="6619081" y="3193257"/>
            <a:ext cx="608013" cy="323850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8" name="Freeform 14"/>
          <p:cNvSpPr>
            <a:spLocks/>
          </p:cNvSpPr>
          <p:nvPr/>
        </p:nvSpPr>
        <p:spPr bwMode="auto">
          <a:xfrm rot="8620239">
            <a:off x="8281988" y="4883150"/>
            <a:ext cx="608012" cy="373063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9" name="Freeform 15"/>
          <p:cNvSpPr>
            <a:spLocks/>
          </p:cNvSpPr>
          <p:nvPr/>
        </p:nvSpPr>
        <p:spPr bwMode="auto">
          <a:xfrm rot="13282673">
            <a:off x="5791200" y="4813300"/>
            <a:ext cx="608013" cy="365125"/>
          </a:xfrm>
          <a:custGeom>
            <a:avLst/>
            <a:gdLst/>
            <a:ahLst/>
            <a:cxnLst>
              <a:cxn ang="0">
                <a:pos x="258" y="326"/>
              </a:cxn>
              <a:cxn ang="0">
                <a:pos x="347" y="50"/>
              </a:cxn>
              <a:cxn ang="0">
                <a:pos x="39" y="42"/>
              </a:cxn>
              <a:cxn ang="0">
                <a:pos x="112" y="302"/>
              </a:cxn>
            </a:cxnLst>
            <a:rect l="0" t="0" r="r" b="b"/>
            <a:pathLst>
              <a:path w="383" h="326">
                <a:moveTo>
                  <a:pt x="258" y="326"/>
                </a:moveTo>
                <a:cubicBezTo>
                  <a:pt x="320" y="211"/>
                  <a:pt x="383" y="97"/>
                  <a:pt x="347" y="50"/>
                </a:cubicBezTo>
                <a:cubicBezTo>
                  <a:pt x="311" y="3"/>
                  <a:pt x="78" y="0"/>
                  <a:pt x="39" y="42"/>
                </a:cubicBezTo>
                <a:cubicBezTo>
                  <a:pt x="0" y="84"/>
                  <a:pt x="56" y="193"/>
                  <a:pt x="112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7016750" y="2019300"/>
            <a:ext cx="82867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Begin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 flipH="1">
            <a:off x="7432675" y="2506663"/>
            <a:ext cx="1588" cy="515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62" name="Text Box 18"/>
          <p:cNvSpPr txBox="1">
            <a:spLocks noChangeArrowheads="1"/>
          </p:cNvSpPr>
          <p:nvPr/>
        </p:nvSpPr>
        <p:spPr bwMode="auto">
          <a:xfrm>
            <a:off x="7094538" y="5084763"/>
            <a:ext cx="631825" cy="434975"/>
          </a:xfrm>
          <a:prstGeom prst="rect">
            <a:avLst/>
          </a:prstGeom>
          <a:solidFill>
            <a:srgbClr val="003366"/>
          </a:solidFill>
          <a:ln w="38100" cmpd="dbl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 flipH="1">
            <a:off x="7729538" y="4889500"/>
            <a:ext cx="38893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 flipH="1">
            <a:off x="7407275" y="3808413"/>
            <a:ext cx="15875" cy="124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6648450" y="4967288"/>
            <a:ext cx="396875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66" name="Text Box 22"/>
          <p:cNvSpPr txBox="1">
            <a:spLocks noChangeArrowheads="1"/>
          </p:cNvSpPr>
          <p:nvPr/>
        </p:nvSpPr>
        <p:spPr bwMode="auto">
          <a:xfrm>
            <a:off x="6680200" y="5118100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7361238" y="4319588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7900988" y="4962525"/>
            <a:ext cx="28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</a:t>
            </a: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5894388" y="508000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8624888" y="508000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ε</a:t>
            </a:r>
          </a:p>
        </p:txBody>
      </p:sp>
      <p:sp>
        <p:nvSpPr>
          <p:cNvPr id="236571" name="Text Box 27"/>
          <p:cNvSpPr txBox="1">
            <a:spLocks noChangeArrowheads="1"/>
          </p:cNvSpPr>
          <p:nvPr/>
        </p:nvSpPr>
        <p:spPr bwMode="auto">
          <a:xfrm>
            <a:off x="6824663" y="4048125"/>
            <a:ext cx="30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7646988" y="4037013"/>
            <a:ext cx="30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</a:p>
        </p:txBody>
      </p:sp>
      <p:sp>
        <p:nvSpPr>
          <p:cNvPr id="236574" name="Rectangle 30"/>
          <p:cNvSpPr>
            <a:spLocks noChangeArrowheads="1"/>
          </p:cNvSpPr>
          <p:nvPr/>
        </p:nvSpPr>
        <p:spPr bwMode="auto">
          <a:xfrm>
            <a:off x="0" y="290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6573" name="Object 29"/>
          <p:cNvGraphicFramePr>
            <a:graphicFrameLocks noChangeAspect="1"/>
          </p:cNvGraphicFramePr>
          <p:nvPr/>
        </p:nvGraphicFramePr>
        <p:xfrm>
          <a:off x="296863" y="2928938"/>
          <a:ext cx="5268912" cy="2062162"/>
        </p:xfrm>
        <a:graphic>
          <a:graphicData uri="http://schemas.openxmlformats.org/presentationml/2006/ole">
            <p:oleObj spid="_x0000_s236573" name="Equation" r:id="rId5" imgW="2705040" imgH="1054080" progId="Equation.3">
              <p:embed/>
            </p:oleObj>
          </a:graphicData>
        </a:graphic>
      </p:graphicFrame>
      <p:sp>
        <p:nvSpPr>
          <p:cNvPr id="236576" name="Rectangle 3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6575" name="Object 31"/>
          <p:cNvGraphicFramePr>
            <a:graphicFrameLocks noChangeAspect="1"/>
          </p:cNvGraphicFramePr>
          <p:nvPr/>
        </p:nvGraphicFramePr>
        <p:xfrm>
          <a:off x="269875" y="5562600"/>
          <a:ext cx="5151438" cy="407988"/>
        </p:xfrm>
        <a:graphic>
          <a:graphicData uri="http://schemas.openxmlformats.org/presentationml/2006/ole">
            <p:oleObj spid="_x0000_s236575" name="Equation" r:id="rId6" imgW="2882900" imgH="228600" progId="Equation.3">
              <p:embed/>
            </p:oleObj>
          </a:graphicData>
        </a:graphic>
      </p:graphicFrame>
      <p:sp>
        <p:nvSpPr>
          <p:cNvPr id="236577" name="Text Box 33"/>
          <p:cNvSpPr txBox="1">
            <a:spLocks noChangeArrowheads="1"/>
          </p:cNvSpPr>
          <p:nvPr/>
        </p:nvSpPr>
        <p:spPr bwMode="auto">
          <a:xfrm>
            <a:off x="298450" y="1108075"/>
            <a:ext cx="200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Инициация:</a:t>
            </a:r>
          </a:p>
        </p:txBody>
      </p:sp>
      <p:sp>
        <p:nvSpPr>
          <p:cNvPr id="236578" name="Text Box 34"/>
          <p:cNvSpPr txBox="1">
            <a:spLocks noChangeArrowheads="1"/>
          </p:cNvSpPr>
          <p:nvPr/>
        </p:nvSpPr>
        <p:spPr bwMode="auto">
          <a:xfrm>
            <a:off x="298450" y="2432050"/>
            <a:ext cx="1677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Рекурсия</a:t>
            </a:r>
            <a:r>
              <a:rPr lang="ru-RU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236579" name="Text Box 35"/>
          <p:cNvSpPr txBox="1">
            <a:spLocks noChangeArrowheads="1"/>
          </p:cNvSpPr>
          <p:nvPr/>
        </p:nvSpPr>
        <p:spPr bwMode="auto">
          <a:xfrm>
            <a:off x="268288" y="5070475"/>
            <a:ext cx="5405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Завершение (</a:t>
            </a:r>
            <a:r>
              <a:rPr lang="ru-RU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полная </a:t>
            </a:r>
            <a:r>
              <a:rPr lang="ru-RU" sz="28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вероятность</a:t>
            </a:r>
            <a:r>
              <a:rPr lang="ru-RU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):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Вероятностная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генерация выравниваний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0925"/>
            <a:ext cx="9144000" cy="7572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На обратном пути мы выбираем переходы не </a:t>
            </a:r>
            <a:r>
              <a:rPr lang="ru-RU" sz="2400"/>
              <a:t>по </a:t>
            </a:r>
            <a:r>
              <a:rPr lang="ru-RU" sz="2400" smtClean="0"/>
              <a:t>максимуму</a:t>
            </a:r>
            <a:r>
              <a:rPr lang="ru-RU" sz="2400" dirty="0"/>
              <a:t>, </a:t>
            </a:r>
            <a:r>
              <a:rPr lang="ru-RU" sz="2400"/>
              <a:t>а </a:t>
            </a:r>
            <a:r>
              <a:rPr lang="ru-RU" sz="2400" smtClean="0"/>
              <a:t>с вероятностями</a:t>
            </a:r>
            <a:r>
              <a:rPr lang="ru-RU" sz="2400" dirty="0"/>
              <a:t>:</a:t>
            </a:r>
          </a:p>
        </p:txBody>
      </p:sp>
      <p:sp>
        <p:nvSpPr>
          <p:cNvPr id="237591" name="Rectangle 2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7593" name="Rectangle 25"/>
          <p:cNvSpPr>
            <a:spLocks noChangeArrowheads="1"/>
          </p:cNvSpPr>
          <p:nvPr/>
        </p:nvSpPr>
        <p:spPr bwMode="auto">
          <a:xfrm>
            <a:off x="0" y="2814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7594" name="Object 26"/>
          <p:cNvGraphicFramePr>
            <a:graphicFrameLocks noChangeAspect="1"/>
          </p:cNvGraphicFramePr>
          <p:nvPr/>
        </p:nvGraphicFramePr>
        <p:xfrm>
          <a:off x="1568450" y="1795463"/>
          <a:ext cx="6451600" cy="2992437"/>
        </p:xfrm>
        <a:graphic>
          <a:graphicData uri="http://schemas.openxmlformats.org/presentationml/2006/ole">
            <p:oleObj spid="_x0000_s237594" name="Equation" r:id="rId4" imgW="3174840" imgH="1473120" progId="Equation.3">
              <p:embed/>
            </p:oleObj>
          </a:graphicData>
        </a:graphic>
      </p:graphicFrame>
      <p:sp>
        <p:nvSpPr>
          <p:cNvPr id="237597" name="Rectangle 29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7596" name="Object 28"/>
          <p:cNvGraphicFramePr>
            <a:graphicFrameLocks noChangeAspect="1"/>
          </p:cNvGraphicFramePr>
          <p:nvPr/>
        </p:nvGraphicFramePr>
        <p:xfrm>
          <a:off x="2617788" y="4906963"/>
          <a:ext cx="4022725" cy="1693862"/>
        </p:xfrm>
        <a:graphic>
          <a:graphicData uri="http://schemas.openxmlformats.org/presentationml/2006/ole">
            <p:oleObj spid="_x0000_s237596" name="Equation" r:id="rId5" imgW="2235200" imgH="93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0"/>
            <a:ext cx="7772400" cy="11430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Вероятность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того, что </a:t>
            </a:r>
            <a:r>
              <a:rPr lang="en-US" sz="4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40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40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sz="40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выравнены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39623" name="Group 7"/>
          <p:cNvGrpSpPr>
            <a:grpSpLocks/>
          </p:cNvGrpSpPr>
          <p:nvPr/>
        </p:nvGrpSpPr>
        <p:grpSpPr bwMode="auto">
          <a:xfrm>
            <a:off x="719138" y="1603375"/>
            <a:ext cx="3563937" cy="534988"/>
            <a:chOff x="557" y="963"/>
            <a:chExt cx="2245" cy="337"/>
          </a:xfrm>
        </p:grpSpPr>
        <p:graphicFrame>
          <p:nvGraphicFramePr>
            <p:cNvPr id="239620" name="Object 4"/>
            <p:cNvGraphicFramePr>
              <a:graphicFrameLocks noChangeAspect="1"/>
            </p:cNvGraphicFramePr>
            <p:nvPr/>
          </p:nvGraphicFramePr>
          <p:xfrm>
            <a:off x="557" y="963"/>
            <a:ext cx="586" cy="337"/>
          </p:xfrm>
          <a:graphic>
            <a:graphicData uri="http://schemas.openxmlformats.org/presentationml/2006/ole">
              <p:oleObj spid="_x0000_s239620" name="Equation" r:id="rId4" imgW="380835" imgH="215806" progId="Equation.3">
                <p:embed/>
              </p:oleObj>
            </a:graphicData>
          </a:graphic>
        </p:graphicFrame>
        <p:sp>
          <p:nvSpPr>
            <p:cNvPr id="239622" name="Text Box 6"/>
            <p:cNvSpPr txBox="1">
              <a:spLocks noChangeArrowheads="1"/>
            </p:cNvSpPr>
            <p:nvPr/>
          </p:nvSpPr>
          <p:spPr bwMode="auto">
            <a:xfrm>
              <a:off x="1141" y="995"/>
              <a:ext cx="16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j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ru-RU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- </a:t>
              </a:r>
              <a:r>
                <a:rPr lang="ru-RU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выравнены</a:t>
              </a:r>
            </a:p>
          </p:txBody>
        </p:sp>
      </p:grp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9635" name="Object 19"/>
          <p:cNvGraphicFramePr>
            <a:graphicFrameLocks noChangeAspect="1"/>
          </p:cNvGraphicFramePr>
          <p:nvPr>
            <p:ph idx="1"/>
          </p:nvPr>
        </p:nvGraphicFramePr>
        <p:xfrm>
          <a:off x="533400" y="2228850"/>
          <a:ext cx="8029575" cy="3859213"/>
        </p:xfrm>
        <a:graphic>
          <a:graphicData uri="http://schemas.openxmlformats.org/presentationml/2006/ole">
            <p:oleObj spid="_x0000_s239635" name="Equation" r:id="rId5" imgW="295884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0"/>
            <a:ext cx="7772400" cy="903288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Backward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1668" name="Object 4"/>
          <p:cNvGraphicFramePr>
            <a:graphicFrameLocks noChangeAspect="1"/>
          </p:cNvGraphicFramePr>
          <p:nvPr/>
        </p:nvGraphicFramePr>
        <p:xfrm>
          <a:off x="433388" y="1374775"/>
          <a:ext cx="3876675" cy="752475"/>
        </p:xfrm>
        <a:graphic>
          <a:graphicData uri="http://schemas.openxmlformats.org/presentationml/2006/ole">
            <p:oleObj spid="_x0000_s241668" name="Equation" r:id="rId4" imgW="1917700" imgH="368300" progId="Equation.3">
              <p:embed/>
            </p:oleObj>
          </a:graphicData>
        </a:graphic>
      </p:graphicFrame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1670" name="Object 6"/>
          <p:cNvGraphicFramePr>
            <a:graphicFrameLocks noChangeAspect="1"/>
          </p:cNvGraphicFramePr>
          <p:nvPr/>
        </p:nvGraphicFramePr>
        <p:xfrm>
          <a:off x="433388" y="2743200"/>
          <a:ext cx="6770687" cy="2303463"/>
        </p:xfrm>
        <a:graphic>
          <a:graphicData uri="http://schemas.openxmlformats.org/presentationml/2006/ole">
            <p:oleObj spid="_x0000_s241670" name="Equation" r:id="rId5" imgW="3251200" imgH="1104900" progId="Equation.3">
              <p:embed/>
            </p:oleObj>
          </a:graphicData>
        </a:graphic>
      </p:graphicFrame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1674" name="Object 10"/>
          <p:cNvGraphicFramePr>
            <a:graphicFrameLocks noChangeAspect="1"/>
          </p:cNvGraphicFramePr>
          <p:nvPr/>
        </p:nvGraphicFramePr>
        <p:xfrm>
          <a:off x="420688" y="5556250"/>
          <a:ext cx="6572250" cy="884238"/>
        </p:xfrm>
        <a:graphic>
          <a:graphicData uri="http://schemas.openxmlformats.org/presentationml/2006/ole">
            <p:oleObj spid="_x0000_s241674" name="Equation" r:id="rId6" imgW="3111500" imgH="419100" progId="Equation.3">
              <p:embed/>
            </p:oleObj>
          </a:graphicData>
        </a:graphic>
      </p:graphicFrame>
      <p:sp>
        <p:nvSpPr>
          <p:cNvPr id="241676" name="Text Box 12"/>
          <p:cNvSpPr txBox="1">
            <a:spLocks noChangeArrowheads="1"/>
          </p:cNvSpPr>
          <p:nvPr/>
        </p:nvSpPr>
        <p:spPr bwMode="auto">
          <a:xfrm>
            <a:off x="463550" y="935038"/>
            <a:ext cx="249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Инициализация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41677" name="Text Box 13"/>
          <p:cNvSpPr txBox="1">
            <a:spLocks noChangeArrowheads="1"/>
          </p:cNvSpPr>
          <p:nvPr/>
        </p:nvSpPr>
        <p:spPr bwMode="auto">
          <a:xfrm>
            <a:off x="479425" y="2268538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Рекурсия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1678" name="Text Box 14"/>
          <p:cNvSpPr txBox="1">
            <a:spLocks noChangeArrowheads="1"/>
          </p:cNvSpPr>
          <p:nvPr/>
        </p:nvSpPr>
        <p:spPr bwMode="auto">
          <a:xfrm>
            <a:off x="374650" y="5041900"/>
            <a:ext cx="327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Искомая вероятность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16113"/>
            <a:ext cx="8229600" cy="2151062"/>
          </a:xfrm>
        </p:spPr>
        <p:txBody>
          <a:bodyPr/>
          <a:lstStyle/>
          <a:p>
            <a:r>
              <a:rPr lang="ru-RU" sz="6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и энтропия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2338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Микро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макросостояния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(кое-что из </a:t>
            </a:r>
            <a:r>
              <a:rPr lang="ru-RU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статистической </a:t>
            </a: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физики)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507412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Пусть </a:t>
            </a:r>
            <a:r>
              <a:rPr lang="ru-RU" sz="2800" dirty="0"/>
              <a:t>у </a:t>
            </a:r>
            <a:r>
              <a:rPr lang="ru-RU" sz="2800" dirty="0" smtClean="0"/>
              <a:t>нас есть </a:t>
            </a:r>
            <a:r>
              <a:rPr lang="en-US" sz="2800" i="1" dirty="0"/>
              <a:t>p</a:t>
            </a:r>
            <a:r>
              <a:rPr lang="ru-RU" sz="2800" dirty="0"/>
              <a:t> </a:t>
            </a:r>
            <a:r>
              <a:rPr lang="ru-RU" sz="2800" dirty="0" smtClean="0"/>
              <a:t>состояний</a:t>
            </a:r>
            <a:r>
              <a:rPr lang="ru-RU" sz="2800" dirty="0"/>
              <a:t>. </a:t>
            </a:r>
            <a:r>
              <a:rPr lang="ru-RU" sz="2800" dirty="0" smtClean="0"/>
              <a:t>Числом </a:t>
            </a:r>
            <a:r>
              <a:rPr lang="ru-RU" sz="2800" dirty="0"/>
              <a:t>заполнения </a:t>
            </a:r>
            <a:r>
              <a:rPr lang="en-US" sz="2800" i="1" dirty="0" err="1"/>
              <a:t>n</a:t>
            </a:r>
            <a:r>
              <a:rPr lang="en-US" sz="2800" baseline="-25000" dirty="0" err="1"/>
              <a:t>i</a:t>
            </a:r>
            <a:r>
              <a:rPr lang="en-US" sz="2800" dirty="0"/>
              <a:t> </a:t>
            </a:r>
            <a:r>
              <a:rPr lang="ru-RU" sz="2800" dirty="0" smtClean="0"/>
              <a:t>состояния </a:t>
            </a:r>
            <a:r>
              <a:rPr lang="en-US" sz="2800" i="1" dirty="0" err="1"/>
              <a:t>i</a:t>
            </a:r>
            <a:r>
              <a:rPr lang="ru-RU" sz="2800" dirty="0"/>
              <a:t> </a:t>
            </a:r>
            <a:r>
              <a:rPr lang="ru-RU" sz="2800" dirty="0" smtClean="0"/>
              <a:t>называется число частиц</a:t>
            </a:r>
            <a:r>
              <a:rPr lang="ru-RU" sz="2800" dirty="0"/>
              <a:t>, </a:t>
            </a:r>
            <a:r>
              <a:rPr lang="ru-RU" sz="2800" dirty="0" smtClean="0"/>
              <a:t>находящихся </a:t>
            </a:r>
            <a:r>
              <a:rPr lang="ru-RU" sz="2800" dirty="0"/>
              <a:t>в </a:t>
            </a:r>
            <a:r>
              <a:rPr lang="ru-RU" sz="2800" dirty="0" smtClean="0"/>
              <a:t>состоянии </a:t>
            </a:r>
            <a:r>
              <a:rPr lang="en-US" sz="2800" i="1" dirty="0" err="1"/>
              <a:t>i</a:t>
            </a:r>
            <a:r>
              <a:rPr lang="ru-RU" sz="2800" i="1" dirty="0"/>
              <a:t> .</a:t>
            </a:r>
          </a:p>
          <a:p>
            <a:pPr>
              <a:lnSpc>
                <a:spcPct val="80000"/>
              </a:lnSpc>
            </a:pPr>
            <a:r>
              <a:rPr lang="ru-RU" sz="2800" b="1" i="1" u="sng" dirty="0" smtClean="0"/>
              <a:t>Микросостоянием</a:t>
            </a:r>
            <a:r>
              <a:rPr lang="ru-RU" sz="2800" dirty="0" smtClean="0"/>
              <a:t> системы </a:t>
            </a:r>
            <a:r>
              <a:rPr lang="ru-RU" sz="2800" dirty="0"/>
              <a:t>из </a:t>
            </a:r>
            <a:r>
              <a:rPr lang="en-US" sz="2800" dirty="0"/>
              <a:t>N</a:t>
            </a:r>
            <a:r>
              <a:rPr lang="ru-RU" sz="2800" dirty="0"/>
              <a:t> </a:t>
            </a:r>
            <a:r>
              <a:rPr lang="ru-RU" sz="2800" dirty="0" smtClean="0"/>
              <a:t>частиц называется распределение </a:t>
            </a:r>
            <a:r>
              <a:rPr lang="ru-RU" sz="2800" dirty="0"/>
              <a:t>(размещение) </a:t>
            </a:r>
            <a:r>
              <a:rPr lang="ru-RU" sz="2800" dirty="0" smtClean="0"/>
              <a:t>частиц </a:t>
            </a:r>
            <a:r>
              <a:rPr lang="ru-RU" sz="2800" dirty="0"/>
              <a:t>по </a:t>
            </a:r>
            <a:r>
              <a:rPr lang="ru-RU" sz="2800" dirty="0" smtClean="0"/>
              <a:t>состояниям</a:t>
            </a:r>
            <a:r>
              <a:rPr lang="ru-RU" sz="28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800" b="1" i="1" u="sng" dirty="0" err="1" smtClean="0"/>
              <a:t>Макросостоянием</a:t>
            </a:r>
            <a:r>
              <a:rPr lang="ru-RU" sz="2800" dirty="0" smtClean="0"/>
              <a:t> называется </a:t>
            </a:r>
            <a:r>
              <a:rPr lang="ru-RU" sz="2800" dirty="0"/>
              <a:t>набор </a:t>
            </a:r>
            <a:r>
              <a:rPr lang="ru-RU" sz="2800" dirty="0" smtClean="0"/>
              <a:t>чисел </a:t>
            </a:r>
            <a:r>
              <a:rPr lang="ru-RU" sz="2800" dirty="0"/>
              <a:t>заполнения.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Одному </a:t>
            </a:r>
            <a:r>
              <a:rPr lang="ru-RU" sz="2800" dirty="0" err="1" smtClean="0"/>
              <a:t>Макросостоянию</a:t>
            </a:r>
            <a:r>
              <a:rPr lang="ru-RU" sz="2800" dirty="0" smtClean="0"/>
              <a:t> </a:t>
            </a:r>
            <a:r>
              <a:rPr lang="ru-RU" sz="2800" dirty="0"/>
              <a:t>отвечает набор </a:t>
            </a:r>
            <a:r>
              <a:rPr lang="ru-RU" sz="2800" dirty="0" smtClean="0"/>
              <a:t>микросостояний 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b="1" i="1" u="sng" dirty="0"/>
              <a:t>Энтропией</a:t>
            </a:r>
            <a:r>
              <a:rPr lang="ru-RU" sz="2800" dirty="0"/>
              <a:t> </a:t>
            </a:r>
            <a:r>
              <a:rPr lang="ru-RU" sz="2800" dirty="0" err="1" smtClean="0"/>
              <a:t>Макросостояния</a:t>
            </a:r>
            <a:r>
              <a:rPr lang="ru-RU" sz="2800" dirty="0" smtClean="0"/>
              <a:t> называется </a:t>
            </a:r>
            <a:r>
              <a:rPr lang="ru-RU" sz="2800" dirty="0"/>
              <a:t>логарифм </a:t>
            </a:r>
            <a:r>
              <a:rPr lang="ru-RU" sz="2800" dirty="0" smtClean="0"/>
              <a:t>количества микросостояний</a:t>
            </a:r>
            <a:r>
              <a:rPr lang="ru-RU" sz="2800" dirty="0"/>
              <a:t>, отвечающих данному </a:t>
            </a:r>
            <a:r>
              <a:rPr lang="ru-RU" sz="2800" dirty="0" err="1" smtClean="0"/>
              <a:t>макросостянию</a:t>
            </a:r>
            <a:r>
              <a:rPr lang="ru-RU" sz="2800" dirty="0"/>
              <a:t>. 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93775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Энтропия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545137"/>
          </a:xfrm>
        </p:spPr>
        <p:txBody>
          <a:bodyPr/>
          <a:lstStyle/>
          <a:p>
            <a:r>
              <a:rPr lang="ru-RU" dirty="0"/>
              <a:t>По определению:</a:t>
            </a:r>
          </a:p>
          <a:p>
            <a:pPr algn="ctr">
              <a:buFontTx/>
              <a:buNone/>
            </a:pP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log( </a:t>
            </a:r>
            <a:r>
              <a:rPr lang="en-US" i="1" dirty="0"/>
              <a:t>N</a:t>
            </a:r>
            <a:r>
              <a:rPr lang="en-US" dirty="0"/>
              <a:t>! / (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!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! … </a:t>
            </a:r>
            <a:r>
              <a:rPr lang="en-US" i="1" dirty="0" err="1"/>
              <a:t>n</a:t>
            </a:r>
            <a:r>
              <a:rPr lang="en-US" i="1" baseline="-25000" dirty="0" err="1"/>
              <a:t>p</a:t>
            </a:r>
            <a:r>
              <a:rPr lang="en-US" dirty="0"/>
              <a:t>!));</a:t>
            </a:r>
          </a:p>
          <a:p>
            <a:r>
              <a:rPr lang="ru-RU" smtClean="0"/>
              <a:t>используем </a:t>
            </a:r>
            <a:r>
              <a:rPr lang="ru-RU" dirty="0"/>
              <a:t>приближение </a:t>
            </a:r>
            <a:r>
              <a:rPr lang="en-US" dirty="0"/>
              <a:t>n! = </a:t>
            </a:r>
            <a:r>
              <a:rPr lang="en-US" dirty="0" err="1"/>
              <a:t>n</a:t>
            </a:r>
            <a:r>
              <a:rPr lang="en-US" baseline="30000" dirty="0" err="1"/>
              <a:t>n</a:t>
            </a:r>
            <a:r>
              <a:rPr lang="en-US" dirty="0"/>
              <a:t> e </a:t>
            </a:r>
            <a:r>
              <a:rPr lang="en-US" sz="2800" baseline="30000" dirty="0"/>
              <a:t>–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algn="ctr">
              <a:buFontTx/>
              <a:buNone/>
            </a:pPr>
            <a:r>
              <a:rPr lang="en-US" sz="2800" i="1" dirty="0"/>
              <a:t>S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 = </a:t>
            </a:r>
            <a:r>
              <a:rPr lang="en-US" sz="2800" i="1" dirty="0"/>
              <a:t>N</a:t>
            </a:r>
            <a:r>
              <a:rPr lang="en-US" sz="2800" dirty="0"/>
              <a:t> log </a:t>
            </a:r>
            <a:r>
              <a:rPr lang="en-US" sz="2800" i="1" dirty="0"/>
              <a:t>N</a:t>
            </a:r>
            <a:r>
              <a:rPr lang="en-US" sz="2800" dirty="0"/>
              <a:t> – 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log 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–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log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- … </a:t>
            </a:r>
            <a:r>
              <a:rPr lang="en-US" sz="2800" i="1" dirty="0" err="1"/>
              <a:t>n</a:t>
            </a:r>
            <a:r>
              <a:rPr lang="en-US" sz="2800" baseline="-25000" dirty="0" err="1"/>
              <a:t>p</a:t>
            </a:r>
            <a:r>
              <a:rPr lang="en-US" sz="2800" dirty="0" err="1"/>
              <a:t>log</a:t>
            </a:r>
            <a:r>
              <a:rPr lang="en-US" sz="2800" dirty="0"/>
              <a:t> </a:t>
            </a:r>
            <a:r>
              <a:rPr lang="en-US" sz="2800" i="1" dirty="0" err="1"/>
              <a:t>n</a:t>
            </a:r>
            <a:r>
              <a:rPr lang="en-US" sz="2800" baseline="-25000" dirty="0" err="1"/>
              <a:t>p</a:t>
            </a:r>
            <a:r>
              <a:rPr lang="en-US" sz="2800" dirty="0"/>
              <a:t> + </a:t>
            </a:r>
          </a:p>
          <a:p>
            <a:pPr algn="ctr">
              <a:buFontTx/>
              <a:buNone/>
            </a:pPr>
            <a:r>
              <a:rPr lang="en-US" sz="2800" dirty="0"/>
              <a:t>(- </a:t>
            </a:r>
            <a:r>
              <a:rPr lang="en-US" sz="2800" i="1" dirty="0"/>
              <a:t>N</a:t>
            </a:r>
            <a:r>
              <a:rPr lang="en-US" sz="2800" dirty="0"/>
              <a:t> + 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+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+ …</a:t>
            </a:r>
            <a:r>
              <a:rPr lang="en-US" sz="2800" baseline="-25000" dirty="0"/>
              <a:t> </a:t>
            </a:r>
            <a:r>
              <a:rPr lang="en-US" sz="2800" dirty="0"/>
              <a:t>+</a:t>
            </a:r>
            <a:r>
              <a:rPr lang="en-US" sz="2800" i="1" dirty="0" err="1"/>
              <a:t>n</a:t>
            </a:r>
            <a:r>
              <a:rPr lang="en-US" sz="2800" baseline="-25000" dirty="0" err="1"/>
              <a:t>p</a:t>
            </a:r>
            <a:r>
              <a:rPr lang="en-US" sz="2800" dirty="0"/>
              <a:t>) = </a:t>
            </a:r>
          </a:p>
          <a:p>
            <a:pPr algn="ctr">
              <a:buFontTx/>
              <a:buNone/>
            </a:pP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+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+ …</a:t>
            </a:r>
            <a:r>
              <a:rPr lang="en-US" sz="2800" baseline="-25000" dirty="0"/>
              <a:t> </a:t>
            </a:r>
            <a:r>
              <a:rPr lang="en-US" sz="2800" dirty="0"/>
              <a:t>+</a:t>
            </a:r>
            <a:r>
              <a:rPr lang="en-US" sz="2800" i="1" dirty="0" err="1"/>
              <a:t>n</a:t>
            </a:r>
            <a:r>
              <a:rPr lang="en-US" sz="2800" baseline="-25000" dirty="0" err="1"/>
              <a:t>p</a:t>
            </a:r>
            <a:r>
              <a:rPr lang="en-US" sz="2800" dirty="0"/>
              <a:t>) log </a:t>
            </a:r>
            <a:r>
              <a:rPr lang="en-US" sz="2800" i="1" dirty="0"/>
              <a:t>N</a:t>
            </a:r>
            <a:r>
              <a:rPr lang="en-US" sz="2800" dirty="0"/>
              <a:t> – 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log 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–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log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- … </a:t>
            </a:r>
            <a:r>
              <a:rPr lang="en-US" sz="2800" i="1" dirty="0" err="1"/>
              <a:t>n</a:t>
            </a:r>
            <a:r>
              <a:rPr lang="en-US" sz="2800" baseline="-25000" dirty="0" err="1"/>
              <a:t>p</a:t>
            </a:r>
            <a:r>
              <a:rPr lang="en-US" sz="2800" dirty="0" err="1"/>
              <a:t>log</a:t>
            </a:r>
            <a:r>
              <a:rPr lang="en-US" sz="2800" dirty="0"/>
              <a:t> </a:t>
            </a:r>
            <a:r>
              <a:rPr lang="en-US" sz="2800" i="1" dirty="0" err="1"/>
              <a:t>n</a:t>
            </a:r>
            <a:r>
              <a:rPr lang="en-US" sz="2800" i="1" baseline="-25000" dirty="0" err="1"/>
              <a:t>p</a:t>
            </a:r>
            <a:r>
              <a:rPr lang="en-US" sz="2800" dirty="0"/>
              <a:t>;</a:t>
            </a:r>
            <a:r>
              <a:rPr lang="en-US" dirty="0"/>
              <a:t> </a:t>
            </a:r>
          </a:p>
          <a:p>
            <a:r>
              <a:rPr lang="ru-RU" dirty="0"/>
              <a:t>окончательно получаем:</a:t>
            </a:r>
            <a:endParaRPr lang="en-US" dirty="0"/>
          </a:p>
          <a:p>
            <a:pPr algn="ctr">
              <a:buFontTx/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</a:t>
            </a:r>
            <a:r>
              <a:rPr lang="en-US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log </a:t>
            </a:r>
            <a:r>
              <a:rPr lang="en-U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09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Энтропия и информация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ru-RU" sz="2400"/>
              <a:t>Для </a:t>
            </a:r>
            <a:r>
              <a:rPr lang="ru-RU" sz="2400" smtClean="0"/>
              <a:t>источника символов </a:t>
            </a:r>
            <a:r>
              <a:rPr lang="ru-RU" sz="2400" dirty="0"/>
              <a:t>энтропия равна: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</a:t>
            </a:r>
            <a:r>
              <a:rPr lang="ru-RU" sz="2400" b="1" i="1" baseline="-2500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источника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=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-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l-GR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log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smtClean="0"/>
              <a:t>если </a:t>
            </a:r>
            <a:r>
              <a:rPr lang="en-US" sz="2400" dirty="0"/>
              <a:t>P(x) = 0 , </a:t>
            </a:r>
            <a:r>
              <a:rPr lang="ru-RU" sz="2400" dirty="0"/>
              <a:t>то вклад этого члена равен 0. </a:t>
            </a:r>
            <a:r>
              <a:rPr lang="en-US" sz="2400" dirty="0">
                <a:cs typeface="Arial" pitchFamily="34" charset="0"/>
              </a:rPr>
              <a:t>P(</a:t>
            </a:r>
            <a:r>
              <a:rPr lang="el-GR" sz="2400" dirty="0">
                <a:cs typeface="Arial" pitchFamily="34" charset="0"/>
              </a:rPr>
              <a:t>α</a:t>
            </a:r>
            <a:r>
              <a:rPr lang="en-US" sz="2400" dirty="0">
                <a:cs typeface="Arial" pitchFamily="34" charset="0"/>
              </a:rPr>
              <a:t>)</a:t>
            </a:r>
            <a:r>
              <a:rPr lang="ru-RU" sz="2400" baseline="-25000" dirty="0">
                <a:cs typeface="Arial" pitchFamily="34" charset="0"/>
              </a:rPr>
              <a:t> </a:t>
            </a:r>
            <a:r>
              <a:rPr lang="ru-RU" sz="2400">
                <a:cs typeface="Arial" pitchFamily="34" charset="0"/>
              </a:rPr>
              <a:t>– </a:t>
            </a:r>
            <a:r>
              <a:rPr lang="ru-RU" sz="2400" smtClean="0">
                <a:cs typeface="Arial" pitchFamily="34" charset="0"/>
              </a:rPr>
              <a:t>вероятность </a:t>
            </a:r>
            <a:r>
              <a:rPr lang="ru-RU" sz="2400">
                <a:cs typeface="Arial" pitchFamily="34" charset="0"/>
              </a:rPr>
              <a:t>генерации </a:t>
            </a:r>
            <a:r>
              <a:rPr lang="ru-RU" sz="2400" smtClean="0">
                <a:cs typeface="Arial" pitchFamily="34" charset="0"/>
              </a:rPr>
              <a:t>символа</a:t>
            </a:r>
            <a:endParaRPr lang="ru-RU" sz="2400" dirty="0"/>
          </a:p>
          <a:p>
            <a:pPr marL="457200" indent="-457200">
              <a:lnSpc>
                <a:spcPct val="80000"/>
              </a:lnSpc>
            </a:pPr>
            <a:r>
              <a:rPr lang="ru-RU" sz="2400" dirty="0"/>
              <a:t>Энтропия </a:t>
            </a:r>
            <a:r>
              <a:rPr lang="ru-RU" sz="2400"/>
              <a:t>– </a:t>
            </a:r>
            <a:r>
              <a:rPr lang="ru-RU" sz="2400" smtClean="0"/>
              <a:t>степень неопределенности </a:t>
            </a:r>
            <a:r>
              <a:rPr lang="ru-RU" sz="2400" dirty="0"/>
              <a:t>при </a:t>
            </a:r>
            <a:r>
              <a:rPr lang="ru-RU" sz="2400"/>
              <a:t>генерации </a:t>
            </a:r>
            <a:r>
              <a:rPr lang="ru-RU" sz="2400" smtClean="0"/>
              <a:t>символов</a:t>
            </a:r>
            <a:endParaRPr lang="en-US" sz="2400" dirty="0"/>
          </a:p>
          <a:p>
            <a:pPr marL="457200" indent="-457200">
              <a:lnSpc>
                <a:spcPct val="80000"/>
              </a:lnSpc>
            </a:pPr>
            <a:r>
              <a:rPr lang="ru-RU" sz="2400" dirty="0"/>
              <a:t>Энтропия </a:t>
            </a:r>
            <a:r>
              <a:rPr lang="ru-RU" sz="2400" dirty="0" err="1"/>
              <a:t>аддтивна</a:t>
            </a:r>
            <a:r>
              <a:rPr lang="ru-RU" sz="2400" dirty="0"/>
              <a:t>: </a:t>
            </a:r>
            <a:r>
              <a:rPr lang="ru-RU" sz="2400" dirty="0" err="1"/>
              <a:t>энтропия</a:t>
            </a:r>
            <a:r>
              <a:rPr lang="ru-RU" sz="2400" dirty="0"/>
              <a:t> </a:t>
            </a:r>
            <a:r>
              <a:rPr lang="ru-RU" sz="2400"/>
              <a:t>неопределенной  </a:t>
            </a:r>
            <a:r>
              <a:rPr lang="ru-RU" sz="2400" smtClean="0"/>
              <a:t>последовательности </a:t>
            </a:r>
            <a:r>
              <a:rPr lang="en-US" sz="2400" dirty="0"/>
              <a:t>X </a:t>
            </a:r>
            <a:r>
              <a:rPr lang="ru-RU" sz="2400"/>
              <a:t>равна </a:t>
            </a:r>
            <a:r>
              <a:rPr lang="ru-RU" sz="2400" smtClean="0"/>
              <a:t>сумме </a:t>
            </a:r>
            <a:r>
              <a:rPr lang="ru-RU" sz="2400" dirty="0"/>
              <a:t>энтропий позиций: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H(X) =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n-US" sz="24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= N H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endParaRPr lang="ru-RU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lnSpc>
                <a:spcPct val="80000"/>
              </a:lnSpc>
            </a:pPr>
            <a:r>
              <a:rPr lang="ru-RU" sz="2400"/>
              <a:t>Энтропия </a:t>
            </a:r>
            <a:r>
              <a:rPr lang="ru-RU" sz="2400" smtClean="0"/>
              <a:t>максимальна</a:t>
            </a:r>
            <a:r>
              <a:rPr lang="ru-RU" sz="2400"/>
              <a:t>, </a:t>
            </a:r>
            <a:r>
              <a:rPr lang="ru-RU" sz="2400" smtClean="0"/>
              <a:t>если все символы </a:t>
            </a:r>
            <a:r>
              <a:rPr lang="ru-RU" sz="2400" dirty="0"/>
              <a:t>равновероятны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dirty="0"/>
              <a:t>При </a:t>
            </a:r>
            <a:r>
              <a:rPr lang="ru-RU" sz="2400"/>
              <a:t>генерации </a:t>
            </a:r>
            <a:r>
              <a:rPr lang="ru-RU" sz="2400" smtClean="0"/>
              <a:t>последовательности неопределенность становится определенностью</a:t>
            </a:r>
            <a:r>
              <a:rPr lang="ru-RU" sz="2400" dirty="0"/>
              <a:t>.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dirty="0"/>
              <a:t>Полное </a:t>
            </a:r>
            <a:r>
              <a:rPr lang="ru-RU" sz="2400"/>
              <a:t>Информационное </a:t>
            </a:r>
            <a:r>
              <a:rPr lang="ru-RU" sz="2400" smtClean="0"/>
              <a:t>содержание </a:t>
            </a:r>
            <a:r>
              <a:rPr lang="ru-RU" sz="2400" dirty="0"/>
              <a:t>– потеря энтропии: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I(X) =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before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after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–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n-US" sz="24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l-GR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log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</a:p>
          <a:p>
            <a:pPr marL="457200" indent="-457200">
              <a:lnSpc>
                <a:spcPct val="80000"/>
              </a:lnSpc>
            </a:pPr>
            <a:endParaRPr lang="el-GR" sz="2400" b="1" i="1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Информация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r>
              <a:rPr lang="ru-RU" dirty="0"/>
              <a:t>Информация при генерации </a:t>
            </a:r>
            <a:r>
              <a:rPr lang="ru-RU"/>
              <a:t>очередного </a:t>
            </a:r>
            <a:r>
              <a:rPr lang="ru-RU" smtClean="0"/>
              <a:t>символа</a:t>
            </a:r>
            <a:r>
              <a:rPr lang="ru-RU" dirty="0"/>
              <a:t>:</a:t>
            </a:r>
          </a:p>
          <a:p>
            <a:pPr algn="ctr">
              <a:buFontTx/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dirty="0"/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l-GR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log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)= 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l-GR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 I(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 </a:t>
            </a:r>
          </a:p>
          <a:p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I(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α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– </a:t>
            </a:r>
            <a:r>
              <a:rPr lang="ru-RU" smtClean="0">
                <a:cs typeface="Arial" pitchFamily="34" charset="0"/>
              </a:rPr>
              <a:t>частная </a:t>
            </a:r>
            <a:r>
              <a:rPr lang="ru-RU" dirty="0">
                <a:cs typeface="Arial" pitchFamily="34" charset="0"/>
              </a:rPr>
              <a:t>информация</a:t>
            </a:r>
          </a:p>
          <a:p>
            <a:r>
              <a:rPr lang="ru-RU" smtClean="0">
                <a:cs typeface="Arial" pitchFamily="34" charset="0"/>
              </a:rPr>
              <a:t>Частная </a:t>
            </a:r>
            <a:r>
              <a:rPr lang="ru-RU" dirty="0">
                <a:cs typeface="Arial" pitchFamily="34" charset="0"/>
              </a:rPr>
              <a:t>информация (</a:t>
            </a:r>
            <a:r>
              <a:rPr lang="ru-RU">
                <a:cs typeface="Arial" pitchFamily="34" charset="0"/>
              </a:rPr>
              <a:t>информационное </a:t>
            </a:r>
            <a:r>
              <a:rPr lang="ru-RU" smtClean="0">
                <a:cs typeface="Arial" pitchFamily="34" charset="0"/>
              </a:rPr>
              <a:t>содержание</a:t>
            </a:r>
            <a:r>
              <a:rPr lang="ru-RU">
                <a:cs typeface="Arial" pitchFamily="34" charset="0"/>
              </a:rPr>
              <a:t>) </a:t>
            </a:r>
            <a:r>
              <a:rPr lang="ru-RU" smtClean="0">
                <a:cs typeface="Arial" pitchFamily="34" charset="0"/>
              </a:rPr>
              <a:t>последовательности</a:t>
            </a:r>
            <a:r>
              <a:rPr lang="ru-RU" dirty="0">
                <a:cs typeface="Arial" pitchFamily="34" charset="0"/>
              </a:rPr>
              <a:t>:</a:t>
            </a:r>
          </a:p>
          <a:p>
            <a:pPr algn="ctr">
              <a:buFontTx/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I(X) =</a:t>
            </a:r>
            <a:r>
              <a:rPr lang="en-US" dirty="0">
                <a:cs typeface="Arial" pitchFamily="34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n-US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(x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 =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∑</a:t>
            </a:r>
            <a:r>
              <a:rPr lang="en-US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log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P(x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  <a:endParaRPr lang="en-US" dirty="0">
              <a:cs typeface="Arial" pitchFamily="34" charset="0"/>
            </a:endParaRPr>
          </a:p>
          <a:p>
            <a:endParaRPr lang="ru-RU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выравнивания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bit-score)</a:t>
            </a: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00300"/>
            <a:ext cx="7772400" cy="3695700"/>
          </a:xfrm>
        </p:spPr>
        <p:txBody>
          <a:bodyPr/>
          <a:lstStyle/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S</a:t>
            </a:r>
            <a:r>
              <a:rPr lang="en-US" b="1" baseline="30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AFGILVQRSTASGNMFLC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baseline="30000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  A|G|  Q||TA|GN F|C</a:t>
            </a:r>
            <a:endParaRPr lang="ru-RU" b="1" dirty="0">
              <a:latin typeface="Courier New" pitchFamily="49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S</a:t>
            </a:r>
            <a:r>
              <a:rPr lang="en-US" b="1" baseline="30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AYGVLVQKTTATGNWYIC</a:t>
            </a:r>
          </a:p>
          <a:p>
            <a:endParaRPr lang="en-US" b="1" dirty="0"/>
          </a:p>
          <a:p>
            <a:r>
              <a:rPr lang="ru-RU" b="1"/>
              <a:t>Информационное </a:t>
            </a:r>
            <a:r>
              <a:rPr lang="ru-RU" b="1" smtClean="0"/>
              <a:t>содержание </a:t>
            </a:r>
            <a:r>
              <a:rPr lang="ru-RU" b="1" dirty="0"/>
              <a:t>выравнивания</a:t>
            </a:r>
          </a:p>
          <a:p>
            <a:pPr algn="ctr">
              <a:buFontTx/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bit-score = –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log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p(s</a:t>
            </a:r>
            <a:r>
              <a:rPr lang="en-US" b="1" i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s</a:t>
            </a:r>
            <a:r>
              <a:rPr lang="en-US" b="1" i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</a:t>
            </a:r>
          </a:p>
          <a:p>
            <a:pPr>
              <a:buFontTx/>
              <a:buNone/>
            </a:pPr>
            <a:endParaRPr lang="ru-RU" b="1" i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buFontTx/>
              <a:buNone/>
            </a:pPr>
            <a:endParaRPr lang="ru-RU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03275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Подмена задачи и обобщение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Заменим </a:t>
            </a:r>
            <a:r>
              <a:rPr lang="ru-RU" sz="2400" dirty="0" smtClean="0"/>
              <a:t>расстояния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i,j</a:t>
            </a:r>
            <a:r>
              <a:rPr lang="en-US" sz="2400" dirty="0"/>
              <a:t> </a:t>
            </a:r>
            <a:r>
              <a:rPr lang="ru-RU" sz="2400" dirty="0"/>
              <a:t>на </a:t>
            </a:r>
            <a:r>
              <a:rPr lang="ru-RU" sz="2400" dirty="0" smtClean="0"/>
              <a:t>–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i,j</a:t>
            </a:r>
            <a:r>
              <a:rPr lang="en-US" sz="2400" dirty="0"/>
              <a:t>.</a:t>
            </a:r>
            <a:r>
              <a:rPr lang="ru-RU" sz="2400" dirty="0"/>
              <a:t> Тогда операцию </a:t>
            </a:r>
            <a:r>
              <a:rPr lang="en-US" sz="2400" b="1" dirty="0"/>
              <a:t>min</a:t>
            </a:r>
            <a:r>
              <a:rPr lang="ru-RU" sz="2400" dirty="0"/>
              <a:t> надо заменить на </a:t>
            </a:r>
            <a:r>
              <a:rPr lang="en-US" sz="2400" b="1" dirty="0"/>
              <a:t>max</a:t>
            </a:r>
            <a:r>
              <a:rPr lang="ru-RU" sz="2400" b="1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Прибавим к </a:t>
            </a:r>
            <a:r>
              <a:rPr lang="ru-RU" sz="2400" dirty="0" smtClean="0"/>
              <a:t>–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i,j</a:t>
            </a:r>
            <a:r>
              <a:rPr lang="en-US" sz="2400" baseline="-25000" dirty="0" smtClean="0"/>
              <a:t>  </a:t>
            </a:r>
            <a:r>
              <a:rPr lang="en-US" sz="2400" dirty="0"/>
              <a:t>½</a:t>
            </a:r>
            <a:r>
              <a:rPr lang="ru-RU" sz="2400" dirty="0"/>
              <a:t> (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i,j</a:t>
            </a:r>
            <a:r>
              <a:rPr lang="en-US" sz="2400" dirty="0"/>
              <a:t>= ½ </a:t>
            </a:r>
            <a:r>
              <a:rPr lang="en-US" sz="2400" dirty="0" smtClean="0"/>
              <a:t>–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i,j</a:t>
            </a:r>
            <a:r>
              <a:rPr lang="en-US" sz="2400" baseline="-25000" dirty="0"/>
              <a:t> </a:t>
            </a:r>
            <a:r>
              <a:rPr lang="ru-RU" sz="2400" dirty="0"/>
              <a:t>)</a:t>
            </a:r>
            <a:r>
              <a:rPr lang="en-US" sz="2400" dirty="0"/>
              <a:t>, </a:t>
            </a:r>
            <a:r>
              <a:rPr lang="ru-RU" sz="2400" dirty="0"/>
              <a:t>тогда получим функцию </a:t>
            </a:r>
            <a:r>
              <a:rPr lang="ru-RU" sz="2400" dirty="0" smtClean="0"/>
              <a:t>сходства</a:t>
            </a:r>
            <a:r>
              <a:rPr lang="ru-RU" sz="2400" dirty="0"/>
              <a:t>: </a:t>
            </a:r>
            <a:r>
              <a:rPr lang="ru-RU" sz="2400" dirty="0" smtClean="0"/>
              <a:t>совпадение </a:t>
            </a:r>
            <a:r>
              <a:rPr lang="ru-RU" sz="2400" dirty="0"/>
              <a:t>= ½, замена = </a:t>
            </a:r>
            <a:r>
              <a:rPr lang="ru-RU" sz="2400" dirty="0" smtClean="0"/>
              <a:t>–½, </a:t>
            </a:r>
            <a:r>
              <a:rPr lang="ru-RU" sz="2400" dirty="0" err="1"/>
              <a:t>делеция</a:t>
            </a:r>
            <a:r>
              <a:rPr lang="ru-RU" sz="2400" dirty="0"/>
              <a:t> = –</a:t>
            </a:r>
            <a:r>
              <a:rPr lang="ru-RU" sz="2400" dirty="0" smtClean="0"/>
              <a:t>1</a:t>
            </a:r>
            <a:r>
              <a:rPr lang="ru-RU" sz="2400" dirty="0"/>
              <a:t>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Функцию </a:t>
            </a:r>
            <a:r>
              <a:rPr lang="ru-RU" sz="2400" dirty="0" smtClean="0"/>
              <a:t>сходства </a:t>
            </a:r>
            <a:r>
              <a:rPr lang="en-US" sz="2400" i="1" dirty="0"/>
              <a:t>W</a:t>
            </a:r>
            <a:r>
              <a:rPr lang="ru-RU" sz="2400" dirty="0"/>
              <a:t> легко обобщить, варьируя штрафы за замену и </a:t>
            </a:r>
            <a:r>
              <a:rPr lang="ru-RU" sz="2400" dirty="0" err="1"/>
              <a:t>делеции</a:t>
            </a:r>
            <a:r>
              <a:rPr lang="ru-RU" sz="24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Новая задача: </a:t>
            </a:r>
            <a:r>
              <a:rPr lang="ru-RU" sz="2400" dirty="0" smtClean="0"/>
              <a:t>написать </a:t>
            </a:r>
            <a:r>
              <a:rPr lang="ru-RU" sz="2400" dirty="0"/>
              <a:t>одну </a:t>
            </a:r>
            <a:r>
              <a:rPr lang="ru-RU" sz="2400" dirty="0" smtClean="0"/>
              <a:t>последовательность </a:t>
            </a:r>
            <a:r>
              <a:rPr lang="ru-RU" sz="2400" dirty="0"/>
              <a:t>под другой так, чтобы </a:t>
            </a:r>
            <a:r>
              <a:rPr lang="ru-RU" sz="2400" dirty="0" smtClean="0"/>
              <a:t>максимизировать сходство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ru-RU" sz="2400" dirty="0" smtClean="0"/>
              <a:t>Алгоритм </a:t>
            </a:r>
            <a:r>
              <a:rPr lang="ru-RU" sz="2400" dirty="0" err="1" smtClean="0"/>
              <a:t>Нидлмана</a:t>
            </a:r>
            <a:r>
              <a:rPr lang="ru-RU" sz="2400" dirty="0" smtClean="0"/>
              <a:t> – </a:t>
            </a:r>
            <a:r>
              <a:rPr lang="ru-RU" sz="2400" dirty="0" err="1" smtClean="0"/>
              <a:t>Вунша</a:t>
            </a:r>
            <a:r>
              <a:rPr lang="ru-RU" sz="2400" dirty="0" smtClean="0"/>
              <a:t> решает эту задачу, используя динамическое программирование.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Взаимная энтропия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286625" cy="4114800"/>
          </a:xfrm>
        </p:spPr>
        <p:txBody>
          <a:bodyPr/>
          <a:lstStyle/>
          <a:p>
            <a:r>
              <a:rPr lang="ru-RU" sz="2800" smtClean="0"/>
              <a:t>Вероятность макросостояния</a:t>
            </a:r>
            <a:r>
              <a:rPr lang="ru-RU" sz="2800" dirty="0"/>
              <a:t>: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Взаимная энтропия:</a:t>
            </a:r>
          </a:p>
          <a:p>
            <a:pPr>
              <a:buFontTx/>
              <a:buNone/>
            </a:pPr>
            <a:endParaRPr lang="ru-RU" sz="2800" dirty="0"/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2085" name="Object 5"/>
          <p:cNvGraphicFramePr>
            <a:graphicFrameLocks noChangeAspect="1"/>
          </p:cNvGraphicFramePr>
          <p:nvPr/>
        </p:nvGraphicFramePr>
        <p:xfrm>
          <a:off x="2339975" y="2492375"/>
          <a:ext cx="4276725" cy="890588"/>
        </p:xfrm>
        <a:graphic>
          <a:graphicData uri="http://schemas.openxmlformats.org/presentationml/2006/ole">
            <p:oleObj spid="_x0000_s302085" name="Формула" r:id="rId4" imgW="2057400" imgH="431640" progId="Equation.3">
              <p:embed/>
            </p:oleObj>
          </a:graphicData>
        </a:graphic>
      </p:graphicFrame>
      <p:graphicFrame>
        <p:nvGraphicFramePr>
          <p:cNvPr id="3020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258888" y="4581525"/>
          <a:ext cx="6985000" cy="1666875"/>
        </p:xfrm>
        <a:graphic>
          <a:graphicData uri="http://schemas.openxmlformats.org/presentationml/2006/ole">
            <p:oleObj spid="_x0000_s302086" name="Формула" r:id="rId5" imgW="361944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06438"/>
          </a:xfrm>
        </p:spPr>
        <p:txBody>
          <a:bodyPr/>
          <a:lstStyle/>
          <a:p>
            <a:r>
              <a:rPr lang="ru-RU" sz="4000"/>
              <a:t>Взаимная</a:t>
            </a:r>
            <a:r>
              <a:rPr lang="en-US" sz="4000"/>
              <a:t> </a:t>
            </a:r>
            <a:r>
              <a:rPr lang="ru-RU" sz="4000"/>
              <a:t>информация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8147050" cy="5473700"/>
          </a:xfrm>
        </p:spPr>
        <p:txBody>
          <a:bodyPr/>
          <a:lstStyle/>
          <a:p>
            <a:r>
              <a:rPr lang="ru-RU" sz="2800" dirty="0"/>
              <a:t>Для </a:t>
            </a:r>
            <a:r>
              <a:rPr lang="ru-RU" sz="2800"/>
              <a:t>двух </a:t>
            </a:r>
            <a:r>
              <a:rPr lang="ru-RU" sz="2800" smtClean="0"/>
              <a:t>распределений </a:t>
            </a:r>
            <a:r>
              <a:rPr lang="ru-RU" sz="2800" dirty="0"/>
              <a:t>взаимная информация </a:t>
            </a:r>
            <a:r>
              <a:rPr lang="ru-RU" sz="2800"/>
              <a:t>(</a:t>
            </a:r>
            <a:r>
              <a:rPr lang="ru-RU" sz="2800" smtClean="0"/>
              <a:t>расстояние </a:t>
            </a:r>
            <a:r>
              <a:rPr lang="ru-RU" sz="2800" dirty="0" err="1"/>
              <a:t>Кульбака</a:t>
            </a:r>
            <a:r>
              <a:rPr lang="ru-RU" sz="2800" dirty="0"/>
              <a:t>):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smtClean="0"/>
              <a:t>Свойство</a:t>
            </a:r>
            <a:r>
              <a:rPr lang="ru-RU" sz="2800"/>
              <a:t>: </a:t>
            </a:r>
            <a:r>
              <a:rPr lang="ru-RU" sz="2800" smtClean="0"/>
              <a:t>если </a:t>
            </a:r>
            <a:r>
              <a:rPr lang="en-US" sz="2800" i="1" dirty="0" err="1"/>
              <a:t>f</a:t>
            </a:r>
            <a:r>
              <a:rPr lang="en-US" sz="2800" i="1" baseline="-25000" dirty="0" err="1"/>
              <a:t>i</a:t>
            </a:r>
            <a:r>
              <a:rPr lang="en-US" sz="2800" i="1" dirty="0" err="1">
                <a:cs typeface="Times New Roman" pitchFamily="18" charset="0"/>
              </a:rPr>
              <a:t>≠p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 , </a:t>
            </a:r>
            <a:r>
              <a:rPr lang="ru-RU" sz="2800" dirty="0">
                <a:cs typeface="Times New Roman" pitchFamily="18" charset="0"/>
              </a:rPr>
              <a:t>то </a:t>
            </a:r>
            <a:r>
              <a:rPr lang="en-US" sz="2800" i="1" dirty="0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i="1" dirty="0">
                <a:cs typeface="Times New Roman" pitchFamily="18" charset="0"/>
              </a:rPr>
              <a:t>f | p</a:t>
            </a:r>
            <a:r>
              <a:rPr lang="en-US" sz="2800" dirty="0">
                <a:cs typeface="Times New Roman" pitchFamily="18" charset="0"/>
              </a:rPr>
              <a:t>) &gt; 0. </a:t>
            </a:r>
            <a:endParaRPr lang="ru-RU" sz="2800" dirty="0">
              <a:cs typeface="Times New Roman" pitchFamily="18" charset="0"/>
            </a:endParaRPr>
          </a:p>
          <a:p>
            <a:r>
              <a:rPr lang="ru-RU" sz="2800" smtClean="0">
                <a:cs typeface="Times New Roman" pitchFamily="18" charset="0"/>
              </a:rPr>
              <a:t>Простое доказательство</a:t>
            </a:r>
            <a:r>
              <a:rPr lang="ru-RU" sz="2800" dirty="0">
                <a:cs typeface="Times New Roman" pitchFamily="18" charset="0"/>
              </a:rPr>
              <a:t>: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3031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74913" y="1952625"/>
          <a:ext cx="3127375" cy="947738"/>
        </p:xfrm>
        <a:graphic>
          <a:graphicData uri="http://schemas.openxmlformats.org/presentationml/2006/ole">
            <p:oleObj spid="_x0000_s303108" name="Формула" r:id="rId4" imgW="1371600" imgH="431640" progId="Equation.3">
              <p:embed/>
            </p:oleObj>
          </a:graphicData>
        </a:graphic>
      </p:graphicFrame>
      <p:graphicFrame>
        <p:nvGraphicFramePr>
          <p:cNvPr id="303109" name="Object 5"/>
          <p:cNvGraphicFramePr>
            <a:graphicFrameLocks noChangeAspect="1"/>
          </p:cNvGraphicFramePr>
          <p:nvPr/>
        </p:nvGraphicFramePr>
        <p:xfrm>
          <a:off x="2051050" y="4076700"/>
          <a:ext cx="4124325" cy="2239963"/>
        </p:xfrm>
        <a:graphic>
          <a:graphicData uri="http://schemas.openxmlformats.org/presentationml/2006/ole">
            <p:oleObj spid="_x0000_s303109" name="Формула" r:id="rId5" imgW="222228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ru-RU" sz="9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0"/>
            <a:ext cx="8672512" cy="11430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описания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множественного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выравнивания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512888"/>
            <a:ext cx="5464175" cy="5133975"/>
          </a:xfrm>
        </p:spPr>
        <p:txBody>
          <a:bodyPr/>
          <a:lstStyle/>
          <a:p>
            <a:r>
              <a:rPr lang="ru-RU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Дано</a:t>
            </a:r>
            <a:r>
              <a:rPr lang="ru-RU" sz="2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400"/>
              <a:t> </a:t>
            </a:r>
            <a:r>
              <a:rPr lang="ru-RU" sz="2400" smtClean="0"/>
              <a:t>множественное </a:t>
            </a:r>
            <a:r>
              <a:rPr lang="ru-RU" sz="2400" dirty="0"/>
              <a:t>выравнивание.</a:t>
            </a:r>
          </a:p>
          <a:p>
            <a:r>
              <a:rPr lang="ru-RU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Задача:</a:t>
            </a:r>
            <a:r>
              <a:rPr lang="ru-RU" sz="2400" dirty="0"/>
              <a:t> определить принадлежит ли </a:t>
            </a:r>
            <a:r>
              <a:rPr lang="ru-RU" sz="2400"/>
              <a:t>некая </a:t>
            </a:r>
            <a:r>
              <a:rPr lang="ru-RU" sz="2400" smtClean="0"/>
              <a:t>последовательность </a:t>
            </a:r>
            <a:r>
              <a:rPr lang="ru-RU" sz="2400"/>
              <a:t>данному </a:t>
            </a:r>
            <a:r>
              <a:rPr lang="ru-RU" sz="2400" smtClean="0"/>
              <a:t>семейству</a:t>
            </a:r>
            <a:r>
              <a:rPr lang="ru-RU" sz="2400" dirty="0"/>
              <a:t>. </a:t>
            </a:r>
          </a:p>
          <a:p>
            <a:r>
              <a:rPr lang="ru-RU" sz="2400" smtClean="0"/>
              <a:t>Простейший способ описания множественного </a:t>
            </a:r>
            <a:r>
              <a:rPr lang="ru-RU" sz="2400" dirty="0"/>
              <a:t>выравнивания </a:t>
            </a:r>
            <a:r>
              <a:rPr lang="ru-RU" sz="2400"/>
              <a:t>– </a:t>
            </a:r>
            <a:r>
              <a:rPr lang="ru-RU" sz="2400" smtClean="0"/>
              <a:t>консенсус</a:t>
            </a:r>
            <a:r>
              <a:rPr lang="en-US" sz="2400" smtClean="0"/>
              <a:t> </a:t>
            </a:r>
            <a:r>
              <a:rPr lang="en-US" sz="2400"/>
              <a:t>– </a:t>
            </a:r>
            <a:r>
              <a:rPr lang="ru-RU" sz="2400" smtClean="0"/>
              <a:t>все просто </a:t>
            </a:r>
            <a:r>
              <a:rPr lang="ru-RU" sz="2400"/>
              <a:t>и </a:t>
            </a:r>
            <a:r>
              <a:rPr lang="ru-RU" sz="2400" smtClean="0"/>
              <a:t>ясно </a:t>
            </a:r>
            <a:r>
              <a:rPr lang="ru-RU" sz="2400"/>
              <a:t>– </a:t>
            </a:r>
            <a:r>
              <a:rPr lang="ru-RU" sz="2400" smtClean="0"/>
              <a:t>пишется </a:t>
            </a:r>
            <a:r>
              <a:rPr lang="ru-RU" sz="2400"/>
              <a:t>наиболее </a:t>
            </a:r>
            <a:r>
              <a:rPr lang="ru-RU" sz="2400" smtClean="0"/>
              <a:t>часто встречающаяся </a:t>
            </a:r>
            <a:r>
              <a:rPr lang="ru-RU" sz="2400" dirty="0"/>
              <a:t>буква</a:t>
            </a:r>
          </a:p>
          <a:p>
            <a:r>
              <a:rPr lang="ru-RU" sz="2400" dirty="0"/>
              <a:t>Регулярное выражение </a:t>
            </a:r>
            <a:r>
              <a:rPr lang="ru-RU" sz="2400"/>
              <a:t>(</a:t>
            </a:r>
            <a:r>
              <a:rPr lang="ru-RU" sz="2400" smtClean="0"/>
              <a:t>используется </a:t>
            </a:r>
            <a:r>
              <a:rPr lang="ru-RU" sz="2400" dirty="0"/>
              <a:t>в </a:t>
            </a:r>
            <a:r>
              <a:rPr lang="en-US" sz="2400" dirty="0"/>
              <a:t>Pro-Site)</a:t>
            </a:r>
            <a:r>
              <a:rPr lang="ru-RU" sz="2400" dirty="0"/>
              <a:t>: 	</a:t>
            </a:r>
            <a:r>
              <a:rPr lang="en-US" sz="2400" dirty="0"/>
              <a:t>	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L[ST]XX…</a:t>
            </a:r>
            <a:r>
              <a:rPr lang="en-US" sz="2400" dirty="0"/>
              <a:t> </a:t>
            </a:r>
            <a:endParaRPr lang="ru-RU" sz="2400" dirty="0"/>
          </a:p>
          <a:p>
            <a:r>
              <a:rPr lang="ru-RU" sz="2400"/>
              <a:t>Матрица </a:t>
            </a:r>
            <a:r>
              <a:rPr lang="ru-RU" sz="2400" smtClean="0"/>
              <a:t>частот встречаемости аминокислот </a:t>
            </a:r>
            <a:r>
              <a:rPr lang="ru-RU" sz="2400" dirty="0"/>
              <a:t>в колонке</a:t>
            </a:r>
          </a:p>
          <a:p>
            <a:endParaRPr lang="ru-RU" sz="2400" dirty="0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656263" y="1493838"/>
            <a:ext cx="3287712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LSPADKTNVKAAWGKV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LTPEEKSAVTALWGKV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LSEGEWQLVLHVWAKV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LSADQISTVQASFDKV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LSAAEKTKIRSAWAPV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LTESQAALVKSSWEEF</a:t>
            </a: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Courier New" pitchFamily="49" charset="0"/>
              </a:rPr>
              <a:t> </a:t>
            </a:r>
            <a:r>
              <a:rPr lang="en-US" sz="2400">
                <a:effectLst/>
                <a:latin typeface="Courier New" pitchFamily="49" charset="0"/>
              </a:rPr>
              <a:t>LSAAQRQVIAATWKDI</a:t>
            </a:r>
          </a:p>
          <a:p>
            <a:pPr>
              <a:lnSpc>
                <a:spcPct val="80000"/>
              </a:lnSpc>
            </a:pPr>
            <a:r>
              <a:rPr lang="ru-RU" sz="2400" b="1">
                <a:solidFill>
                  <a:schemeClr val="tx2"/>
                </a:solidFill>
                <a:effectLst/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effectLst/>
                <a:latin typeface="Courier New" pitchFamily="49" charset="0"/>
              </a:rPr>
              <a:t>Ls......v.a.W.kv</a:t>
            </a:r>
            <a:endParaRPr lang="ru-RU" sz="2400" b="1">
              <a:solidFill>
                <a:schemeClr val="tx2"/>
              </a:solidFill>
              <a:effectLst/>
              <a:latin typeface="Courier New" pitchFamily="49" charset="0"/>
            </a:endParaRP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L7...............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S.5.1............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T.2..............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P..2.............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E..213...........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A..33............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G...1............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D...11...........</a:t>
            </a:r>
          </a:p>
          <a:p>
            <a:pPr>
              <a:lnSpc>
                <a:spcPct val="70000"/>
              </a:lnSpc>
            </a:pPr>
            <a:r>
              <a:rPr lang="en-US" sz="2400">
                <a:effectLst/>
                <a:latin typeface="Courier New" pitchFamily="49" charset="0"/>
              </a:rPr>
              <a:t>Q....3...........</a:t>
            </a:r>
          </a:p>
          <a:p>
            <a:pPr>
              <a:lnSpc>
                <a:spcPct val="80000"/>
              </a:lnSpc>
            </a:pPr>
            <a:endParaRPr lang="ru-RU" sz="2400">
              <a:effectLst/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874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Энтропия колонки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63600"/>
            <a:ext cx="8585200" cy="566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Пусть </a:t>
            </a:r>
            <a:r>
              <a:rPr lang="ru-RU" sz="2400"/>
              <a:t>колонка </a:t>
            </a:r>
            <a:r>
              <a:rPr lang="ru-RU" sz="2400" smtClean="0"/>
              <a:t>содержит </a:t>
            </a:r>
            <a:r>
              <a:rPr lang="en-US" sz="2400" i="1" dirty="0"/>
              <a:t>n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dirty="0"/>
              <a:t> </a:t>
            </a:r>
            <a:r>
              <a:rPr lang="ru-RU" sz="2400" dirty="0"/>
              <a:t>букв типа 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.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Тогда </a:t>
            </a:r>
            <a:r>
              <a:rPr lang="ru-RU" sz="2400" smtClean="0">
                <a:cs typeface="Times New Roman" pitchFamily="18" charset="0"/>
              </a:rPr>
              <a:t>вероятность </a:t>
            </a:r>
            <a:r>
              <a:rPr lang="ru-RU" sz="2400" dirty="0">
                <a:cs typeface="Times New Roman" pitchFamily="18" charset="0"/>
              </a:rPr>
              <a:t>появления такой колонки </a:t>
            </a:r>
            <a:r>
              <a:rPr lang="ru-RU" sz="2400">
                <a:cs typeface="Times New Roman" pitchFamily="18" charset="0"/>
              </a:rPr>
              <a:t>при </a:t>
            </a:r>
            <a:r>
              <a:rPr lang="ru-RU" sz="2400" smtClean="0">
                <a:cs typeface="Times New Roman" pitchFamily="18" charset="0"/>
              </a:rPr>
              <a:t>случайных независимых последовательностях </a:t>
            </a:r>
            <a:r>
              <a:rPr lang="ru-RU" sz="2400">
                <a:cs typeface="Times New Roman" pitchFamily="18" charset="0"/>
              </a:rPr>
              <a:t>будет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ru-RU" sz="2400" smtClean="0">
                <a:cs typeface="Times New Roman" pitchFamily="18" charset="0"/>
              </a:rPr>
              <a:t>определяться </a:t>
            </a:r>
            <a:r>
              <a:rPr lang="ru-RU" sz="2400" err="1">
                <a:cs typeface="Times New Roman" pitchFamily="18" charset="0"/>
              </a:rPr>
              <a:t>мультиномиальным</a:t>
            </a:r>
            <a:r>
              <a:rPr lang="ru-RU" sz="2400">
                <a:cs typeface="Times New Roman" pitchFamily="18" charset="0"/>
              </a:rPr>
              <a:t> </a:t>
            </a:r>
            <a:r>
              <a:rPr lang="ru-RU" sz="2400" smtClean="0">
                <a:cs typeface="Times New Roman" pitchFamily="18" charset="0"/>
              </a:rPr>
              <a:t>распределением</a:t>
            </a:r>
            <a:r>
              <a:rPr lang="ru-RU" sz="2400" dirty="0"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cs typeface="Times New Roman" pitchFamily="18" charset="0"/>
              </a:rPr>
              <a:t>   			</a:t>
            </a:r>
            <a:r>
              <a:rPr lang="ru-RU" sz="2400" dirty="0">
                <a:cs typeface="Times New Roman" pitchFamily="18" charset="0"/>
              </a:rPr>
              <a:t>         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!</a:t>
            </a:r>
            <a:endParaRPr lang="ru-RU" sz="24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cs typeface="Times New Roman" pitchFamily="18" charset="0"/>
              </a:rPr>
              <a:t>		P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baseline="-25000" dirty="0">
                <a:cs typeface="Times New Roman" pitchFamily="18" charset="0"/>
              </a:rPr>
              <a:t>column    </a:t>
            </a:r>
            <a:r>
              <a:rPr lang="en-US" sz="2400" dirty="0">
                <a:cs typeface="Times New Roman" pitchFamily="18" charset="0"/>
              </a:rPr>
              <a:t>= 	</a:t>
            </a:r>
            <a:r>
              <a:rPr lang="ru-RU" sz="2400" dirty="0">
                <a:cs typeface="Times New Roman" pitchFamily="18" charset="0"/>
              </a:rPr>
              <a:t>         </a:t>
            </a:r>
            <a:r>
              <a:rPr lang="en-US" sz="2400" dirty="0">
                <a:cs typeface="Times New Roman" pitchFamily="18" charset="0"/>
              </a:rPr>
              <a:t>∏</a:t>
            </a:r>
            <a:r>
              <a:rPr lang="el-GR" sz="2400" baseline="-25000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i="1" baseline="30000" dirty="0">
                <a:cs typeface="Times New Roman" pitchFamily="18" charset="0"/>
              </a:rPr>
              <a:t>n</a:t>
            </a:r>
            <a:r>
              <a:rPr lang="el-GR" sz="2400" i="1" baseline="30000" dirty="0">
                <a:cs typeface="Times New Roman" pitchFamily="18" charset="0"/>
              </a:rPr>
              <a:t>α</a:t>
            </a:r>
            <a:r>
              <a:rPr lang="ru-RU" sz="2400" baseline="30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;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ru-RU" sz="2400" baseline="-25000" dirty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000" smtClean="0">
                <a:cs typeface="Times New Roman" pitchFamily="18" charset="0"/>
              </a:rPr>
              <a:t>вероятность </a:t>
            </a:r>
            <a:r>
              <a:rPr lang="ru-RU" sz="2000" dirty="0">
                <a:cs typeface="Times New Roman" pitchFamily="18" charset="0"/>
              </a:rPr>
              <a:t>появления </a:t>
            </a:r>
            <a:r>
              <a:rPr lang="el-GR" sz="2000" dirty="0">
                <a:cs typeface="Times New Roman" pitchFamily="18" charset="0"/>
              </a:rPr>
              <a:t>α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cs typeface="Times New Roman" pitchFamily="18" charset="0"/>
              </a:rPr>
              <a:t>			</a:t>
            </a:r>
            <a:r>
              <a:rPr lang="ru-RU" sz="2400" dirty="0">
                <a:cs typeface="Times New Roman" pitchFamily="18" charset="0"/>
              </a:rPr>
              <a:t>        </a:t>
            </a:r>
            <a:r>
              <a:rPr lang="en-US" sz="2400" dirty="0">
                <a:cs typeface="Times New Roman" pitchFamily="18" charset="0"/>
              </a:rPr>
              <a:t>∏</a:t>
            </a:r>
            <a:r>
              <a:rPr lang="el-GR" sz="2400" baseline="-25000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/>
              <a:t>n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dirty="0"/>
              <a:t>!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cs typeface="Times New Roman" pitchFamily="18" charset="0"/>
              </a:rPr>
              <a:t>Логарифм этой величины равен:</a:t>
            </a:r>
            <a:endParaRPr lang="en-US" sz="24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log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P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baseline="-25000" dirty="0">
                <a:cs typeface="Times New Roman" pitchFamily="18" charset="0"/>
              </a:rPr>
              <a:t>column</a:t>
            </a:r>
            <a:r>
              <a:rPr lang="en-US" sz="2400" dirty="0">
                <a:cs typeface="Times New Roman" pitchFamily="18" charset="0"/>
              </a:rPr>
              <a:t>) = log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! </a:t>
            </a:r>
            <a:r>
              <a:rPr lang="en-US" sz="2400" dirty="0"/>
              <a:t>+ </a:t>
            </a:r>
            <a:r>
              <a:rPr lang="en-US" sz="2400" dirty="0">
                <a:cs typeface="Times New Roman" pitchFamily="18" charset="0"/>
              </a:rPr>
              <a:t>∑</a:t>
            </a:r>
            <a:r>
              <a:rPr lang="en-US" sz="2400" dirty="0"/>
              <a:t> </a:t>
            </a:r>
            <a:r>
              <a:rPr lang="el-GR" sz="2400" baseline="-25000" dirty="0">
                <a:cs typeface="Times New Roman" pitchFamily="18" charset="0"/>
              </a:rPr>
              <a:t>α</a:t>
            </a:r>
            <a:r>
              <a:rPr lang="en-US" sz="2400" dirty="0"/>
              <a:t> (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log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 – log </a:t>
            </a:r>
            <a:r>
              <a:rPr lang="en-US" sz="2400" i="1" dirty="0"/>
              <a:t>n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dirty="0"/>
              <a:t>!)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Заменим </a:t>
            </a:r>
            <a:r>
              <a:rPr lang="en-US" sz="2400" dirty="0"/>
              <a:t>n</a:t>
            </a:r>
            <a:r>
              <a:rPr lang="ru-RU" sz="2400" dirty="0">
                <a:cs typeface="Times New Roman" pitchFamily="18" charset="0"/>
              </a:rPr>
              <a:t> на </a:t>
            </a:r>
            <a:r>
              <a:rPr lang="en-US" sz="2400" i="1" dirty="0">
                <a:cs typeface="Times New Roman" pitchFamily="18" charset="0"/>
              </a:rPr>
              <a:t>N f 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f 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частота</a:t>
            </a:r>
            <a:r>
              <a:rPr lang="ru-RU" sz="2400" dirty="0">
                <a:cs typeface="Times New Roman" pitchFamily="18" charset="0"/>
              </a:rPr>
              <a:t>) и применим оценку для факториала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!≈ (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/e) </a:t>
            </a:r>
            <a:r>
              <a:rPr lang="en-US" sz="2400" i="1" baseline="30000" dirty="0">
                <a:cs typeface="Times New Roman" pitchFamily="18" charset="0"/>
              </a:rPr>
              <a:t>n</a:t>
            </a:r>
            <a:r>
              <a:rPr lang="ru-RU" sz="2400" dirty="0">
                <a:cs typeface="Times New Roman" pitchFamily="18" charset="0"/>
              </a:rPr>
              <a:t>. Получим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полную энтропию колонки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H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baseline="-25000" dirty="0">
                <a:cs typeface="Times New Roman" pitchFamily="18" charset="0"/>
              </a:rPr>
              <a:t>column</a:t>
            </a:r>
            <a:r>
              <a:rPr lang="en-US" sz="2400" dirty="0">
                <a:cs typeface="Times New Roman" pitchFamily="18" charset="0"/>
              </a:rPr>
              <a:t> = log(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P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baseline="-25000" dirty="0">
                <a:cs typeface="Times New Roman" pitchFamily="18" charset="0"/>
              </a:rPr>
              <a:t>column</a:t>
            </a:r>
            <a:r>
              <a:rPr lang="en-US" sz="2400" dirty="0">
                <a:cs typeface="Times New Roman" pitchFamily="18" charset="0"/>
              </a:rPr>
              <a:t>) =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 ∑</a:t>
            </a:r>
            <a:r>
              <a:rPr lang="en-US" sz="2400" dirty="0"/>
              <a:t> 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i="1" dirty="0"/>
              <a:t> </a:t>
            </a:r>
            <a:r>
              <a:rPr lang="en-US" sz="2400" i="1" dirty="0">
                <a:cs typeface="Times New Roman" pitchFamily="18" charset="0"/>
              </a:rPr>
              <a:t>f 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(</a:t>
            </a:r>
            <a:r>
              <a:rPr lang="en-US" sz="2400" dirty="0">
                <a:cs typeface="Times New Roman" pitchFamily="18" charset="0"/>
              </a:rPr>
              <a:t>log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–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log </a:t>
            </a:r>
            <a:r>
              <a:rPr lang="en-US" sz="2400" i="1" dirty="0">
                <a:cs typeface="Times New Roman" pitchFamily="18" charset="0"/>
              </a:rPr>
              <a:t>f </a:t>
            </a:r>
            <a:r>
              <a:rPr lang="el-GR" sz="2400" i="1" baseline="-250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);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ru-RU" sz="24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доказать!</a:t>
            </a:r>
            <a:endParaRPr lang="en-US" sz="2400" b="1" i="1" u="sng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Величина 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		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 = – ∑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 </a:t>
            </a:r>
            <a:r>
              <a:rPr lang="el-GR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log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l-GR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log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 </a:t>
            </a:r>
            <a:r>
              <a:rPr lang="el-GR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cs typeface="Times New Roman" pitchFamily="18" charset="0"/>
              </a:rPr>
              <a:t>называется </a:t>
            </a:r>
            <a:r>
              <a:rPr lang="ru-RU" sz="2400" b="1" i="1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информационным </a:t>
            </a:r>
            <a:r>
              <a:rPr lang="ru-RU" sz="2400" b="1" i="1" u="sng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содержанием</a:t>
            </a:r>
            <a:r>
              <a:rPr lang="ru-RU" sz="2400" smtClean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колонки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2603500" y="2844800"/>
            <a:ext cx="101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57150"/>
            <a:ext cx="7772400" cy="765175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профиль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885825"/>
            <a:ext cx="8864600" cy="3956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Модель: </a:t>
            </a:r>
            <a:r>
              <a:rPr lang="ru-RU" sz="2000"/>
              <a:t>каждая </a:t>
            </a:r>
            <a:r>
              <a:rPr lang="ru-RU" sz="2000" smtClean="0"/>
              <a:t>последовательность множественного </a:t>
            </a:r>
            <a:r>
              <a:rPr lang="ru-RU" sz="2000"/>
              <a:t>выравнивания </a:t>
            </a:r>
            <a:r>
              <a:rPr lang="ru-RU" sz="2000" smtClean="0"/>
              <a:t>является серией скрытой Марковской </a:t>
            </a:r>
            <a:r>
              <a:rPr lang="ru-RU" sz="2000" dirty="0"/>
              <a:t>модели.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Профиль </a:t>
            </a:r>
            <a:r>
              <a:rPr lang="ru-RU" sz="2000"/>
              <a:t>– </a:t>
            </a:r>
            <a:r>
              <a:rPr lang="ru-RU" sz="2000" smtClean="0"/>
              <a:t>описание Марковской </a:t>
            </a:r>
            <a:r>
              <a:rPr lang="ru-RU" sz="2000" dirty="0"/>
              <a:t>модели.</a:t>
            </a:r>
            <a:r>
              <a:rPr lang="en-US" sz="2000" dirty="0"/>
              <a:t> </a:t>
            </a:r>
            <a:r>
              <a:rPr lang="ru-RU" sz="2000" dirty="0"/>
              <a:t>Каждой </a:t>
            </a:r>
            <a:r>
              <a:rPr lang="ru-RU" sz="2000"/>
              <a:t>позиции </a:t>
            </a:r>
            <a:r>
              <a:rPr lang="ru-RU" sz="2000" smtClean="0"/>
              <a:t>соответствует свое состояние</a:t>
            </a:r>
            <a:r>
              <a:rPr lang="ru-RU" sz="2000"/>
              <a:t>. </a:t>
            </a:r>
            <a:r>
              <a:rPr lang="ru-RU" sz="2000" smtClean="0"/>
              <a:t>Вероятности </a:t>
            </a:r>
            <a:r>
              <a:rPr lang="ru-RU" sz="2000" dirty="0"/>
              <a:t>переходов </a:t>
            </a:r>
            <a:r>
              <a:rPr lang="ru-RU" sz="2000"/>
              <a:t>между </a:t>
            </a:r>
            <a:r>
              <a:rPr lang="ru-RU" sz="2000" smtClean="0"/>
              <a:t>соседними состояниями </a:t>
            </a:r>
            <a:r>
              <a:rPr lang="ru-RU" sz="2000" dirty="0"/>
              <a:t>равны 1.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Вероятность </a:t>
            </a:r>
            <a:r>
              <a:rPr lang="ru-RU" sz="2000" dirty="0"/>
              <a:t>того, что </a:t>
            </a:r>
            <a:r>
              <a:rPr lang="ru-RU" sz="2000"/>
              <a:t>некоторая </a:t>
            </a:r>
            <a:r>
              <a:rPr lang="ru-RU" sz="2000" smtClean="0"/>
              <a:t>последовательность</a:t>
            </a:r>
            <a:r>
              <a:rPr lang="en-US" sz="2000" smtClean="0"/>
              <a:t> </a:t>
            </a:r>
            <a:r>
              <a:rPr lang="en-US" sz="2000"/>
              <a:t>x</a:t>
            </a:r>
            <a:r>
              <a:rPr lang="ru-RU" sz="2000"/>
              <a:t> </a:t>
            </a:r>
            <a:r>
              <a:rPr lang="ru-RU" sz="2000" smtClean="0"/>
              <a:t>соответствует </a:t>
            </a:r>
            <a:r>
              <a:rPr lang="ru-RU" sz="2000" dirty="0"/>
              <a:t>профилю</a:t>
            </a:r>
            <a:r>
              <a:rPr lang="en-US" sz="2000" dirty="0"/>
              <a:t> M</a:t>
            </a:r>
            <a:r>
              <a:rPr lang="ru-RU" sz="2000" dirty="0"/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dirty="0"/>
              <a:t>P(</a:t>
            </a:r>
            <a:r>
              <a:rPr lang="ru-RU" sz="2000" b="1" dirty="0"/>
              <a:t> </a:t>
            </a:r>
            <a:r>
              <a:rPr lang="en-US" sz="2000" b="1" i="1" dirty="0"/>
              <a:t>x</a:t>
            </a:r>
            <a:r>
              <a:rPr lang="en-US" sz="2000" b="1" dirty="0"/>
              <a:t> | M)= </a:t>
            </a:r>
            <a:r>
              <a:rPr lang="en-US" sz="2000" b="1" dirty="0">
                <a:cs typeface="Times New Roman" pitchFamily="18" charset="0"/>
              </a:rPr>
              <a:t>∏ 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i</a:t>
            </a:r>
            <a:r>
              <a:rPr lang="en-US" sz="2000" b="1" baseline="-25000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n-US" sz="2000" b="1" i="1" dirty="0">
                <a:cs typeface="Times New Roman" pitchFamily="18" charset="0"/>
              </a:rPr>
              <a:t>x</a:t>
            </a:r>
            <a:r>
              <a:rPr lang="en-US" sz="2000" b="1" i="1" baseline="-25000" dirty="0">
                <a:cs typeface="Times New Roman" pitchFamily="18" charset="0"/>
              </a:rPr>
              <a:t>i</a:t>
            </a:r>
            <a:r>
              <a:rPr lang="en-US" sz="2000" b="1" dirty="0">
                <a:cs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cs typeface="Times New Roman" pitchFamily="18" charset="0"/>
              </a:rPr>
              <a:t>Значимость определяется </a:t>
            </a:r>
            <a:r>
              <a:rPr lang="ru-RU" sz="2000" dirty="0">
                <a:cs typeface="Times New Roman" pitchFamily="18" charset="0"/>
              </a:rPr>
              <a:t>отношением правдоподобия</a:t>
            </a:r>
            <a:r>
              <a:rPr lang="ru-RU" sz="2000">
                <a:cs typeface="Times New Roman" pitchFamily="18" charset="0"/>
              </a:rPr>
              <a:t>: </a:t>
            </a:r>
            <a:r>
              <a:rPr lang="ru-RU" sz="2000" smtClean="0">
                <a:cs typeface="Times New Roman" pitchFamily="18" charset="0"/>
              </a:rPr>
              <a:t>сравнением с </a:t>
            </a:r>
            <a:r>
              <a:rPr lang="ru-RU" sz="2000" dirty="0">
                <a:cs typeface="Times New Roman" pitchFamily="18" charset="0"/>
              </a:rPr>
              <a:t/>
            </a:r>
            <a:br>
              <a:rPr lang="ru-RU" sz="2000" dirty="0">
                <a:cs typeface="Times New Roman" pitchFamily="18" charset="0"/>
              </a:rPr>
            </a:br>
            <a:r>
              <a:rPr lang="en-US" sz="2000" dirty="0">
                <a:cs typeface="Times New Roman" pitchFamily="18" charset="0"/>
              </a:rPr>
              <a:t>P(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dirty="0">
                <a:cs typeface="Times New Roman" pitchFamily="18" charset="0"/>
              </a:rPr>
              <a:t> | R) </a:t>
            </a:r>
            <a:r>
              <a:rPr lang="en-US" sz="2000">
                <a:cs typeface="Times New Roman" pitchFamily="18" charset="0"/>
              </a:rPr>
              <a:t>– </a:t>
            </a:r>
            <a:r>
              <a:rPr lang="ru-RU" sz="2000" smtClean="0">
                <a:cs typeface="Times New Roman" pitchFamily="18" charset="0"/>
              </a:rPr>
              <a:t>вероятностью</a:t>
            </a:r>
            <a:r>
              <a:rPr lang="ru-RU" sz="2000" dirty="0">
                <a:cs typeface="Times New Roman" pitchFamily="18" charset="0"/>
              </a:rPr>
              <a:t>, </a:t>
            </a:r>
            <a:r>
              <a:rPr lang="ru-RU" sz="2000">
                <a:cs typeface="Times New Roman" pitchFamily="18" charset="0"/>
              </a:rPr>
              <a:t>что </a:t>
            </a:r>
            <a:r>
              <a:rPr lang="ru-RU" sz="2000" smtClean="0">
                <a:cs typeface="Times New Roman" pitchFamily="18" charset="0"/>
              </a:rPr>
              <a:t>последовательность сгенерирована случайной </a:t>
            </a:r>
            <a:r>
              <a:rPr lang="ru-RU" sz="2000" dirty="0">
                <a:cs typeface="Times New Roman" pitchFamily="18" charset="0"/>
              </a:rPr>
              <a:t>моделью </a:t>
            </a:r>
            <a:r>
              <a:rPr lang="en-US" sz="2000" dirty="0">
                <a:cs typeface="Times New Roman" pitchFamily="18" charset="0"/>
              </a:rPr>
              <a:t>R: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dirty="0">
                <a:cs typeface="Times New Roman" pitchFamily="18" charset="0"/>
              </a:rPr>
              <a:t>S = log (P( </a:t>
            </a:r>
            <a:r>
              <a:rPr lang="en-US" sz="2000" b="1" i="1" dirty="0">
                <a:cs typeface="Times New Roman" pitchFamily="18" charset="0"/>
              </a:rPr>
              <a:t>x</a:t>
            </a:r>
            <a:r>
              <a:rPr lang="en-US" sz="2000" b="1" dirty="0">
                <a:cs typeface="Times New Roman" pitchFamily="18" charset="0"/>
              </a:rPr>
              <a:t> | M) / P( </a:t>
            </a:r>
            <a:r>
              <a:rPr lang="en-US" sz="2000" b="1" i="1" dirty="0">
                <a:cs typeface="Times New Roman" pitchFamily="18" charset="0"/>
              </a:rPr>
              <a:t>x</a:t>
            </a:r>
            <a:r>
              <a:rPr lang="en-US" sz="2000" b="1" dirty="0">
                <a:cs typeface="Times New Roman" pitchFamily="18" charset="0"/>
              </a:rPr>
              <a:t> | R)) = ∑ log {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i</a:t>
            </a:r>
            <a:r>
              <a:rPr lang="en-US" sz="2000" b="1" baseline="-25000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n-US" sz="2000" b="1" i="1" dirty="0">
                <a:cs typeface="Times New Roman" pitchFamily="18" charset="0"/>
              </a:rPr>
              <a:t>x</a:t>
            </a:r>
            <a:r>
              <a:rPr lang="en-US" sz="2000" b="1" i="1" baseline="-25000" dirty="0">
                <a:cs typeface="Times New Roman" pitchFamily="18" charset="0"/>
              </a:rPr>
              <a:t>i</a:t>
            </a:r>
            <a:r>
              <a:rPr lang="en-US" sz="2000" b="1" dirty="0">
                <a:cs typeface="Times New Roman" pitchFamily="18" charset="0"/>
              </a:rPr>
              <a:t>) / </a:t>
            </a:r>
            <a:r>
              <a:rPr lang="en-US" sz="2000" b="1" i="1" dirty="0">
                <a:cs typeface="Times New Roman" pitchFamily="18" charset="0"/>
              </a:rPr>
              <a:t>q</a:t>
            </a:r>
            <a:r>
              <a:rPr lang="en-US" sz="2000" b="1" dirty="0">
                <a:cs typeface="Times New Roman" pitchFamily="18" charset="0"/>
              </a:rPr>
              <a:t> (</a:t>
            </a:r>
            <a:r>
              <a:rPr lang="en-US" sz="2000" b="1" i="1" dirty="0">
                <a:cs typeface="Times New Roman" pitchFamily="18" charset="0"/>
              </a:rPr>
              <a:t>x</a:t>
            </a:r>
            <a:r>
              <a:rPr lang="en-US" sz="2000" b="1" i="1" baseline="-25000" dirty="0">
                <a:cs typeface="Times New Roman" pitchFamily="18" charset="0"/>
              </a:rPr>
              <a:t>i</a:t>
            </a:r>
            <a:r>
              <a:rPr lang="en-US" sz="2000" b="1" dirty="0">
                <a:cs typeface="Times New Roman" pitchFamily="18" charset="0"/>
              </a:rPr>
              <a:t>)};</a:t>
            </a: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dirty="0">
                <a:cs typeface="Times New Roman" pitchFamily="18" charset="0"/>
              </a:rPr>
              <a:t>Величины </a:t>
            </a:r>
            <a:r>
              <a:rPr lang="en-US" sz="2000" b="1" i="1" dirty="0" err="1">
                <a:cs typeface="Times New Roman" pitchFamily="18" charset="0"/>
              </a:rPr>
              <a:t>w</a:t>
            </a:r>
            <a:r>
              <a:rPr lang="en-US" sz="2000" b="1" i="1" baseline="-25000" dirty="0" err="1">
                <a:cs typeface="Times New Roman" pitchFamily="18" charset="0"/>
              </a:rPr>
              <a:t>i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dirty="0">
                <a:cs typeface="Times New Roman" pitchFamily="18" charset="0"/>
              </a:rPr>
              <a:t>)</a:t>
            </a:r>
            <a:r>
              <a:rPr lang="ru-RU" sz="2000" b="1" dirty="0">
                <a:cs typeface="Times New Roman" pitchFamily="18" charset="0"/>
              </a:rPr>
              <a:t>= </a:t>
            </a:r>
            <a:r>
              <a:rPr lang="en-US" sz="2000" b="1" dirty="0">
                <a:cs typeface="Times New Roman" pitchFamily="18" charset="0"/>
              </a:rPr>
              <a:t>log {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i</a:t>
            </a:r>
            <a:r>
              <a:rPr lang="en-US" sz="2000" b="1" baseline="-25000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dirty="0">
                <a:cs typeface="Times New Roman" pitchFamily="18" charset="0"/>
              </a:rPr>
              <a:t>) / </a:t>
            </a:r>
            <a:r>
              <a:rPr lang="en-US" sz="2000" b="1" i="1" dirty="0">
                <a:cs typeface="Times New Roman" pitchFamily="18" charset="0"/>
              </a:rPr>
              <a:t>q</a:t>
            </a:r>
            <a:r>
              <a:rPr lang="en-US" sz="2000" b="1" dirty="0">
                <a:cs typeface="Times New Roman" pitchFamily="18" charset="0"/>
              </a:rPr>
              <a:t> (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dirty="0">
                <a:cs typeface="Times New Roman" pitchFamily="18" charset="0"/>
              </a:rPr>
              <a:t>)}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называют </a:t>
            </a:r>
            <a:r>
              <a:rPr lang="ru-RU" sz="2000">
                <a:cs typeface="Times New Roman" pitchFamily="18" charset="0"/>
              </a:rPr>
              <a:t>позиционной </a:t>
            </a:r>
            <a:r>
              <a:rPr lang="ru-RU" sz="2000" smtClean="0">
                <a:cs typeface="Times New Roman" pitchFamily="18" charset="0"/>
              </a:rPr>
              <a:t>весовой </a:t>
            </a:r>
            <a:r>
              <a:rPr lang="ru-RU" sz="2000" dirty="0">
                <a:cs typeface="Times New Roman" pitchFamily="18" charset="0"/>
              </a:rPr>
              <a:t>матрицей (</a:t>
            </a:r>
            <a:r>
              <a:rPr lang="en-US" sz="2000" dirty="0">
                <a:cs typeface="Times New Roman" pitchFamily="18" charset="0"/>
              </a:rPr>
              <a:t>PSSM, PWM)</a:t>
            </a:r>
            <a:endParaRPr lang="el-GR" sz="20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cs typeface="Times New Roman" pitchFamily="18" charset="0"/>
            </a:endParaRPr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1184275" y="5016500"/>
            <a:ext cx="609600" cy="522288"/>
          </a:xfrm>
          <a:prstGeom prst="ellipse">
            <a:avLst/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B</a:t>
            </a:r>
            <a:endParaRPr lang="ru-RU" sz="2400">
              <a:effectLst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517775" y="5556250"/>
            <a:ext cx="465138" cy="1119188"/>
          </a:xfrm>
          <a:prstGeom prst="rect">
            <a:avLst/>
          </a:prstGeom>
          <a:gradFill rotWithShape="1">
            <a:gsLst>
              <a:gs pos="0">
                <a:srgbClr val="00AAA6">
                  <a:alpha val="60001"/>
                </a:srgbClr>
              </a:gs>
              <a:gs pos="50000">
                <a:srgbClr val="00AAA6">
                  <a:gamma/>
                  <a:shade val="46275"/>
                  <a:invGamma/>
                </a:srgbClr>
              </a:gs>
              <a:gs pos="100000">
                <a:srgbClr val="00AAA6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A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c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f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…</a:t>
            </a:r>
            <a:endParaRPr lang="ru-RU" sz="2400" baseline="-25000">
              <a:solidFill>
                <a:schemeClr val="tx2"/>
              </a:solidFill>
              <a:effectLst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330575" y="5556250"/>
            <a:ext cx="465138" cy="1119188"/>
          </a:xfrm>
          <a:prstGeom prst="rect">
            <a:avLst/>
          </a:prstGeom>
          <a:gradFill rotWithShape="1">
            <a:gsLst>
              <a:gs pos="0">
                <a:srgbClr val="00AAA6">
                  <a:alpha val="60001"/>
                </a:srgbClr>
              </a:gs>
              <a:gs pos="100000">
                <a:srgbClr val="00AAA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A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c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f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…</a:t>
            </a:r>
            <a:endParaRPr lang="ru-RU" sz="2400" baseline="-25000">
              <a:solidFill>
                <a:schemeClr val="tx2"/>
              </a:solidFill>
              <a:effectLst/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4173538" y="5556250"/>
            <a:ext cx="465137" cy="1119188"/>
          </a:xfrm>
          <a:prstGeom prst="rect">
            <a:avLst/>
          </a:prstGeom>
          <a:gradFill rotWithShape="1">
            <a:gsLst>
              <a:gs pos="0">
                <a:srgbClr val="00AAA6">
                  <a:gamma/>
                  <a:shade val="46275"/>
                  <a:invGamma/>
                </a:srgbClr>
              </a:gs>
              <a:gs pos="100000">
                <a:srgbClr val="00AAA6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A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c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f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…</a:t>
            </a:r>
            <a:endParaRPr lang="ru-RU" sz="2400" baseline="-25000">
              <a:solidFill>
                <a:schemeClr val="tx2"/>
              </a:solidFill>
              <a:effectLst/>
            </a:endParaRP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5972175" y="5556250"/>
            <a:ext cx="465138" cy="1119188"/>
          </a:xfrm>
          <a:prstGeom prst="rect">
            <a:avLst/>
          </a:prstGeom>
          <a:gradFill rotWithShape="1">
            <a:gsLst>
              <a:gs pos="0">
                <a:srgbClr val="00AAA6">
                  <a:alpha val="60001"/>
                </a:srgbClr>
              </a:gs>
              <a:gs pos="50000">
                <a:srgbClr val="00AAA6">
                  <a:gamma/>
                  <a:shade val="46275"/>
                  <a:invGamma/>
                </a:srgbClr>
              </a:gs>
              <a:gs pos="100000">
                <a:srgbClr val="00AAA6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A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c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e</a:t>
            </a:r>
            <a:r>
              <a:rPr lang="en-US" sz="2400" baseline="-25000">
                <a:solidFill>
                  <a:schemeClr val="tx2"/>
                </a:solidFill>
                <a:effectLst/>
              </a:rPr>
              <a:t>f</a:t>
            </a:r>
            <a:br>
              <a:rPr lang="en-US" sz="2400" baseline="-25000">
                <a:solidFill>
                  <a:schemeClr val="tx2"/>
                </a:solidFill>
                <a:effectLst/>
              </a:rPr>
            </a:br>
            <a:r>
              <a:rPr lang="en-US" sz="2400">
                <a:solidFill>
                  <a:schemeClr val="tx2"/>
                </a:solidFill>
                <a:effectLst/>
              </a:rPr>
              <a:t>…</a:t>
            </a:r>
            <a:endParaRPr lang="ru-RU" sz="2400" baseline="-25000">
              <a:solidFill>
                <a:schemeClr val="tx2"/>
              </a:solidFill>
              <a:effectLst/>
            </a:endParaRPr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7229475" y="4991100"/>
            <a:ext cx="609600" cy="522288"/>
          </a:xfrm>
          <a:prstGeom prst="ellipse">
            <a:avLst/>
          </a:prstGeom>
          <a:gradFill rotWithShape="1">
            <a:gsLst>
              <a:gs pos="0">
                <a:schemeClr val="hlink">
                  <a:alpha val="80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E</a:t>
            </a:r>
            <a:endParaRPr lang="ru-RU" sz="2400">
              <a:effectLst/>
            </a:endParaRP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2519363" y="50625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1</a:t>
            </a:r>
            <a:endParaRPr lang="ru-RU" sz="2400">
              <a:effectLst/>
            </a:endParaRP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3328988" y="50625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2</a:t>
            </a:r>
            <a:endParaRPr lang="ru-RU" sz="2400">
              <a:effectLst/>
            </a:endParaRPr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4176713" y="50625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3</a:t>
            </a:r>
            <a:endParaRPr lang="ru-RU" sz="2400">
              <a:effectLst/>
            </a:endParaRP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5973763" y="50625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n</a:t>
            </a:r>
            <a:endParaRPr lang="ru-RU" sz="2400">
              <a:effectLst/>
            </a:endParaRPr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1790700" y="52832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6464300" y="52578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5567363" y="52752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4678363" y="53006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3814763" y="53006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2976563" y="53006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8178800" cy="1143000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HMM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учетом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возможности вставок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965200"/>
            <a:ext cx="86360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err="1"/>
              <a:t>Делеция</a:t>
            </a:r>
            <a:r>
              <a:rPr lang="ru-RU" sz="2400" dirty="0"/>
              <a:t> в профиле и </a:t>
            </a:r>
            <a:r>
              <a:rPr lang="ru-RU" sz="2400"/>
              <a:t>в </a:t>
            </a:r>
            <a:r>
              <a:rPr lang="ru-RU" sz="2400" smtClean="0"/>
              <a:t>последовательности </a:t>
            </a:r>
            <a:r>
              <a:rPr lang="ru-RU" sz="2400" dirty="0"/>
              <a:t>могут идти подряд (в отличие от парного выравнивания)</a:t>
            </a:r>
          </a:p>
          <a:p>
            <a:pPr>
              <a:lnSpc>
                <a:spcPct val="90000"/>
              </a:lnSpc>
            </a:pPr>
            <a:r>
              <a:rPr lang="ru-RU" sz="2400" err="1"/>
              <a:t>Делеционные</a:t>
            </a:r>
            <a:r>
              <a:rPr lang="ru-RU" sz="2400"/>
              <a:t> </a:t>
            </a:r>
            <a:r>
              <a:rPr lang="ru-RU" sz="2400" smtClean="0"/>
              <a:t>состояния </a:t>
            </a:r>
            <a:r>
              <a:rPr lang="ru-RU" sz="2400" dirty="0"/>
              <a:t>– молчащие (не </a:t>
            </a:r>
            <a:r>
              <a:rPr lang="ru-RU" sz="2400"/>
              <a:t>имеют </a:t>
            </a:r>
            <a:r>
              <a:rPr lang="ru-RU" sz="2400" smtClean="0"/>
              <a:t>эмиссии</a:t>
            </a:r>
            <a:r>
              <a:rPr lang="ru-RU" sz="2400" dirty="0"/>
              <a:t>)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Вероятность </a:t>
            </a:r>
            <a:r>
              <a:rPr lang="ru-RU" sz="2400" dirty="0"/>
              <a:t>перехода в </a:t>
            </a:r>
            <a:r>
              <a:rPr lang="ru-RU" sz="2400" err="1"/>
              <a:t>делеционное</a:t>
            </a:r>
            <a:r>
              <a:rPr lang="ru-RU" sz="2400"/>
              <a:t> </a:t>
            </a:r>
            <a:r>
              <a:rPr lang="ru-RU" sz="2400" smtClean="0"/>
              <a:t>состояние зависит </a:t>
            </a:r>
            <a:r>
              <a:rPr lang="ru-RU" sz="2400" dirty="0"/>
              <a:t>от позиции</a:t>
            </a:r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765175" y="5689600"/>
            <a:ext cx="609600" cy="522288"/>
          </a:xfrm>
          <a:prstGeom prst="ellipse">
            <a:avLst/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B</a:t>
            </a:r>
            <a:endParaRPr lang="ru-RU" sz="2400">
              <a:effectLst/>
            </a:endParaRP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6810375" y="5664200"/>
            <a:ext cx="609600" cy="522288"/>
          </a:xfrm>
          <a:prstGeom prst="ellipse">
            <a:avLst/>
          </a:prstGeom>
          <a:gradFill rotWithShape="1">
            <a:gsLst>
              <a:gs pos="0">
                <a:schemeClr val="hlink">
                  <a:alpha val="80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E</a:t>
            </a:r>
            <a:endParaRPr lang="ru-RU" sz="2400">
              <a:effectLst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2100263" y="57356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1</a:t>
            </a:r>
            <a:endParaRPr lang="ru-RU" sz="2400">
              <a:effectLst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909888" y="57356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2</a:t>
            </a:r>
            <a:endParaRPr lang="ru-RU" sz="2400">
              <a:effectLst/>
            </a:endParaRP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757613" y="57356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3</a:t>
            </a:r>
            <a:endParaRPr lang="ru-RU" sz="2400">
              <a:effectLst/>
            </a:endParaRP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5554663" y="5735638"/>
            <a:ext cx="463550" cy="4937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M</a:t>
            </a:r>
            <a:r>
              <a:rPr lang="en-US" sz="2400" baseline="-25000">
                <a:effectLst/>
              </a:rPr>
              <a:t>n</a:t>
            </a:r>
            <a:endParaRPr lang="ru-RU" sz="2400">
              <a:effectLst/>
            </a:endParaRP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1371600" y="59563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6045200" y="59309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5148263" y="59483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4259263" y="59737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3395663" y="59737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>
            <a:off x="2557463" y="59737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24" name="Oval 16"/>
          <p:cNvSpPr>
            <a:spLocks noChangeArrowheads="1"/>
          </p:cNvSpPr>
          <p:nvPr/>
        </p:nvSpPr>
        <p:spPr bwMode="auto">
          <a:xfrm>
            <a:off x="2120900" y="3556000"/>
            <a:ext cx="4064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/>
              </a:rPr>
              <a:t>D</a:t>
            </a:r>
            <a:r>
              <a:rPr lang="ru-RU" baseline="-25000">
                <a:effectLst/>
              </a:rPr>
              <a:t>1</a:t>
            </a:r>
            <a:endParaRPr lang="ru-RU">
              <a:effectLst/>
            </a:endParaRPr>
          </a:p>
        </p:txBody>
      </p:sp>
      <p:sp>
        <p:nvSpPr>
          <p:cNvPr id="94225" name="Oval 17"/>
          <p:cNvSpPr>
            <a:spLocks noChangeArrowheads="1"/>
          </p:cNvSpPr>
          <p:nvPr/>
        </p:nvSpPr>
        <p:spPr bwMode="auto">
          <a:xfrm>
            <a:off x="2913063" y="3556000"/>
            <a:ext cx="4064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/>
              </a:rPr>
              <a:t>D</a:t>
            </a:r>
            <a:r>
              <a:rPr lang="ru-RU" baseline="-25000">
                <a:effectLst/>
              </a:rPr>
              <a:t>2</a:t>
            </a:r>
            <a:endParaRPr lang="ru-RU">
              <a:effectLst/>
            </a:endParaRPr>
          </a:p>
        </p:txBody>
      </p:sp>
      <p:sp>
        <p:nvSpPr>
          <p:cNvPr id="94226" name="Oval 18"/>
          <p:cNvSpPr>
            <a:spLocks noChangeArrowheads="1"/>
          </p:cNvSpPr>
          <p:nvPr/>
        </p:nvSpPr>
        <p:spPr bwMode="auto">
          <a:xfrm>
            <a:off x="3705225" y="3557588"/>
            <a:ext cx="4064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/>
              </a:rPr>
              <a:t>D</a:t>
            </a:r>
            <a:r>
              <a:rPr lang="ru-RU" baseline="-25000">
                <a:effectLst/>
              </a:rPr>
              <a:t>3</a:t>
            </a:r>
            <a:endParaRPr lang="ru-RU">
              <a:effectLst/>
            </a:endParaRPr>
          </a:p>
        </p:txBody>
      </p:sp>
      <p:sp>
        <p:nvSpPr>
          <p:cNvPr id="94227" name="Oval 19"/>
          <p:cNvSpPr>
            <a:spLocks noChangeArrowheads="1"/>
          </p:cNvSpPr>
          <p:nvPr/>
        </p:nvSpPr>
        <p:spPr bwMode="auto">
          <a:xfrm>
            <a:off x="5500688" y="3557588"/>
            <a:ext cx="4064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/>
              </a:rPr>
              <a:t>D</a:t>
            </a:r>
            <a:r>
              <a:rPr lang="en-US" baseline="-25000">
                <a:effectLst/>
              </a:rPr>
              <a:t>n</a:t>
            </a:r>
            <a:endParaRPr lang="ru-RU">
              <a:effectLst/>
            </a:endParaRPr>
          </a:p>
        </p:txBody>
      </p:sp>
      <p:sp>
        <p:nvSpPr>
          <p:cNvPr id="94228" name="Line 20"/>
          <p:cNvSpPr>
            <a:spLocks noChangeShapeType="1"/>
          </p:cNvSpPr>
          <p:nvPr/>
        </p:nvSpPr>
        <p:spPr bwMode="auto">
          <a:xfrm flipV="1">
            <a:off x="1130300" y="3886200"/>
            <a:ext cx="1016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2413000" y="3924300"/>
            <a:ext cx="698500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V="1">
            <a:off x="2324100" y="3924300"/>
            <a:ext cx="698500" cy="180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>
            <a:off x="3213100" y="3924300"/>
            <a:ext cx="685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>
            <a:off x="4038600" y="3975100"/>
            <a:ext cx="67310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3" name="Line 25"/>
          <p:cNvSpPr>
            <a:spLocks noChangeShapeType="1"/>
          </p:cNvSpPr>
          <p:nvPr/>
        </p:nvSpPr>
        <p:spPr bwMode="auto">
          <a:xfrm>
            <a:off x="5842000" y="3962400"/>
            <a:ext cx="1003300" cy="173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 flipV="1">
            <a:off x="3162300" y="3949700"/>
            <a:ext cx="660400" cy="179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5" name="Line 27"/>
          <p:cNvSpPr>
            <a:spLocks noChangeShapeType="1"/>
          </p:cNvSpPr>
          <p:nvPr/>
        </p:nvSpPr>
        <p:spPr bwMode="auto">
          <a:xfrm flipV="1">
            <a:off x="4991100" y="3962400"/>
            <a:ext cx="647700" cy="176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>
            <a:off x="2540000" y="3746500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V="1">
            <a:off x="3340100" y="3746500"/>
            <a:ext cx="36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4240" name="Group 32"/>
          <p:cNvGrpSpPr>
            <a:grpSpLocks/>
          </p:cNvGrpSpPr>
          <p:nvPr/>
        </p:nvGrpSpPr>
        <p:grpSpPr bwMode="auto">
          <a:xfrm>
            <a:off x="690563" y="4502150"/>
            <a:ext cx="560387" cy="431800"/>
            <a:chOff x="327" y="2000"/>
            <a:chExt cx="353" cy="272"/>
          </a:xfrm>
        </p:grpSpPr>
        <p:sp>
          <p:nvSpPr>
            <p:cNvPr id="94238" name="AutoShape 30"/>
            <p:cNvSpPr>
              <a:spLocks noChangeArrowheads="1"/>
            </p:cNvSpPr>
            <p:nvPr/>
          </p:nvSpPr>
          <p:spPr bwMode="auto">
            <a:xfrm>
              <a:off x="408" y="2000"/>
              <a:ext cx="272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effectLst/>
                </a:rPr>
                <a:t>I</a:t>
              </a:r>
              <a:r>
                <a:rPr lang="ru-RU" baseline="-25000">
                  <a:effectLst/>
                </a:rPr>
                <a:t>0</a:t>
              </a:r>
              <a:endParaRPr lang="ru-RU">
                <a:effectLst/>
              </a:endParaRPr>
            </a:p>
          </p:txBody>
        </p:sp>
        <p:sp>
          <p:nvSpPr>
            <p:cNvPr id="94239" name="Freeform 31"/>
            <p:cNvSpPr>
              <a:spLocks/>
            </p:cNvSpPr>
            <p:nvPr/>
          </p:nvSpPr>
          <p:spPr bwMode="auto">
            <a:xfrm>
              <a:off x="327" y="2075"/>
              <a:ext cx="169" cy="142"/>
            </a:xfrm>
            <a:custGeom>
              <a:avLst/>
              <a:gdLst/>
              <a:ahLst/>
              <a:cxnLst>
                <a:cxn ang="0">
                  <a:pos x="121" y="117"/>
                </a:cxn>
                <a:cxn ang="0">
                  <a:pos x="17" y="125"/>
                </a:cxn>
                <a:cxn ang="0">
                  <a:pos x="25" y="13"/>
                </a:cxn>
                <a:cxn ang="0">
                  <a:pos x="169" y="45"/>
                </a:cxn>
              </a:cxnLst>
              <a:rect l="0" t="0" r="r" b="b"/>
              <a:pathLst>
                <a:path w="169" h="142">
                  <a:moveTo>
                    <a:pt x="121" y="117"/>
                  </a:moveTo>
                  <a:cubicBezTo>
                    <a:pt x="104" y="118"/>
                    <a:pt x="33" y="142"/>
                    <a:pt x="17" y="125"/>
                  </a:cubicBezTo>
                  <a:cubicBezTo>
                    <a:pt x="1" y="108"/>
                    <a:pt x="0" y="26"/>
                    <a:pt x="25" y="13"/>
                  </a:cubicBezTo>
                  <a:cubicBezTo>
                    <a:pt x="50" y="0"/>
                    <a:pt x="139" y="38"/>
                    <a:pt x="169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241" name="Group 33"/>
          <p:cNvGrpSpPr>
            <a:grpSpLocks/>
          </p:cNvGrpSpPr>
          <p:nvPr/>
        </p:nvGrpSpPr>
        <p:grpSpPr bwMode="auto">
          <a:xfrm>
            <a:off x="1954213" y="4502150"/>
            <a:ext cx="560387" cy="431800"/>
            <a:chOff x="327" y="2000"/>
            <a:chExt cx="353" cy="272"/>
          </a:xfrm>
        </p:grpSpPr>
        <p:sp>
          <p:nvSpPr>
            <p:cNvPr id="94242" name="AutoShape 34"/>
            <p:cNvSpPr>
              <a:spLocks noChangeArrowheads="1"/>
            </p:cNvSpPr>
            <p:nvPr/>
          </p:nvSpPr>
          <p:spPr bwMode="auto">
            <a:xfrm>
              <a:off x="408" y="2000"/>
              <a:ext cx="272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effectLst/>
                </a:rPr>
                <a:t>I</a:t>
              </a:r>
              <a:r>
                <a:rPr lang="ru-RU" baseline="-25000">
                  <a:effectLst/>
                </a:rPr>
                <a:t>1</a:t>
              </a:r>
              <a:endParaRPr lang="ru-RU">
                <a:effectLst/>
              </a:endParaRPr>
            </a:p>
          </p:txBody>
        </p:sp>
        <p:sp>
          <p:nvSpPr>
            <p:cNvPr id="94243" name="Freeform 35"/>
            <p:cNvSpPr>
              <a:spLocks/>
            </p:cNvSpPr>
            <p:nvPr/>
          </p:nvSpPr>
          <p:spPr bwMode="auto">
            <a:xfrm>
              <a:off x="327" y="2075"/>
              <a:ext cx="169" cy="142"/>
            </a:xfrm>
            <a:custGeom>
              <a:avLst/>
              <a:gdLst/>
              <a:ahLst/>
              <a:cxnLst>
                <a:cxn ang="0">
                  <a:pos x="121" y="117"/>
                </a:cxn>
                <a:cxn ang="0">
                  <a:pos x="17" y="125"/>
                </a:cxn>
                <a:cxn ang="0">
                  <a:pos x="25" y="13"/>
                </a:cxn>
                <a:cxn ang="0">
                  <a:pos x="169" y="45"/>
                </a:cxn>
              </a:cxnLst>
              <a:rect l="0" t="0" r="r" b="b"/>
              <a:pathLst>
                <a:path w="169" h="142">
                  <a:moveTo>
                    <a:pt x="121" y="117"/>
                  </a:moveTo>
                  <a:cubicBezTo>
                    <a:pt x="104" y="118"/>
                    <a:pt x="33" y="142"/>
                    <a:pt x="17" y="125"/>
                  </a:cubicBezTo>
                  <a:cubicBezTo>
                    <a:pt x="1" y="108"/>
                    <a:pt x="0" y="26"/>
                    <a:pt x="25" y="13"/>
                  </a:cubicBezTo>
                  <a:cubicBezTo>
                    <a:pt x="50" y="0"/>
                    <a:pt x="139" y="38"/>
                    <a:pt x="169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244" name="Group 36"/>
          <p:cNvGrpSpPr>
            <a:grpSpLocks/>
          </p:cNvGrpSpPr>
          <p:nvPr/>
        </p:nvGrpSpPr>
        <p:grpSpPr bwMode="auto">
          <a:xfrm>
            <a:off x="2817813" y="4502150"/>
            <a:ext cx="560387" cy="431800"/>
            <a:chOff x="327" y="2000"/>
            <a:chExt cx="353" cy="272"/>
          </a:xfrm>
        </p:grpSpPr>
        <p:sp>
          <p:nvSpPr>
            <p:cNvPr id="94245" name="AutoShape 37"/>
            <p:cNvSpPr>
              <a:spLocks noChangeArrowheads="1"/>
            </p:cNvSpPr>
            <p:nvPr/>
          </p:nvSpPr>
          <p:spPr bwMode="auto">
            <a:xfrm>
              <a:off x="408" y="2000"/>
              <a:ext cx="272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effectLst/>
                </a:rPr>
                <a:t>I</a:t>
              </a:r>
              <a:r>
                <a:rPr lang="ru-RU" baseline="-25000">
                  <a:effectLst/>
                </a:rPr>
                <a:t>2</a:t>
              </a:r>
              <a:endParaRPr lang="ru-RU">
                <a:effectLst/>
              </a:endParaRPr>
            </a:p>
          </p:txBody>
        </p:sp>
        <p:sp>
          <p:nvSpPr>
            <p:cNvPr id="94246" name="Freeform 38"/>
            <p:cNvSpPr>
              <a:spLocks/>
            </p:cNvSpPr>
            <p:nvPr/>
          </p:nvSpPr>
          <p:spPr bwMode="auto">
            <a:xfrm>
              <a:off x="327" y="2075"/>
              <a:ext cx="169" cy="142"/>
            </a:xfrm>
            <a:custGeom>
              <a:avLst/>
              <a:gdLst/>
              <a:ahLst/>
              <a:cxnLst>
                <a:cxn ang="0">
                  <a:pos x="121" y="117"/>
                </a:cxn>
                <a:cxn ang="0">
                  <a:pos x="17" y="125"/>
                </a:cxn>
                <a:cxn ang="0">
                  <a:pos x="25" y="13"/>
                </a:cxn>
                <a:cxn ang="0">
                  <a:pos x="169" y="45"/>
                </a:cxn>
              </a:cxnLst>
              <a:rect l="0" t="0" r="r" b="b"/>
              <a:pathLst>
                <a:path w="169" h="142">
                  <a:moveTo>
                    <a:pt x="121" y="117"/>
                  </a:moveTo>
                  <a:cubicBezTo>
                    <a:pt x="104" y="118"/>
                    <a:pt x="33" y="142"/>
                    <a:pt x="17" y="125"/>
                  </a:cubicBezTo>
                  <a:cubicBezTo>
                    <a:pt x="1" y="108"/>
                    <a:pt x="0" y="26"/>
                    <a:pt x="25" y="13"/>
                  </a:cubicBezTo>
                  <a:cubicBezTo>
                    <a:pt x="50" y="0"/>
                    <a:pt x="139" y="38"/>
                    <a:pt x="169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247" name="Group 39"/>
          <p:cNvGrpSpPr>
            <a:grpSpLocks/>
          </p:cNvGrpSpPr>
          <p:nvPr/>
        </p:nvGrpSpPr>
        <p:grpSpPr bwMode="auto">
          <a:xfrm>
            <a:off x="3617913" y="4502150"/>
            <a:ext cx="560387" cy="431800"/>
            <a:chOff x="327" y="2000"/>
            <a:chExt cx="353" cy="272"/>
          </a:xfrm>
        </p:grpSpPr>
        <p:sp>
          <p:nvSpPr>
            <p:cNvPr id="94248" name="AutoShape 40"/>
            <p:cNvSpPr>
              <a:spLocks noChangeArrowheads="1"/>
            </p:cNvSpPr>
            <p:nvPr/>
          </p:nvSpPr>
          <p:spPr bwMode="auto">
            <a:xfrm>
              <a:off x="408" y="2000"/>
              <a:ext cx="272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effectLst/>
                </a:rPr>
                <a:t>I</a:t>
              </a:r>
              <a:r>
                <a:rPr lang="ru-RU" baseline="-25000">
                  <a:effectLst/>
                </a:rPr>
                <a:t>3</a:t>
              </a:r>
              <a:endParaRPr lang="ru-RU">
                <a:effectLst/>
              </a:endParaRPr>
            </a:p>
          </p:txBody>
        </p:sp>
        <p:sp>
          <p:nvSpPr>
            <p:cNvPr id="94249" name="Freeform 41"/>
            <p:cNvSpPr>
              <a:spLocks/>
            </p:cNvSpPr>
            <p:nvPr/>
          </p:nvSpPr>
          <p:spPr bwMode="auto">
            <a:xfrm>
              <a:off x="327" y="2075"/>
              <a:ext cx="169" cy="142"/>
            </a:xfrm>
            <a:custGeom>
              <a:avLst/>
              <a:gdLst/>
              <a:ahLst/>
              <a:cxnLst>
                <a:cxn ang="0">
                  <a:pos x="121" y="117"/>
                </a:cxn>
                <a:cxn ang="0">
                  <a:pos x="17" y="125"/>
                </a:cxn>
                <a:cxn ang="0">
                  <a:pos x="25" y="13"/>
                </a:cxn>
                <a:cxn ang="0">
                  <a:pos x="169" y="45"/>
                </a:cxn>
              </a:cxnLst>
              <a:rect l="0" t="0" r="r" b="b"/>
              <a:pathLst>
                <a:path w="169" h="142">
                  <a:moveTo>
                    <a:pt x="121" y="117"/>
                  </a:moveTo>
                  <a:cubicBezTo>
                    <a:pt x="104" y="118"/>
                    <a:pt x="33" y="142"/>
                    <a:pt x="17" y="125"/>
                  </a:cubicBezTo>
                  <a:cubicBezTo>
                    <a:pt x="1" y="108"/>
                    <a:pt x="0" y="26"/>
                    <a:pt x="25" y="13"/>
                  </a:cubicBezTo>
                  <a:cubicBezTo>
                    <a:pt x="50" y="0"/>
                    <a:pt x="139" y="38"/>
                    <a:pt x="169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4250" name="Group 42"/>
          <p:cNvGrpSpPr>
            <a:grpSpLocks/>
          </p:cNvGrpSpPr>
          <p:nvPr/>
        </p:nvGrpSpPr>
        <p:grpSpPr bwMode="auto">
          <a:xfrm>
            <a:off x="5407025" y="4506913"/>
            <a:ext cx="560388" cy="431800"/>
            <a:chOff x="327" y="2000"/>
            <a:chExt cx="353" cy="272"/>
          </a:xfrm>
        </p:grpSpPr>
        <p:sp>
          <p:nvSpPr>
            <p:cNvPr id="94251" name="AutoShape 43"/>
            <p:cNvSpPr>
              <a:spLocks noChangeArrowheads="1"/>
            </p:cNvSpPr>
            <p:nvPr/>
          </p:nvSpPr>
          <p:spPr bwMode="auto">
            <a:xfrm>
              <a:off x="408" y="2000"/>
              <a:ext cx="272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effectLst/>
                </a:rPr>
                <a:t>I</a:t>
              </a:r>
              <a:r>
                <a:rPr lang="en-US" baseline="-25000">
                  <a:effectLst/>
                </a:rPr>
                <a:t>n</a:t>
              </a:r>
              <a:endParaRPr lang="ru-RU">
                <a:effectLst/>
              </a:endParaRPr>
            </a:p>
          </p:txBody>
        </p:sp>
        <p:sp>
          <p:nvSpPr>
            <p:cNvPr id="94252" name="Freeform 44"/>
            <p:cNvSpPr>
              <a:spLocks/>
            </p:cNvSpPr>
            <p:nvPr/>
          </p:nvSpPr>
          <p:spPr bwMode="auto">
            <a:xfrm>
              <a:off x="327" y="2075"/>
              <a:ext cx="169" cy="142"/>
            </a:xfrm>
            <a:custGeom>
              <a:avLst/>
              <a:gdLst/>
              <a:ahLst/>
              <a:cxnLst>
                <a:cxn ang="0">
                  <a:pos x="121" y="117"/>
                </a:cxn>
                <a:cxn ang="0">
                  <a:pos x="17" y="125"/>
                </a:cxn>
                <a:cxn ang="0">
                  <a:pos x="25" y="13"/>
                </a:cxn>
                <a:cxn ang="0">
                  <a:pos x="169" y="45"/>
                </a:cxn>
              </a:cxnLst>
              <a:rect l="0" t="0" r="r" b="b"/>
              <a:pathLst>
                <a:path w="169" h="142">
                  <a:moveTo>
                    <a:pt x="121" y="117"/>
                  </a:moveTo>
                  <a:cubicBezTo>
                    <a:pt x="104" y="118"/>
                    <a:pt x="33" y="142"/>
                    <a:pt x="17" y="125"/>
                  </a:cubicBezTo>
                  <a:cubicBezTo>
                    <a:pt x="1" y="108"/>
                    <a:pt x="0" y="26"/>
                    <a:pt x="25" y="13"/>
                  </a:cubicBezTo>
                  <a:cubicBezTo>
                    <a:pt x="50" y="0"/>
                    <a:pt x="139" y="38"/>
                    <a:pt x="169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253" name="Line 45"/>
          <p:cNvSpPr>
            <a:spLocks noChangeShapeType="1"/>
          </p:cNvSpPr>
          <p:nvPr/>
        </p:nvSpPr>
        <p:spPr bwMode="auto">
          <a:xfrm flipV="1">
            <a:off x="1041400" y="496570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54" name="Line 46"/>
          <p:cNvSpPr>
            <a:spLocks noChangeShapeType="1"/>
          </p:cNvSpPr>
          <p:nvPr/>
        </p:nvSpPr>
        <p:spPr bwMode="auto">
          <a:xfrm flipV="1">
            <a:off x="1168400" y="3848100"/>
            <a:ext cx="952500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55" name="Line 47"/>
          <p:cNvSpPr>
            <a:spLocks noChangeShapeType="1"/>
          </p:cNvSpPr>
          <p:nvPr/>
        </p:nvSpPr>
        <p:spPr bwMode="auto">
          <a:xfrm flipV="1">
            <a:off x="2298700" y="4940300"/>
            <a:ext cx="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56" name="Line 48"/>
          <p:cNvSpPr>
            <a:spLocks noChangeShapeType="1"/>
          </p:cNvSpPr>
          <p:nvPr/>
        </p:nvSpPr>
        <p:spPr bwMode="auto">
          <a:xfrm flipV="1">
            <a:off x="3136900" y="4927600"/>
            <a:ext cx="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57" name="Line 49"/>
          <p:cNvSpPr>
            <a:spLocks noChangeShapeType="1"/>
          </p:cNvSpPr>
          <p:nvPr/>
        </p:nvSpPr>
        <p:spPr bwMode="auto">
          <a:xfrm flipV="1">
            <a:off x="3975100" y="4927600"/>
            <a:ext cx="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58" name="Line 50"/>
          <p:cNvSpPr>
            <a:spLocks noChangeShapeType="1"/>
          </p:cNvSpPr>
          <p:nvPr/>
        </p:nvSpPr>
        <p:spPr bwMode="auto">
          <a:xfrm flipV="1">
            <a:off x="5778500" y="4953000"/>
            <a:ext cx="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59" name="Line 51"/>
          <p:cNvSpPr>
            <a:spLocks noChangeShapeType="1"/>
          </p:cNvSpPr>
          <p:nvPr/>
        </p:nvSpPr>
        <p:spPr bwMode="auto">
          <a:xfrm>
            <a:off x="5734050" y="39624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0" name="Line 52"/>
          <p:cNvSpPr>
            <a:spLocks noChangeShapeType="1"/>
          </p:cNvSpPr>
          <p:nvPr/>
        </p:nvSpPr>
        <p:spPr bwMode="auto">
          <a:xfrm>
            <a:off x="3943350" y="39624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1" name="Line 53"/>
          <p:cNvSpPr>
            <a:spLocks noChangeShapeType="1"/>
          </p:cNvSpPr>
          <p:nvPr/>
        </p:nvSpPr>
        <p:spPr bwMode="auto">
          <a:xfrm>
            <a:off x="3155950" y="39624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2" name="Line 54"/>
          <p:cNvSpPr>
            <a:spLocks noChangeShapeType="1"/>
          </p:cNvSpPr>
          <p:nvPr/>
        </p:nvSpPr>
        <p:spPr bwMode="auto">
          <a:xfrm>
            <a:off x="2317750" y="39751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 flipV="1">
            <a:off x="2413000" y="3924300"/>
            <a:ext cx="546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4" name="Line 56"/>
          <p:cNvSpPr>
            <a:spLocks noChangeShapeType="1"/>
          </p:cNvSpPr>
          <p:nvPr/>
        </p:nvSpPr>
        <p:spPr bwMode="auto">
          <a:xfrm flipV="1">
            <a:off x="3225800" y="3886200"/>
            <a:ext cx="546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5" name="Line 57"/>
          <p:cNvSpPr>
            <a:spLocks noChangeShapeType="1"/>
          </p:cNvSpPr>
          <p:nvPr/>
        </p:nvSpPr>
        <p:spPr bwMode="auto">
          <a:xfrm flipV="1">
            <a:off x="4051300" y="3949700"/>
            <a:ext cx="5461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6" name="Line 58"/>
          <p:cNvSpPr>
            <a:spLocks noChangeShapeType="1"/>
          </p:cNvSpPr>
          <p:nvPr/>
        </p:nvSpPr>
        <p:spPr bwMode="auto">
          <a:xfrm>
            <a:off x="2400300" y="4940300"/>
            <a:ext cx="59690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7" name="Line 59"/>
          <p:cNvSpPr>
            <a:spLocks noChangeShapeType="1"/>
          </p:cNvSpPr>
          <p:nvPr/>
        </p:nvSpPr>
        <p:spPr bwMode="auto">
          <a:xfrm>
            <a:off x="3251200" y="4953000"/>
            <a:ext cx="59690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8" name="Line 60"/>
          <p:cNvSpPr>
            <a:spLocks noChangeShapeType="1"/>
          </p:cNvSpPr>
          <p:nvPr/>
        </p:nvSpPr>
        <p:spPr bwMode="auto">
          <a:xfrm>
            <a:off x="4025900" y="4953000"/>
            <a:ext cx="596900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69" name="Line 61"/>
          <p:cNvSpPr>
            <a:spLocks noChangeShapeType="1"/>
          </p:cNvSpPr>
          <p:nvPr/>
        </p:nvSpPr>
        <p:spPr bwMode="auto">
          <a:xfrm>
            <a:off x="5854700" y="4965700"/>
            <a:ext cx="95250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2676525" y="3051175"/>
            <a:ext cx="2693988" cy="457200"/>
          </a:xfrm>
          <a:prstGeom prst="rect">
            <a:avLst/>
          </a:prstGeom>
          <a:gradFill rotWithShape="1">
            <a:gsLst>
              <a:gs pos="0">
                <a:schemeClr val="bg1">
                  <a:alpha val="24001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Делеция в профиле</a:t>
            </a:r>
          </a:p>
        </p:txBody>
      </p:sp>
      <p:sp>
        <p:nvSpPr>
          <p:cNvPr id="94271" name="Text Box 63"/>
          <p:cNvSpPr txBox="1">
            <a:spLocks noChangeArrowheads="1"/>
          </p:cNvSpPr>
          <p:nvPr/>
        </p:nvSpPr>
        <p:spPr bwMode="auto">
          <a:xfrm>
            <a:off x="6003925" y="4344988"/>
            <a:ext cx="2379663" cy="701675"/>
          </a:xfrm>
          <a:prstGeom prst="rect">
            <a:avLst/>
          </a:prstGeom>
          <a:gradFill rotWithShape="1">
            <a:gsLst>
              <a:gs pos="0">
                <a:srgbClr val="FF6600">
                  <a:alpha val="30000"/>
                </a:srgbClr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effectLst/>
              </a:rPr>
              <a:t>Делеция</a:t>
            </a:r>
            <a:r>
              <a:rPr lang="ru-RU" dirty="0">
                <a:effectLst/>
              </a:rPr>
              <a:t> в</a:t>
            </a:r>
            <a:r>
              <a:rPr lang="ru-RU">
                <a:effectLst/>
              </a:rPr>
              <a:t/>
            </a:r>
            <a:br>
              <a:rPr lang="ru-RU">
                <a:effectLst/>
              </a:rPr>
            </a:br>
            <a:r>
              <a:rPr lang="ru-RU" smtClean="0">
                <a:effectLst/>
              </a:rPr>
              <a:t>последовательности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152400"/>
            <a:ext cx="8051800" cy="635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 параметров модели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065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Для начала </a:t>
            </a:r>
            <a:r>
              <a:rPr lang="ru-RU" sz="2800"/>
              <a:t>надо </a:t>
            </a:r>
            <a:r>
              <a:rPr lang="ru-RU" sz="2800" smtClean="0"/>
              <a:t>определиться с </a:t>
            </a:r>
            <a:r>
              <a:rPr lang="ru-RU" sz="2800" dirty="0"/>
              <a:t>длиной модели. </a:t>
            </a:r>
            <a:r>
              <a:rPr lang="ru-RU" sz="2800"/>
              <a:t>В </a:t>
            </a:r>
            <a:r>
              <a:rPr lang="ru-RU" sz="2800" smtClean="0"/>
              <a:t>случае</a:t>
            </a:r>
            <a:r>
              <a:rPr lang="ru-RU" sz="2800"/>
              <a:t>, </a:t>
            </a:r>
            <a:r>
              <a:rPr lang="ru-RU" sz="2800" smtClean="0"/>
              <a:t>если </a:t>
            </a:r>
            <a:r>
              <a:rPr lang="ru-RU" sz="2800"/>
              <a:t>обучающее </a:t>
            </a:r>
            <a:r>
              <a:rPr lang="ru-RU" sz="2800" smtClean="0"/>
              <a:t>множественное </a:t>
            </a:r>
            <a:r>
              <a:rPr lang="ru-RU" sz="2800" dirty="0"/>
              <a:t>выравнивание не </a:t>
            </a:r>
            <a:r>
              <a:rPr lang="ru-RU" sz="2800"/>
              <a:t>имеет </a:t>
            </a:r>
            <a:r>
              <a:rPr lang="ru-RU" sz="2800" smtClean="0"/>
              <a:t>вставок/делеций </a:t>
            </a:r>
            <a:r>
              <a:rPr lang="ru-RU" sz="2800" dirty="0"/>
              <a:t>это тривиально. Наличие </a:t>
            </a:r>
            <a:r>
              <a:rPr lang="ru-RU" sz="2800"/>
              <a:t>же </a:t>
            </a:r>
            <a:r>
              <a:rPr lang="ru-RU" sz="2800" smtClean="0"/>
              <a:t>вставок/делеций </a:t>
            </a:r>
            <a:r>
              <a:rPr lang="ru-RU" sz="2800" dirty="0"/>
              <a:t>требует </a:t>
            </a:r>
            <a:r>
              <a:rPr lang="ru-RU" sz="2800"/>
              <a:t>различать </a:t>
            </a:r>
            <a:r>
              <a:rPr lang="ru-RU" sz="2800" smtClean="0"/>
              <a:t>вставки </a:t>
            </a:r>
            <a:r>
              <a:rPr lang="ru-RU" sz="2800" dirty="0"/>
              <a:t>и </a:t>
            </a:r>
            <a:r>
              <a:rPr lang="ru-RU" sz="2800" dirty="0" err="1"/>
              <a:t>делеции</a:t>
            </a:r>
            <a:r>
              <a:rPr lang="ru-RU" sz="2800"/>
              <a:t>. </a:t>
            </a:r>
            <a:r>
              <a:rPr lang="ru-RU" sz="2800" smtClean="0"/>
              <a:t>Простейшее </a:t>
            </a:r>
            <a:r>
              <a:rPr lang="ru-RU" sz="2800"/>
              <a:t>правило </a:t>
            </a:r>
            <a:r>
              <a:rPr lang="ru-RU" sz="2800" smtClean="0"/>
              <a:t>если </a:t>
            </a:r>
            <a:r>
              <a:rPr lang="ru-RU" sz="2800"/>
              <a:t>колонка  </a:t>
            </a:r>
            <a:r>
              <a:rPr lang="ru-RU" sz="2800" smtClean="0"/>
              <a:t>содержит </a:t>
            </a:r>
            <a:r>
              <a:rPr lang="ru-RU" sz="2800" dirty="0"/>
              <a:t>больше </a:t>
            </a:r>
            <a:r>
              <a:rPr lang="ru-RU" sz="2800"/>
              <a:t>половины </a:t>
            </a:r>
            <a:r>
              <a:rPr lang="ru-RU" sz="2800" smtClean="0"/>
              <a:t>вставок</a:t>
            </a:r>
            <a:r>
              <a:rPr lang="ru-RU" sz="2800" dirty="0"/>
              <a:t>, то она </a:t>
            </a:r>
            <a:r>
              <a:rPr lang="ru-RU" sz="2800"/>
              <a:t>не </a:t>
            </a:r>
            <a:r>
              <a:rPr lang="ru-RU" sz="2800" smtClean="0"/>
              <a:t>включатся </a:t>
            </a:r>
            <a:r>
              <a:rPr lang="ru-RU" sz="2800" dirty="0"/>
              <a:t>в модель, </a:t>
            </a:r>
            <a:r>
              <a:rPr lang="ru-RU" sz="2800"/>
              <a:t>а </a:t>
            </a:r>
            <a:r>
              <a:rPr lang="ru-RU" sz="2800" smtClean="0"/>
              <a:t>события вставок трактуются </a:t>
            </a:r>
            <a:r>
              <a:rPr lang="ru-RU" sz="2800"/>
              <a:t>как </a:t>
            </a:r>
            <a:r>
              <a:rPr lang="ru-RU" sz="2800" smtClean="0"/>
              <a:t>вставки </a:t>
            </a:r>
            <a:r>
              <a:rPr lang="ru-RU" sz="2800"/>
              <a:t>в </a:t>
            </a:r>
            <a:r>
              <a:rPr lang="ru-RU" sz="2800" smtClean="0"/>
              <a:t>последовательность</a:t>
            </a:r>
            <a:r>
              <a:rPr lang="en-US" sz="2800" smtClean="0"/>
              <a:t> </a:t>
            </a:r>
            <a:r>
              <a:rPr lang="ru-RU" sz="2800" smtClean="0"/>
              <a:t>с соответствующими эмиссионными вероятностями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Если </a:t>
            </a:r>
            <a:r>
              <a:rPr lang="ru-RU" sz="2800"/>
              <a:t>выравнивание </a:t>
            </a:r>
            <a:r>
              <a:rPr lang="ru-RU" sz="2800" smtClean="0"/>
              <a:t>толстое</a:t>
            </a:r>
            <a:r>
              <a:rPr lang="ru-RU" sz="2800" dirty="0"/>
              <a:t>, то для параметров </a:t>
            </a:r>
            <a:r>
              <a:rPr lang="ru-RU" sz="2800"/>
              <a:t>можно </a:t>
            </a:r>
            <a:r>
              <a:rPr lang="ru-RU" sz="2800" smtClean="0"/>
              <a:t>использовать </a:t>
            </a:r>
            <a:r>
              <a:rPr lang="ru-RU" sz="2800" dirty="0"/>
              <a:t>обычные оценки: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kl</a:t>
            </a:r>
            <a:r>
              <a:rPr lang="en-US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kl</a:t>
            </a:r>
            <a:r>
              <a:rPr lang="en-US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</a:t>
            </a:r>
            <a:r>
              <a:rPr lang="en-US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l'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8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kl</a:t>
            </a:r>
            <a:r>
              <a:rPr lang="en-US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'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;  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8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8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/ ∑</a:t>
            </a:r>
            <a:r>
              <a:rPr lang="en-US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a'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8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');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398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тонких выравниваний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041400"/>
            <a:ext cx="8686800" cy="5588000"/>
          </a:xfrm>
        </p:spPr>
        <p:txBody>
          <a:bodyPr/>
          <a:lstStyle/>
          <a:p>
            <a:r>
              <a:rPr lang="ru-RU" sz="2800" smtClean="0"/>
              <a:t>Простейшие </a:t>
            </a:r>
            <a:r>
              <a:rPr lang="ru-RU" sz="2800"/>
              <a:t>варианты </a:t>
            </a:r>
            <a:r>
              <a:rPr lang="ru-RU" sz="2800" smtClean="0">
                <a:cs typeface="Times New Roman" pitchFamily="18" charset="0"/>
              </a:rPr>
              <a:t>псевдоотсчетов</a:t>
            </a:r>
            <a:r>
              <a:rPr lang="ru-RU" sz="2800" dirty="0"/>
              <a:t>:</a:t>
            </a:r>
          </a:p>
          <a:p>
            <a:pPr lvl="1"/>
            <a:r>
              <a:rPr lang="ru-RU" sz="2400"/>
              <a:t>Правило </a:t>
            </a:r>
            <a:r>
              <a:rPr lang="ru-RU" sz="2400" smtClean="0"/>
              <a:t>Лапласа</a:t>
            </a:r>
            <a:r>
              <a:rPr lang="ru-RU" sz="2400" dirty="0"/>
              <a:t>: к </a:t>
            </a:r>
            <a:r>
              <a:rPr lang="ru-RU" sz="2400"/>
              <a:t>каждому </a:t>
            </a:r>
            <a:r>
              <a:rPr lang="ru-RU" sz="2400" smtClean="0"/>
              <a:t>счетчику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прибавить 1: </a:t>
            </a:r>
            <a:endParaRPr lang="en-US" sz="2400" dirty="0"/>
          </a:p>
          <a:p>
            <a:pPr lvl="1">
              <a:buFontTx/>
              <a:buNone/>
            </a:pPr>
            <a:r>
              <a:rPr lang="ru-RU" sz="2400" b="1" i="1" dirty="0">
                <a:cs typeface="Times New Roman" pitchFamily="18" charset="0"/>
              </a:rPr>
              <a:t>			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 (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) = </a:t>
            </a:r>
            <a:r>
              <a:rPr lang="ru-RU" sz="2400" b="1" dirty="0">
                <a:cs typeface="Times New Roman" pitchFamily="18" charset="0"/>
              </a:rPr>
              <a:t>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(a)</a:t>
            </a:r>
            <a:r>
              <a:rPr lang="ru-RU" sz="2400" b="1" i="1" baseline="-25000" dirty="0">
                <a:cs typeface="Times New Roman" pitchFamily="18" charset="0"/>
              </a:rPr>
              <a:t> </a:t>
            </a:r>
            <a:r>
              <a:rPr lang="ru-RU" sz="2400" b="1" i="1" dirty="0">
                <a:cs typeface="Times New Roman" pitchFamily="18" charset="0"/>
              </a:rPr>
              <a:t>+</a:t>
            </a:r>
            <a:r>
              <a:rPr lang="ru-RU" sz="2400" b="1" dirty="0">
                <a:cs typeface="Times New Roman" pitchFamily="18" charset="0"/>
              </a:rPr>
              <a:t>1)</a:t>
            </a:r>
            <a:r>
              <a:rPr lang="en-US" sz="2400" b="1" dirty="0">
                <a:cs typeface="Times New Roman" pitchFamily="18" charset="0"/>
              </a:rPr>
              <a:t> / </a:t>
            </a:r>
            <a:r>
              <a:rPr lang="ru-RU" sz="2400" b="1" dirty="0">
                <a:cs typeface="Times New Roman" pitchFamily="18" charset="0"/>
              </a:rPr>
              <a:t>(</a:t>
            </a:r>
            <a:r>
              <a:rPr lang="en-US" sz="2400" b="1" dirty="0">
                <a:cs typeface="Times New Roman" pitchFamily="18" charset="0"/>
              </a:rPr>
              <a:t>∑</a:t>
            </a:r>
            <a:r>
              <a:rPr lang="en-US" sz="2400" b="1" i="1" baseline="-25000" dirty="0">
                <a:cs typeface="Times New Roman" pitchFamily="18" charset="0"/>
              </a:rPr>
              <a:t>a'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')</a:t>
            </a:r>
            <a:r>
              <a:rPr lang="ru-RU" sz="2400" b="1" dirty="0">
                <a:cs typeface="Times New Roman" pitchFamily="18" charset="0"/>
              </a:rPr>
              <a:t>+ </a:t>
            </a:r>
            <a:r>
              <a:rPr lang="en-US" sz="2400" b="1" i="1" dirty="0">
                <a:cs typeface="Times New Roman" pitchFamily="18" charset="0"/>
              </a:rPr>
              <a:t>N</a:t>
            </a:r>
            <a:r>
              <a:rPr lang="el-GR" sz="2400" b="1" i="1" baseline="-25000" dirty="0">
                <a:cs typeface="Times New Roman" pitchFamily="18" charset="0"/>
              </a:rPr>
              <a:t>α</a:t>
            </a:r>
            <a:r>
              <a:rPr lang="en-US" sz="2400" b="1" dirty="0">
                <a:cs typeface="Times New Roman" pitchFamily="18" charset="0"/>
              </a:rPr>
              <a:t>);</a:t>
            </a:r>
            <a:br>
              <a:rPr lang="en-US" sz="2400" b="1" dirty="0">
                <a:cs typeface="Times New Roman" pitchFamily="18" charset="0"/>
              </a:rPr>
            </a:br>
            <a:r>
              <a:rPr lang="en-US" sz="2400" b="1" dirty="0">
                <a:cs typeface="Times New Roman" pitchFamily="18" charset="0"/>
              </a:rPr>
              <a:t> </a:t>
            </a:r>
            <a:r>
              <a:rPr lang="ru-RU" sz="2400" b="1" dirty="0">
                <a:cs typeface="Times New Roman" pitchFamily="18" charset="0"/>
              </a:rPr>
              <a:t>		</a:t>
            </a:r>
            <a:r>
              <a:rPr lang="ru-RU" sz="2400" dirty="0">
                <a:cs typeface="Times New Roman" pitchFamily="18" charset="0"/>
              </a:rPr>
              <a:t>где </a:t>
            </a:r>
            <a:r>
              <a:rPr lang="en-US" sz="2400" b="1" i="1" dirty="0">
                <a:cs typeface="Times New Roman" pitchFamily="18" charset="0"/>
              </a:rPr>
              <a:t>N</a:t>
            </a:r>
            <a:r>
              <a:rPr lang="el-GR" sz="2400" b="1" i="1" baseline="-25000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– </a:t>
            </a:r>
            <a:r>
              <a:rPr lang="ru-RU" sz="2400" dirty="0">
                <a:cs typeface="Times New Roman" pitchFamily="18" charset="0"/>
              </a:rPr>
              <a:t>размер алфавита (20)</a:t>
            </a:r>
            <a:endParaRPr lang="en-US" sz="2400" dirty="0">
              <a:cs typeface="Times New Roman" pitchFamily="18" charset="0"/>
            </a:endParaRPr>
          </a:p>
          <a:p>
            <a:pPr lvl="1"/>
            <a:r>
              <a:rPr lang="en-US" sz="2400" dirty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Добавлять </a:t>
            </a:r>
            <a:r>
              <a:rPr lang="ru-RU" sz="2400" smtClean="0">
                <a:cs typeface="Times New Roman" pitchFamily="18" charset="0"/>
              </a:rPr>
              <a:t>псевдоотсчеты</a:t>
            </a:r>
            <a:r>
              <a:rPr lang="ru-RU" sz="2400" dirty="0">
                <a:cs typeface="Times New Roman" pitchFamily="18" charset="0"/>
              </a:rPr>
              <a:t>, пропорционально </a:t>
            </a:r>
            <a:r>
              <a:rPr lang="ru-RU" sz="2400">
                <a:cs typeface="Times New Roman" pitchFamily="18" charset="0"/>
              </a:rPr>
              <a:t>фоновым </a:t>
            </a:r>
            <a:r>
              <a:rPr lang="ru-RU" sz="2400" smtClean="0">
                <a:cs typeface="Times New Roman" pitchFamily="18" charset="0"/>
              </a:rPr>
              <a:t>частотам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lvl="1" algn="ctr">
              <a:buFontTx/>
              <a:buNone/>
            </a:pP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 (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) = </a:t>
            </a:r>
            <a:r>
              <a:rPr lang="ru-RU" sz="2400" b="1" dirty="0">
                <a:cs typeface="Times New Roman" pitchFamily="18" charset="0"/>
              </a:rPr>
              <a:t>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(a)</a:t>
            </a:r>
            <a:r>
              <a:rPr lang="ru-RU" sz="2400" b="1" i="1" baseline="-25000" dirty="0">
                <a:cs typeface="Times New Roman" pitchFamily="18" charset="0"/>
              </a:rPr>
              <a:t> </a:t>
            </a:r>
            <a:r>
              <a:rPr lang="ru-RU" sz="2400" b="1" i="1" dirty="0">
                <a:cs typeface="Times New Roman" pitchFamily="18" charset="0"/>
              </a:rPr>
              <a:t>+</a:t>
            </a:r>
            <a:r>
              <a:rPr lang="en-US" sz="2400" b="1" i="1" dirty="0" err="1">
                <a:cs typeface="Times New Roman" pitchFamily="18" charset="0"/>
              </a:rPr>
              <a:t>Aq</a:t>
            </a:r>
            <a:r>
              <a:rPr lang="en-US" sz="2400" b="1" i="1" baseline="-25000" dirty="0" err="1">
                <a:cs typeface="Times New Roman" pitchFamily="18" charset="0"/>
              </a:rPr>
              <a:t>a</a:t>
            </a:r>
            <a:r>
              <a:rPr lang="ru-RU" sz="2400" b="1" dirty="0"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 / </a:t>
            </a:r>
            <a:r>
              <a:rPr lang="ru-RU" sz="2400" b="1" dirty="0">
                <a:cs typeface="Times New Roman" pitchFamily="18" charset="0"/>
              </a:rPr>
              <a:t>(</a:t>
            </a:r>
            <a:r>
              <a:rPr lang="en-US" sz="2400" b="1" dirty="0">
                <a:cs typeface="Times New Roman" pitchFamily="18" charset="0"/>
              </a:rPr>
              <a:t>∑</a:t>
            </a:r>
            <a:r>
              <a:rPr lang="en-US" sz="2400" b="1" i="1" baseline="-25000" dirty="0">
                <a:cs typeface="Times New Roman" pitchFamily="18" charset="0"/>
              </a:rPr>
              <a:t>a'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')</a:t>
            </a:r>
            <a:r>
              <a:rPr lang="ru-RU" sz="2400" b="1" dirty="0">
                <a:cs typeface="Times New Roman" pitchFamily="18" charset="0"/>
              </a:rPr>
              <a:t>+ 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); A≈ </a:t>
            </a:r>
            <a:r>
              <a:rPr lang="en-US" sz="2400" b="1" i="1" dirty="0">
                <a:cs typeface="Times New Roman" pitchFamily="18" charset="0"/>
              </a:rPr>
              <a:t>N</a:t>
            </a:r>
            <a:r>
              <a:rPr lang="el-GR" sz="2400" b="1" i="1" baseline="-25000" dirty="0">
                <a:cs typeface="Times New Roman" pitchFamily="18" charset="0"/>
              </a:rPr>
              <a:t>α</a:t>
            </a:r>
            <a:r>
              <a:rPr lang="en-US" sz="2400" b="1" dirty="0">
                <a:cs typeface="Times New Roman" pitchFamily="18" charset="0"/>
              </a:rPr>
              <a:t>;</a:t>
            </a:r>
            <a:endParaRPr lang="ru-RU" sz="2400" b="1" dirty="0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ru-RU" sz="2400" dirty="0">
                <a:cs typeface="Times New Roman" pitchFamily="18" charset="0"/>
              </a:rPr>
              <a:t>	</a:t>
            </a:r>
            <a:r>
              <a:rPr lang="ru-RU" sz="2400">
                <a:cs typeface="Times New Roman" pitchFamily="18" charset="0"/>
              </a:rPr>
              <a:t>Такие </a:t>
            </a:r>
            <a:r>
              <a:rPr lang="ru-RU" sz="2400" smtClean="0">
                <a:cs typeface="Times New Roman" pitchFamily="18" charset="0"/>
              </a:rPr>
              <a:t>псевдоотсчеты соответствуют Байесовой </a:t>
            </a:r>
            <a:r>
              <a:rPr lang="ru-RU" sz="2400" dirty="0">
                <a:cs typeface="Times New Roman" pitchFamily="18" charset="0"/>
              </a:rPr>
              <a:t>оценке  </a:t>
            </a:r>
          </a:p>
          <a:p>
            <a:pPr lvl="1" algn="ctr">
              <a:buFontTx/>
              <a:buNone/>
            </a:pPr>
            <a:r>
              <a:rPr lang="en-US" sz="2400" b="1" dirty="0">
                <a:cs typeface="Times New Roman" pitchFamily="18" charset="0"/>
              </a:rPr>
              <a:t>P(</a:t>
            </a:r>
            <a:r>
              <a:rPr lang="el-GR" sz="2400" b="1" i="1" dirty="0">
                <a:cs typeface="Times New Roman" pitchFamily="18" charset="0"/>
              </a:rPr>
              <a:t>θ</a:t>
            </a:r>
            <a:r>
              <a:rPr lang="en-US" sz="2400" b="1" dirty="0">
                <a:cs typeface="Times New Roman" pitchFamily="18" charset="0"/>
              </a:rPr>
              <a:t> | 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) = P(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 | </a:t>
            </a:r>
            <a:r>
              <a:rPr lang="el-GR" sz="2400" b="1" i="1" dirty="0">
                <a:cs typeface="Times New Roman" pitchFamily="18" charset="0"/>
              </a:rPr>
              <a:t>θ</a:t>
            </a:r>
            <a:r>
              <a:rPr lang="en-US" sz="2400" b="1" dirty="0">
                <a:cs typeface="Times New Roman" pitchFamily="18" charset="0"/>
              </a:rPr>
              <a:t>) P(</a:t>
            </a:r>
            <a:r>
              <a:rPr lang="el-GR" sz="2400" b="1" i="1" dirty="0">
                <a:cs typeface="Times New Roman" pitchFamily="18" charset="0"/>
              </a:rPr>
              <a:t>θ</a:t>
            </a:r>
            <a:r>
              <a:rPr lang="en-US" sz="2400" b="1" dirty="0">
                <a:cs typeface="Times New Roman" pitchFamily="18" charset="0"/>
              </a:rPr>
              <a:t>) / P(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) ;</a:t>
            </a:r>
            <a:r>
              <a:rPr lang="ru-RU" sz="2400" dirty="0">
                <a:cs typeface="Times New Roman" pitchFamily="18" charset="0"/>
              </a:rPr>
              <a:t> </a:t>
            </a:r>
          </a:p>
          <a:p>
            <a:pPr lvl="1">
              <a:buFontTx/>
              <a:buNone/>
            </a:pPr>
            <a:r>
              <a:rPr lang="ru-RU" sz="2400" dirty="0">
                <a:cs typeface="Times New Roman" pitchFamily="18" charset="0"/>
              </a:rPr>
              <a:t>	при </a:t>
            </a:r>
            <a:r>
              <a:rPr lang="ru-RU" sz="2400">
                <a:cs typeface="Times New Roman" pitchFamily="18" charset="0"/>
              </a:rPr>
              <a:t>априорном </a:t>
            </a:r>
            <a:r>
              <a:rPr lang="ru-RU" sz="2400" smtClean="0">
                <a:cs typeface="Times New Roman" pitchFamily="18" charset="0"/>
              </a:rPr>
              <a:t>распределении </a:t>
            </a:r>
            <a:r>
              <a:rPr lang="en-US" sz="2400" dirty="0">
                <a:cs typeface="Times New Roman" pitchFamily="18" charset="0"/>
              </a:rPr>
              <a:t>P(</a:t>
            </a:r>
            <a:r>
              <a:rPr lang="el-GR" sz="2400" dirty="0">
                <a:cs typeface="Times New Roman" pitchFamily="18" charset="0"/>
              </a:rPr>
              <a:t>θ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распределение </a:t>
            </a:r>
            <a:r>
              <a:rPr lang="ru-RU" sz="2400">
                <a:cs typeface="Times New Roman" pitchFamily="18" charset="0"/>
              </a:rPr>
              <a:t>Дирихле </a:t>
            </a:r>
            <a:r>
              <a:rPr lang="ru-RU" sz="2400" smtClean="0">
                <a:cs typeface="Times New Roman" pitchFamily="18" charset="0"/>
              </a:rPr>
              <a:t>с </a:t>
            </a:r>
            <a:r>
              <a:rPr lang="ru-RU" sz="2400" dirty="0">
                <a:cs typeface="Times New Roman" pitchFamily="18" charset="0"/>
              </a:rPr>
              <a:t>параметром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a</a:t>
            </a:r>
            <a:r>
              <a:rPr lang="en-US" sz="2400" b="1" i="1" dirty="0">
                <a:cs typeface="Times New Roman" pitchFamily="18" charset="0"/>
              </a:rPr>
              <a:t>= </a:t>
            </a:r>
            <a:r>
              <a:rPr lang="en-US" sz="2400" b="1" i="1" dirty="0" err="1">
                <a:cs typeface="Times New Roman" pitchFamily="18" charset="0"/>
              </a:rPr>
              <a:t>Aq</a:t>
            </a:r>
            <a:r>
              <a:rPr lang="en-US" sz="2400" b="1" i="1" baseline="-25000" dirty="0" err="1">
                <a:cs typeface="Times New Roman" pitchFamily="18" charset="0"/>
              </a:rPr>
              <a:t>a</a:t>
            </a:r>
            <a:r>
              <a:rPr lang="en-US" sz="2400" b="1" i="1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lvl="1"/>
            <a:endParaRPr lang="en-US" sz="2400" dirty="0">
              <a:cs typeface="Times New Roman" pitchFamily="18" charset="0"/>
            </a:endParaRPr>
          </a:p>
          <a:p>
            <a:pPr lvl="1"/>
            <a:endParaRPr lang="ru-RU" sz="2400" dirty="0"/>
          </a:p>
          <a:p>
            <a:pPr lvl="1"/>
            <a:endParaRPr lang="ru-RU" sz="24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8128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Смеси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Дирихле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66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Представим себе</a:t>
            </a:r>
            <a:r>
              <a:rPr lang="ru-RU" sz="2800" dirty="0"/>
              <a:t>, что </a:t>
            </a:r>
            <a:r>
              <a:rPr lang="ru-RU" sz="2800"/>
              <a:t>на </a:t>
            </a:r>
            <a:r>
              <a:rPr lang="ru-RU" sz="2800" smtClean="0"/>
              <a:t>распределение вероятностей </a:t>
            </a:r>
            <a:r>
              <a:rPr lang="ru-RU" sz="2800"/>
              <a:t>влияют </a:t>
            </a:r>
            <a:r>
              <a:rPr lang="ru-RU" sz="2800" smtClean="0"/>
              <a:t>несколько источников </a:t>
            </a:r>
            <a:r>
              <a:rPr lang="ru-RU" sz="2800"/>
              <a:t>– </a:t>
            </a:r>
            <a:r>
              <a:rPr lang="ru-RU" sz="2800" smtClean="0"/>
              <a:t>частота встречаемости символа </a:t>
            </a:r>
            <a:r>
              <a:rPr lang="ru-RU" sz="2800" dirty="0"/>
              <a:t>в белках вообще</a:t>
            </a:r>
            <a:r>
              <a:rPr lang="ru-RU" sz="2800"/>
              <a:t>, </a:t>
            </a:r>
            <a:r>
              <a:rPr lang="ru-RU" sz="2800" smtClean="0"/>
              <a:t>частота встречаемости символа </a:t>
            </a:r>
            <a:r>
              <a:rPr lang="ru-RU" sz="2800" dirty="0"/>
              <a:t>в петлях</a:t>
            </a:r>
            <a:r>
              <a:rPr lang="ru-RU" sz="2800"/>
              <a:t>, </a:t>
            </a:r>
            <a:r>
              <a:rPr lang="ru-RU" sz="2800" smtClean="0"/>
              <a:t>частота встречаемости символа </a:t>
            </a:r>
            <a:r>
              <a:rPr lang="ru-RU" sz="2800"/>
              <a:t>в </a:t>
            </a:r>
            <a:r>
              <a:rPr lang="ru-RU" sz="2800" smtClean="0"/>
              <a:t>трансмембранных сегментах </a:t>
            </a:r>
            <a:r>
              <a:rPr lang="ru-RU" sz="2800" dirty="0"/>
              <a:t>и т.п. Каждое </a:t>
            </a:r>
            <a:r>
              <a:rPr lang="ru-RU" sz="2800"/>
              <a:t>такое </a:t>
            </a:r>
            <a:r>
              <a:rPr lang="ru-RU" sz="2800" smtClean="0"/>
              <a:t>распределение </a:t>
            </a:r>
            <a:r>
              <a:rPr lang="ru-RU" sz="2800"/>
              <a:t>дает </a:t>
            </a:r>
            <a:r>
              <a:rPr lang="ru-RU" sz="2800" smtClean="0"/>
              <a:t>свои псевдоотсчеты </a:t>
            </a:r>
            <a:r>
              <a:rPr lang="el-GR" sz="2800" i="1" dirty="0">
                <a:cs typeface="Times New Roman" pitchFamily="18" charset="0"/>
              </a:rPr>
              <a:t>α</a:t>
            </a:r>
            <a:r>
              <a:rPr lang="en-US" sz="2800" i="1" baseline="30000" dirty="0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. </a:t>
            </a:r>
            <a:r>
              <a:rPr lang="ru-RU" sz="2800" dirty="0"/>
              <a:t>Тогда </a:t>
            </a:r>
            <a:r>
              <a:rPr lang="ru-RU" sz="2800"/>
              <a:t>для </a:t>
            </a:r>
            <a:r>
              <a:rPr lang="ru-RU" sz="2800" smtClean="0"/>
              <a:t>вероятности эмиссии </a:t>
            </a:r>
            <a:r>
              <a:rPr lang="ru-RU" sz="2800"/>
              <a:t>можно </a:t>
            </a:r>
            <a:r>
              <a:rPr lang="ru-RU" sz="2800" smtClean="0"/>
              <a:t>написать</a:t>
            </a:r>
            <a:r>
              <a:rPr lang="ru-RU" sz="2800" dirty="0"/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 (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) = ∑</a:t>
            </a:r>
            <a:r>
              <a:rPr lang="en-US" sz="2400" b="1" baseline="-25000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 P(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| 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) </a:t>
            </a:r>
            <a:r>
              <a:rPr lang="ru-RU" sz="2400" b="1" dirty="0">
                <a:cs typeface="Times New Roman" pitchFamily="18" charset="0"/>
              </a:rPr>
              <a:t>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(a)</a:t>
            </a:r>
            <a:r>
              <a:rPr lang="ru-RU" sz="2400" b="1" i="1" baseline="-25000" dirty="0">
                <a:cs typeface="Times New Roman" pitchFamily="18" charset="0"/>
              </a:rPr>
              <a:t> </a:t>
            </a:r>
            <a:r>
              <a:rPr lang="ru-RU" sz="2400" b="1" i="1" dirty="0">
                <a:cs typeface="Times New Roman" pitchFamily="18" charset="0"/>
              </a:rPr>
              <a:t>+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30000" dirty="0" err="1"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cs typeface="Times New Roman" pitchFamily="18" charset="0"/>
              </a:rPr>
              <a:t>a</a:t>
            </a:r>
            <a:r>
              <a:rPr lang="ru-RU" sz="2400" b="1" dirty="0"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 / </a:t>
            </a:r>
            <a:r>
              <a:rPr lang="ru-RU" sz="2400" b="1" dirty="0">
                <a:cs typeface="Times New Roman" pitchFamily="18" charset="0"/>
              </a:rPr>
              <a:t>(</a:t>
            </a:r>
            <a:r>
              <a:rPr lang="en-US" sz="2400" b="1" dirty="0">
                <a:cs typeface="Times New Roman" pitchFamily="18" charset="0"/>
              </a:rPr>
              <a:t>∑</a:t>
            </a:r>
            <a:r>
              <a:rPr lang="en-US" sz="2400" b="1" i="1" baseline="-25000" dirty="0">
                <a:cs typeface="Times New Roman" pitchFamily="18" charset="0"/>
              </a:rPr>
              <a:t>a'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i="1" dirty="0">
                <a:cs typeface="Times New Roman" pitchFamily="18" charset="0"/>
              </a:rPr>
              <a:t>a</a:t>
            </a:r>
            <a:r>
              <a:rPr lang="en-US" sz="2400" b="1" dirty="0">
                <a:cs typeface="Times New Roman" pitchFamily="18" charset="0"/>
              </a:rPr>
              <a:t>')</a:t>
            </a:r>
            <a:r>
              <a:rPr lang="ru-RU" sz="2400" b="1" dirty="0">
                <a:cs typeface="Times New Roman" pitchFamily="18" charset="0"/>
              </a:rPr>
              <a:t>+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30000" dirty="0" err="1">
                <a:cs typeface="Times New Roman" pitchFamily="18" charset="0"/>
              </a:rPr>
              <a:t>d</a:t>
            </a:r>
            <a:r>
              <a:rPr lang="en-US" sz="2400" b="1" i="1" baseline="-25000" dirty="0" err="1">
                <a:cs typeface="Times New Roman" pitchFamily="18" charset="0"/>
              </a:rPr>
              <a:t>a</a:t>
            </a:r>
            <a:r>
              <a:rPr lang="en-US" sz="2400" b="1" i="1" baseline="-25000" dirty="0">
                <a:cs typeface="Times New Roman" pitchFamily="18" charset="0"/>
              </a:rPr>
              <a:t>'</a:t>
            </a:r>
            <a:r>
              <a:rPr lang="en-US" sz="2400" b="1" dirty="0">
                <a:cs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	где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P(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| 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)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вероятность </a:t>
            </a:r>
            <a:r>
              <a:rPr lang="ru-RU" sz="2400">
                <a:cs typeface="Times New Roman" pitchFamily="18" charset="0"/>
              </a:rPr>
              <a:t>выбора </a:t>
            </a:r>
            <a:r>
              <a:rPr lang="ru-RU" sz="2400" smtClean="0">
                <a:cs typeface="Times New Roman" pitchFamily="18" charset="0"/>
              </a:rPr>
              <a:t>распределения </a:t>
            </a:r>
            <a:r>
              <a:rPr lang="en-US" sz="2400" i="1" dirty="0">
                <a:cs typeface="Times New Roman" pitchFamily="18" charset="0"/>
              </a:rPr>
              <a:t>d</a:t>
            </a:r>
            <a:r>
              <a:rPr lang="ru-RU" sz="2400" i="1" dirty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при </a:t>
            </a:r>
            <a:r>
              <a:rPr lang="ru-RU" sz="2400" smtClean="0">
                <a:cs typeface="Times New Roman" pitchFamily="18" charset="0"/>
              </a:rPr>
              <a:t>условии </a:t>
            </a:r>
            <a:r>
              <a:rPr lang="ru-RU" sz="2400">
                <a:cs typeface="Times New Roman" pitchFamily="18" charset="0"/>
              </a:rPr>
              <a:t>наблюдаемых </a:t>
            </a:r>
            <a:r>
              <a:rPr lang="ru-RU" sz="2400" smtClean="0">
                <a:cs typeface="Times New Roman" pitchFamily="18" charset="0"/>
              </a:rPr>
              <a:t>частот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P(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| 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ru-RU" sz="2400" b="1" dirty="0">
                <a:cs typeface="Times New Roman" pitchFamily="18" charset="0"/>
              </a:rPr>
              <a:t> = </a:t>
            </a:r>
            <a:r>
              <a:rPr lang="en-US" sz="2400" b="1" dirty="0">
                <a:cs typeface="Times New Roman" pitchFamily="18" charset="0"/>
              </a:rPr>
              <a:t>P(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baseline="-25000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| d</a:t>
            </a:r>
            <a:r>
              <a:rPr lang="en-US" sz="2400" b="1" dirty="0">
                <a:cs typeface="Times New Roman" pitchFamily="18" charset="0"/>
              </a:rPr>
              <a:t>) P(</a:t>
            </a:r>
            <a:r>
              <a:rPr lang="en-US" sz="2400" b="1" i="1" dirty="0">
                <a:cs typeface="Times New Roman" pitchFamily="18" charset="0"/>
              </a:rPr>
              <a:t>d</a:t>
            </a:r>
            <a:r>
              <a:rPr lang="en-US" sz="2400" b="1" dirty="0">
                <a:cs typeface="Times New Roman" pitchFamily="18" charset="0"/>
              </a:rPr>
              <a:t>) / ∑</a:t>
            </a:r>
            <a:r>
              <a:rPr lang="en-US" sz="2400" b="1" baseline="-25000" dirty="0">
                <a:cs typeface="Times New Roman" pitchFamily="18" charset="0"/>
              </a:rPr>
              <a:t>d'</a:t>
            </a:r>
            <a:r>
              <a:rPr lang="en-US" sz="2400" b="1" dirty="0">
                <a:cs typeface="Times New Roman" pitchFamily="18" charset="0"/>
              </a:rPr>
              <a:t> P(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baseline="-25000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| d'</a:t>
            </a:r>
            <a:r>
              <a:rPr lang="en-US" sz="2400" b="1" dirty="0">
                <a:cs typeface="Times New Roman" pitchFamily="18" charset="0"/>
              </a:rPr>
              <a:t>) P(</a:t>
            </a:r>
            <a:r>
              <a:rPr lang="en-US" sz="2400" b="1" i="1" dirty="0">
                <a:cs typeface="Times New Roman" pitchFamily="18" charset="0"/>
              </a:rPr>
              <a:t>d'</a:t>
            </a:r>
            <a:r>
              <a:rPr lang="en-US" sz="2400" b="1" dirty="0">
                <a:cs typeface="Times New Roman" pitchFamily="18" charset="0"/>
              </a:rPr>
              <a:t>) 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cs typeface="Times New Roman" pitchFamily="18" charset="0"/>
              </a:rPr>
              <a:t>Для оценки </a:t>
            </a:r>
            <a:r>
              <a:rPr lang="en-US" sz="2400" b="1" dirty="0">
                <a:cs typeface="Times New Roman" pitchFamily="18" charset="0"/>
              </a:rPr>
              <a:t>P(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baseline="-25000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| d</a:t>
            </a:r>
            <a:r>
              <a:rPr lang="en-US" sz="2400" b="1">
                <a:cs typeface="Times New Roman" pitchFamily="18" charset="0"/>
              </a:rPr>
              <a:t>) </a:t>
            </a:r>
            <a:r>
              <a:rPr lang="ru-RU" sz="2400" smtClean="0">
                <a:cs typeface="Times New Roman" pitchFamily="18" charset="0"/>
              </a:rPr>
              <a:t>используют простую </a:t>
            </a:r>
            <a:r>
              <a:rPr lang="ru-RU" sz="2400" dirty="0">
                <a:cs typeface="Times New Roman" pitchFamily="18" charset="0"/>
              </a:rPr>
              <a:t>формулу: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dirty="0"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cs typeface="Times New Roman" pitchFamily="18" charset="0"/>
              </a:rPr>
              <a:t>			      </a:t>
            </a:r>
            <a:r>
              <a:rPr lang="en-US" sz="2400" b="1" dirty="0">
                <a:cs typeface="Times New Roman" pitchFamily="18" charset="0"/>
              </a:rPr>
              <a:t>   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(∑</a:t>
            </a:r>
            <a:r>
              <a:rPr lang="en-US" sz="2400" b="1" baseline="-25000" dirty="0" err="1">
                <a:cs typeface="Times New Roman" pitchFamily="18" charset="0"/>
              </a:rPr>
              <a:t>a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k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n-US" sz="2000" b="1" i="1" dirty="0">
                <a:cs typeface="Times New Roman" pitchFamily="18" charset="0"/>
              </a:rPr>
              <a:t>a</a:t>
            </a:r>
            <a:r>
              <a:rPr lang="en-US" sz="2000" b="1" dirty="0"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)! </a:t>
            </a:r>
            <a:r>
              <a:rPr lang="el-GR" sz="2400" b="1" dirty="0">
                <a:cs typeface="Times New Roman" pitchFamily="18" charset="0"/>
              </a:rPr>
              <a:t>Γ</a:t>
            </a:r>
            <a:r>
              <a:rPr lang="en-US" sz="2400" b="1" dirty="0">
                <a:cs typeface="Times New Roman" pitchFamily="18" charset="0"/>
              </a:rPr>
              <a:t>(∑</a:t>
            </a:r>
            <a:r>
              <a:rPr lang="en-US" sz="2400" b="1" baseline="-25000" dirty="0">
                <a:cs typeface="Times New Roman" pitchFamily="18" charset="0"/>
              </a:rPr>
              <a:t>a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k</a:t>
            </a:r>
            <a:r>
              <a:rPr lang="en-US" sz="2000" b="1" i="1" dirty="0">
                <a:cs typeface="Times New Roman" pitchFamily="18" charset="0"/>
              </a:rPr>
              <a:t>(a)</a:t>
            </a:r>
            <a:r>
              <a:rPr lang="ru-RU" sz="2000" b="1" i="1" baseline="-25000" dirty="0">
                <a:cs typeface="Times New Roman" pitchFamily="18" charset="0"/>
              </a:rPr>
              <a:t> </a:t>
            </a:r>
            <a:r>
              <a:rPr lang="ru-RU" sz="2000" b="1" i="1" dirty="0">
                <a:cs typeface="Times New Roman" pitchFamily="18" charset="0"/>
              </a:rPr>
              <a:t>+ 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i="1" baseline="30000" dirty="0" err="1">
                <a:cs typeface="Times New Roman" pitchFamily="18" charset="0"/>
              </a:rPr>
              <a:t>d</a:t>
            </a:r>
            <a:r>
              <a:rPr lang="en-US" sz="2000" b="1" i="1" baseline="-25000" dirty="0" err="1">
                <a:cs typeface="Times New Roman" pitchFamily="18" charset="0"/>
              </a:rPr>
              <a:t>a</a:t>
            </a:r>
            <a:r>
              <a:rPr lang="ru-RU" sz="2000" b="1" dirty="0"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) </a:t>
            </a:r>
            <a:r>
              <a:rPr lang="el-GR" sz="2400" b="1" dirty="0">
                <a:cs typeface="Times New Roman" pitchFamily="18" charset="0"/>
              </a:rPr>
              <a:t>Γ</a:t>
            </a:r>
            <a:r>
              <a:rPr lang="en-US" sz="2400" b="1" dirty="0">
                <a:cs typeface="Times New Roman" pitchFamily="18" charset="0"/>
              </a:rPr>
              <a:t>(∑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i="1" baseline="30000" dirty="0" err="1">
                <a:cs typeface="Times New Roman" pitchFamily="18" charset="0"/>
              </a:rPr>
              <a:t>d</a:t>
            </a:r>
            <a:r>
              <a:rPr lang="en-US" sz="2000" b="1" i="1" baseline="-25000" dirty="0" err="1">
                <a:cs typeface="Times New Roman" pitchFamily="18" charset="0"/>
              </a:rPr>
              <a:t>a</a:t>
            </a:r>
            <a:r>
              <a:rPr lang="ru-RU" sz="2400" b="1" dirty="0">
                <a:cs typeface="Times New Roman" pitchFamily="18" charset="0"/>
              </a:rPr>
              <a:t>)</a:t>
            </a:r>
            <a:endParaRPr lang="ru-RU" sz="2400" baseline="-25000" dirty="0"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cs typeface="Times New Roman" pitchFamily="18" charset="0"/>
              </a:rPr>
              <a:t>		</a:t>
            </a:r>
            <a:r>
              <a:rPr lang="en-US" sz="2400" b="1" dirty="0">
                <a:cs typeface="Times New Roman" pitchFamily="18" charset="0"/>
              </a:rPr>
              <a:t>P(</a:t>
            </a:r>
            <a:r>
              <a:rPr lang="en-US" sz="2400" b="1" i="1" dirty="0" err="1">
                <a:cs typeface="Times New Roman" pitchFamily="18" charset="0"/>
              </a:rPr>
              <a:t>E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b="1" i="1" baseline="-25000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| d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ru-RU" sz="2400" b="1" dirty="0">
                <a:cs typeface="Times New Roman" pitchFamily="18" charset="0"/>
              </a:rPr>
              <a:t>=</a:t>
            </a:r>
            <a:endParaRPr lang="ru-RU" sz="2400" dirty="0"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cs typeface="Times New Roman" pitchFamily="18" charset="0"/>
              </a:rPr>
              <a:t>			             ∏</a:t>
            </a:r>
            <a:r>
              <a:rPr lang="en-US" sz="2000" b="1" baseline="-25000" dirty="0">
                <a:cs typeface="Times New Roman" pitchFamily="18" charset="0"/>
              </a:rPr>
              <a:t>a 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k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n-US" sz="2000" b="1" i="1" dirty="0">
                <a:cs typeface="Times New Roman" pitchFamily="18" charset="0"/>
              </a:rPr>
              <a:t>a</a:t>
            </a:r>
            <a:r>
              <a:rPr lang="en-US" sz="2000" b="1" dirty="0">
                <a:cs typeface="Times New Roman" pitchFamily="18" charset="0"/>
              </a:rPr>
              <a:t>)!  </a:t>
            </a:r>
            <a:r>
              <a:rPr lang="en-US" sz="2400" b="1" dirty="0">
                <a:cs typeface="Times New Roman" pitchFamily="18" charset="0"/>
              </a:rPr>
              <a:t>∏</a:t>
            </a:r>
            <a:r>
              <a:rPr lang="en-US" sz="2000" b="1" baseline="-25000" dirty="0">
                <a:cs typeface="Times New Roman" pitchFamily="18" charset="0"/>
              </a:rPr>
              <a:t>a </a:t>
            </a:r>
            <a:r>
              <a:rPr lang="el-GR" sz="2400" b="1" dirty="0">
                <a:cs typeface="Times New Roman" pitchFamily="18" charset="0"/>
              </a:rPr>
              <a:t>Γ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n-US" sz="2000" b="1" i="1" dirty="0" err="1"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cs typeface="Times New Roman" pitchFamily="18" charset="0"/>
              </a:rPr>
              <a:t>k</a:t>
            </a:r>
            <a:r>
              <a:rPr lang="en-US" sz="2000" b="1" i="1" dirty="0">
                <a:cs typeface="Times New Roman" pitchFamily="18" charset="0"/>
              </a:rPr>
              <a:t>(a)</a:t>
            </a:r>
            <a:r>
              <a:rPr lang="ru-RU" sz="2000" b="1" i="1" baseline="-25000" dirty="0">
                <a:cs typeface="Times New Roman" pitchFamily="18" charset="0"/>
              </a:rPr>
              <a:t> </a:t>
            </a:r>
            <a:r>
              <a:rPr lang="ru-RU" sz="2000" b="1" i="1" dirty="0">
                <a:cs typeface="Times New Roman" pitchFamily="18" charset="0"/>
              </a:rPr>
              <a:t>+ 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i="1" baseline="30000" dirty="0" err="1">
                <a:cs typeface="Times New Roman" pitchFamily="18" charset="0"/>
              </a:rPr>
              <a:t>d</a:t>
            </a:r>
            <a:r>
              <a:rPr lang="en-US" sz="2000" b="1" i="1" baseline="-25000" dirty="0" err="1">
                <a:cs typeface="Times New Roman" pitchFamily="18" charset="0"/>
              </a:rPr>
              <a:t>a</a:t>
            </a:r>
            <a:r>
              <a:rPr lang="ru-RU" sz="2000" b="1" dirty="0">
                <a:cs typeface="Times New Roman" pitchFamily="18" charset="0"/>
              </a:rPr>
              <a:t>)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∏</a:t>
            </a:r>
            <a:r>
              <a:rPr lang="en-US" sz="2000" b="1" baseline="-25000" dirty="0">
                <a:cs typeface="Times New Roman" pitchFamily="18" charset="0"/>
              </a:rPr>
              <a:t>a </a:t>
            </a:r>
            <a:r>
              <a:rPr lang="el-GR" sz="2400" b="1" dirty="0">
                <a:cs typeface="Times New Roman" pitchFamily="18" charset="0"/>
              </a:rPr>
              <a:t>Γ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l-GR" sz="2000" b="1" i="1" dirty="0">
                <a:cs typeface="Times New Roman" pitchFamily="18" charset="0"/>
              </a:rPr>
              <a:t>α</a:t>
            </a:r>
            <a:r>
              <a:rPr lang="en-US" sz="2000" b="1" i="1" baseline="30000" dirty="0" err="1">
                <a:cs typeface="Times New Roman" pitchFamily="18" charset="0"/>
              </a:rPr>
              <a:t>d</a:t>
            </a:r>
            <a:r>
              <a:rPr lang="en-US" sz="2000" b="1" i="1" baseline="-25000" dirty="0" err="1">
                <a:cs typeface="Times New Roman" pitchFamily="18" charset="0"/>
              </a:rPr>
              <a:t>a</a:t>
            </a:r>
            <a:r>
              <a:rPr lang="ru-RU" sz="2000" b="1" dirty="0">
                <a:cs typeface="Times New Roman" pitchFamily="18" charset="0"/>
              </a:rPr>
              <a:t>)</a:t>
            </a:r>
            <a:r>
              <a:rPr lang="en-US" sz="2000" b="1" dirty="0">
                <a:cs typeface="Times New Roman" pitchFamily="18" charset="0"/>
              </a:rPr>
              <a:t> </a:t>
            </a:r>
            <a:endParaRPr lang="el-GR" sz="2000" b="1" dirty="0">
              <a:cs typeface="Times New Roman" pitchFamily="18" charset="0"/>
            </a:endParaRP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2654300" y="6137275"/>
            <a:ext cx="471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8636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Граничные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130550" y="2782888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i,j</a:t>
            </a:r>
            <a:endParaRPr lang="ru-RU" sz="3200" i="1">
              <a:effectLst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787900" y="2782888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i+1,j</a:t>
            </a:r>
            <a:endParaRPr lang="ru-RU" sz="3200" i="1">
              <a:effectLst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130550" y="3646488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i,j+1</a:t>
            </a:r>
            <a:endParaRPr lang="ru-RU" sz="3200" i="1">
              <a:effectLst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787900" y="3646488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i+1,j+1</a:t>
            </a:r>
            <a:endParaRPr lang="ru-RU" sz="3200" i="1">
              <a:effectLst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283075" y="3359150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283075" y="30702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283075" y="39338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706813" y="3359150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291138" y="3359150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706813" y="2422525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291138" y="2422525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706813" y="4294188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291138" y="4294188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627313" y="30702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627313" y="39338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940425" y="30702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940425" y="39338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4283075" y="249396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4283075" y="4222750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627313" y="3359150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627313" y="249396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940425" y="4222750"/>
            <a:ext cx="504825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940425" y="3357563"/>
            <a:ext cx="5048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39750" y="1487488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ru-RU" sz="3200" i="1" baseline="-25000">
                <a:effectLst/>
              </a:rPr>
              <a:t>1</a:t>
            </a:r>
            <a:r>
              <a:rPr lang="en-US" sz="3200" i="1" baseline="-25000">
                <a:effectLst/>
              </a:rPr>
              <a:t>,</a:t>
            </a:r>
            <a:r>
              <a:rPr lang="ru-RU" sz="3200" i="1" baseline="-25000">
                <a:effectLst/>
              </a:rPr>
              <a:t>1</a:t>
            </a:r>
            <a:endParaRPr lang="ru-RU" sz="3200" i="1">
              <a:effectLst/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84213" y="1052513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166688" y="620713"/>
            <a:ext cx="11652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effectLst/>
              </a:rPr>
              <a:t>начало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2268538" y="1487488"/>
            <a:ext cx="11509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ru-RU" sz="3200" i="1" baseline="-25000">
                <a:effectLst/>
              </a:rPr>
              <a:t>1</a:t>
            </a:r>
            <a:r>
              <a:rPr lang="en-US" sz="3200" i="1" baseline="-25000">
                <a:effectLst/>
              </a:rPr>
              <a:t>,</a:t>
            </a:r>
            <a:r>
              <a:rPr lang="ru-RU" sz="3200" i="1" baseline="-25000">
                <a:effectLst/>
              </a:rPr>
              <a:t>2</a:t>
            </a:r>
            <a:endParaRPr lang="ru-RU" sz="3200" i="1">
              <a:effectLst/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3421063" y="17748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1765300" y="1774825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539750" y="2424113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d</a:t>
            </a:r>
            <a:r>
              <a:rPr lang="ru-RU" sz="3200" i="1" baseline="-25000">
                <a:effectLst/>
              </a:rPr>
              <a:t>2</a:t>
            </a:r>
            <a:r>
              <a:rPr lang="en-US" sz="3200" i="1" baseline="-25000">
                <a:effectLst/>
              </a:rPr>
              <a:t>,</a:t>
            </a:r>
            <a:r>
              <a:rPr lang="ru-RU" sz="3200" i="1" baseline="-25000">
                <a:effectLst/>
              </a:rPr>
              <a:t>1</a:t>
            </a:r>
            <a:endParaRPr lang="ru-RU" sz="3200" i="1">
              <a:effectLst/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116013" y="2063750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1116013" y="3071813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5435600" y="5013325"/>
            <a:ext cx="11509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n,m-1</a:t>
            </a:r>
            <a:endParaRPr lang="ru-RU" sz="3200" i="1">
              <a:effectLst/>
            </a:endParaRP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7164388" y="5013325"/>
            <a:ext cx="11509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n,m</a:t>
            </a:r>
            <a:endParaRPr lang="ru-RU" sz="3200" i="1">
              <a:effectLst/>
            </a:endParaRP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932363" y="5300663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6661150" y="5300663"/>
            <a:ext cx="504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539750" y="2420938"/>
            <a:ext cx="11509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ru-RU" sz="3200" i="1" baseline="-25000">
                <a:effectLst/>
              </a:rPr>
              <a:t>2</a:t>
            </a:r>
            <a:r>
              <a:rPr lang="en-US" sz="3200" i="1" baseline="-25000">
                <a:effectLst/>
              </a:rPr>
              <a:t>,</a:t>
            </a:r>
            <a:r>
              <a:rPr lang="ru-RU" sz="3200" i="1" baseline="-25000">
                <a:effectLst/>
              </a:rPr>
              <a:t>1</a:t>
            </a:r>
            <a:endParaRPr lang="ru-RU" sz="3200" i="1">
              <a:effectLst/>
            </a:endParaRP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1116013" y="2060575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7740650" y="3644900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7740650" y="4652963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7165975" y="4076700"/>
            <a:ext cx="11509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n-1,m</a:t>
            </a:r>
            <a:endParaRPr lang="ru-RU" sz="3200" i="1">
              <a:effectLst/>
            </a:endParaRPr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7740650" y="3641725"/>
            <a:ext cx="0" cy="3587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7740650" y="6021388"/>
            <a:ext cx="11652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effectLst/>
              </a:rPr>
              <a:t>конец</a:t>
            </a: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8101013" y="55895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250825" y="4941888"/>
            <a:ext cx="3313113" cy="15906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effectLst/>
              </a:rPr>
              <a:t>При таких </a:t>
            </a:r>
            <a:r>
              <a:rPr lang="ru-RU" sz="2400">
                <a:effectLst/>
              </a:rPr>
              <a:t>граничных </a:t>
            </a:r>
            <a:r>
              <a:rPr lang="ru-RU" sz="2400" smtClean="0">
                <a:effectLst/>
              </a:rPr>
              <a:t>условиях </a:t>
            </a:r>
            <a:r>
              <a:rPr lang="ru-RU" sz="2400" dirty="0">
                <a:effectLst/>
              </a:rPr>
              <a:t>начальные и концевые </a:t>
            </a:r>
            <a:r>
              <a:rPr lang="ru-RU" sz="2400" err="1">
                <a:effectLst/>
              </a:rPr>
              <a:t>делеции</a:t>
            </a:r>
            <a:r>
              <a:rPr lang="ru-RU" sz="2400">
                <a:effectLst/>
              </a:rPr>
              <a:t> </a:t>
            </a:r>
            <a:r>
              <a:rPr lang="ru-RU" sz="2400" smtClean="0">
                <a:effectLst/>
              </a:rPr>
              <a:t>штрафуются</a:t>
            </a:r>
            <a:endParaRPr lang="ru-RU" sz="2400" dirty="0">
              <a:effectLst/>
            </a:endParaRP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6781800" y="1371600"/>
            <a:ext cx="2057400" cy="1752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6705600" y="129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5" name="Oval 53"/>
          <p:cNvSpPr>
            <a:spLocks noChangeArrowheads="1"/>
          </p:cNvSpPr>
          <p:nvPr/>
        </p:nvSpPr>
        <p:spPr bwMode="auto">
          <a:xfrm>
            <a:off x="88392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6781800" y="1371600"/>
            <a:ext cx="20574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7" y="3"/>
              </a:cxn>
              <a:cxn ang="0">
                <a:pos x="345" y="228"/>
              </a:cxn>
              <a:cxn ang="0">
                <a:pos x="345" y="309"/>
              </a:cxn>
              <a:cxn ang="0">
                <a:pos x="552" y="498"/>
              </a:cxn>
              <a:cxn ang="0">
                <a:pos x="798" y="624"/>
              </a:cxn>
              <a:cxn ang="0">
                <a:pos x="885" y="621"/>
              </a:cxn>
              <a:cxn ang="0">
                <a:pos x="1005" y="822"/>
              </a:cxn>
              <a:cxn ang="0">
                <a:pos x="1296" y="993"/>
              </a:cxn>
              <a:cxn ang="0">
                <a:pos x="1296" y="1104"/>
              </a:cxn>
            </a:cxnLst>
            <a:rect l="0" t="0" r="r" b="b"/>
            <a:pathLst>
              <a:path w="1296" h="1104">
                <a:moveTo>
                  <a:pt x="0" y="0"/>
                </a:moveTo>
                <a:lnTo>
                  <a:pt x="207" y="3"/>
                </a:lnTo>
                <a:lnTo>
                  <a:pt x="345" y="228"/>
                </a:lnTo>
                <a:lnTo>
                  <a:pt x="345" y="309"/>
                </a:lnTo>
                <a:lnTo>
                  <a:pt x="552" y="498"/>
                </a:lnTo>
                <a:lnTo>
                  <a:pt x="798" y="624"/>
                </a:lnTo>
                <a:lnTo>
                  <a:pt x="885" y="621"/>
                </a:lnTo>
                <a:lnTo>
                  <a:pt x="1005" y="822"/>
                </a:lnTo>
                <a:lnTo>
                  <a:pt x="1296" y="993"/>
                </a:lnTo>
                <a:lnTo>
                  <a:pt x="1296" y="1104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матрицы замен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93800"/>
            <a:ext cx="8509000" cy="543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Еще </a:t>
            </a:r>
            <a:r>
              <a:rPr lang="ru-RU"/>
              <a:t>один </a:t>
            </a:r>
            <a:r>
              <a:rPr lang="ru-RU" smtClean="0"/>
              <a:t>способ </a:t>
            </a:r>
            <a:r>
              <a:rPr lang="ru-RU"/>
              <a:t>введения </a:t>
            </a:r>
            <a:r>
              <a:rPr lang="ru-RU" smtClean="0"/>
              <a:t>псевдоотсчетов</a:t>
            </a:r>
            <a:r>
              <a:rPr lang="ru-RU" dirty="0"/>
              <a:t>. </a:t>
            </a:r>
            <a:r>
              <a:rPr lang="ru-RU"/>
              <a:t>У </a:t>
            </a:r>
            <a:r>
              <a:rPr lang="ru-RU" smtClean="0"/>
              <a:t>нас есть </a:t>
            </a:r>
            <a:r>
              <a:rPr lang="ru-RU" dirty="0"/>
              <a:t>матрица </a:t>
            </a:r>
            <a:r>
              <a:rPr lang="ru-RU"/>
              <a:t>замен </a:t>
            </a:r>
            <a:r>
              <a:rPr lang="ru-RU" smtClean="0"/>
              <a:t>аминокислотных остатков </a:t>
            </a:r>
            <a:r>
              <a:rPr lang="ru-RU" dirty="0"/>
              <a:t>(например, </a:t>
            </a:r>
            <a:r>
              <a:rPr lang="en-US" dirty="0"/>
              <a:t>PAM120). </a:t>
            </a:r>
            <a:r>
              <a:rPr lang="ru-RU" dirty="0"/>
              <a:t>Матрица замен </a:t>
            </a:r>
            <a:r>
              <a:rPr lang="ru-RU"/>
              <a:t>может </a:t>
            </a:r>
            <a:r>
              <a:rPr lang="ru-RU" smtClean="0"/>
              <a:t>трактоваться </a:t>
            </a:r>
            <a:r>
              <a:rPr lang="ru-RU" dirty="0"/>
              <a:t>как то, что </a:t>
            </a:r>
            <a:r>
              <a:rPr lang="ru-RU"/>
              <a:t>каждая </a:t>
            </a:r>
            <a:r>
              <a:rPr lang="ru-RU" smtClean="0"/>
              <a:t>аминокислота является </a:t>
            </a:r>
            <a:r>
              <a:rPr lang="ru-RU" dirty="0"/>
              <a:t>немножко </a:t>
            </a:r>
            <a:r>
              <a:rPr lang="ru-RU"/>
              <a:t>другой </a:t>
            </a:r>
            <a:r>
              <a:rPr lang="ru-RU" smtClean="0"/>
              <a:t>аминокислотой</a:t>
            </a:r>
            <a:r>
              <a:rPr lang="ru-RU" dirty="0"/>
              <a:t>. Поэтому </a:t>
            </a:r>
            <a:r>
              <a:rPr lang="ru-RU"/>
              <a:t>в </a:t>
            </a:r>
            <a:r>
              <a:rPr lang="ru-RU" smtClean="0"/>
              <a:t>качестве псевдоотсчетов используют </a:t>
            </a:r>
            <a:r>
              <a:rPr lang="ru-RU" dirty="0"/>
              <a:t>величину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 err="1">
                <a:cs typeface="Times New Roman" pitchFamily="18" charset="0"/>
              </a:rPr>
              <a:t>ia</a:t>
            </a:r>
            <a:r>
              <a:rPr lang="ru-RU" baseline="-25000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= </a:t>
            </a:r>
            <a:r>
              <a:rPr lang="en-US" i="1" dirty="0" err="1">
                <a:cs typeface="Times New Roman" pitchFamily="18" charset="0"/>
              </a:rPr>
              <a:t>A</a:t>
            </a:r>
            <a:r>
              <a:rPr lang="en-US" dirty="0" err="1">
                <a:cs typeface="Times New Roman" pitchFamily="18" charset="0"/>
              </a:rPr>
              <a:t>∑</a:t>
            </a:r>
            <a:r>
              <a:rPr lang="en-US" baseline="-25000" dirty="0" err="1">
                <a:cs typeface="Times New Roman" pitchFamily="18" charset="0"/>
              </a:rPr>
              <a:t>b</a:t>
            </a:r>
            <a:r>
              <a:rPr lang="en-US" baseline="-25000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en-US" i="1" baseline="-25000" dirty="0">
                <a:cs typeface="Times New Roman" pitchFamily="18" charset="0"/>
              </a:rPr>
              <a:t>ib</a:t>
            </a:r>
            <a:r>
              <a:rPr lang="en-US" dirty="0">
                <a:cs typeface="Times New Roman" pitchFamily="18" charset="0"/>
              </a:rPr>
              <a:t> P(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|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cs typeface="Times New Roman" pitchFamily="18" charset="0"/>
              </a:rPr>
              <a:t>	где </a:t>
            </a:r>
            <a:r>
              <a:rPr lang="en-US" i="1" dirty="0">
                <a:cs typeface="Times New Roman" pitchFamily="18" charset="0"/>
              </a:rPr>
              <a:t>f</a:t>
            </a:r>
            <a:r>
              <a:rPr lang="en-US" i="1" baseline="-25000" dirty="0">
                <a:cs typeface="Times New Roman" pitchFamily="18" charset="0"/>
              </a:rPr>
              <a:t>ib</a:t>
            </a:r>
            <a:r>
              <a:rPr lang="ru-RU" i="1" baseline="-25000" dirty="0">
                <a:cs typeface="Times New Roman" pitchFamily="18" charset="0"/>
              </a:rPr>
              <a:t> </a:t>
            </a:r>
            <a:r>
              <a:rPr lang="ru-RU" i="1">
                <a:cs typeface="Times New Roman" pitchFamily="18" charset="0"/>
              </a:rPr>
              <a:t>– </a:t>
            </a:r>
            <a:r>
              <a:rPr lang="ru-RU" smtClean="0">
                <a:cs typeface="Times New Roman" pitchFamily="18" charset="0"/>
              </a:rPr>
              <a:t>частота встречаемости </a:t>
            </a:r>
            <a:r>
              <a:rPr lang="ru-RU" dirty="0">
                <a:cs typeface="Times New Roman" pitchFamily="18" charset="0"/>
              </a:rPr>
              <a:t>в колонке буквы </a:t>
            </a:r>
            <a:r>
              <a:rPr lang="en-US" dirty="0">
                <a:cs typeface="Times New Roman" pitchFamily="18" charset="0"/>
              </a:rPr>
              <a:t>b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en-US" dirty="0">
                <a:cs typeface="Times New Roman" pitchFamily="18" charset="0"/>
              </a:rPr>
              <a:t>P(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|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)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– </a:t>
            </a:r>
            <a:r>
              <a:rPr lang="ru-RU" smtClean="0">
                <a:cs typeface="Times New Roman" pitchFamily="18" charset="0"/>
              </a:rPr>
              <a:t>вероятности </a:t>
            </a:r>
            <a:r>
              <a:rPr lang="ru-RU" dirty="0">
                <a:cs typeface="Times New Roman" pitchFamily="18" charset="0"/>
              </a:rPr>
              <a:t>замены буквы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dirty="0">
                <a:cs typeface="Times New Roman" pitchFamily="18" charset="0"/>
              </a:rPr>
              <a:t> на </a:t>
            </a:r>
            <a:r>
              <a:rPr lang="en-US" i="1" dirty="0"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041400"/>
            <a:ext cx="8636000" cy="558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Все последовательности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k</a:t>
            </a:r>
            <a:r>
              <a:rPr lang="en-US" sz="2800" dirty="0"/>
              <a:t> </a:t>
            </a:r>
            <a:r>
              <a:rPr lang="ru-RU" sz="2800" dirty="0"/>
              <a:t>в выравнивании произошли от общего предка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ru-RU" sz="2800" dirty="0"/>
              <a:t>. </a:t>
            </a: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/>
              <a:t>P(</a:t>
            </a:r>
            <a:r>
              <a:rPr lang="en-US" sz="2800" b="1" i="1" dirty="0" err="1"/>
              <a:t>y</a:t>
            </a:r>
            <a:r>
              <a:rPr lang="en-US" sz="2800" b="1" i="1" baseline="-25000" dirty="0" err="1"/>
              <a:t>j</a:t>
            </a:r>
            <a:r>
              <a:rPr lang="en-US" sz="2800" b="1" i="1" dirty="0"/>
              <a:t>=a</a:t>
            </a:r>
            <a:r>
              <a:rPr lang="en-US" sz="2800" b="1" dirty="0"/>
              <a:t> | alignment)=</a:t>
            </a:r>
            <a:r>
              <a:rPr lang="en-US" sz="2800" b="1" i="1" dirty="0" err="1"/>
              <a:t>q</a:t>
            </a:r>
            <a:r>
              <a:rPr lang="en-US" sz="2800" b="1" i="1" baseline="-25000" dirty="0" err="1"/>
              <a:t>a</a:t>
            </a:r>
            <a:r>
              <a:rPr lang="en-US" sz="2800" b="1" dirty="0" err="1">
                <a:cs typeface="Times New Roman" pitchFamily="18" charset="0"/>
              </a:rPr>
              <a:t>∏</a:t>
            </a:r>
            <a:r>
              <a:rPr lang="en-US" sz="2800" b="1" baseline="-25000" dirty="0" err="1">
                <a:cs typeface="Times New Roman" pitchFamily="18" charset="0"/>
              </a:rPr>
              <a:t>k</a:t>
            </a:r>
            <a:r>
              <a:rPr lang="en-US" sz="2800" b="1" dirty="0" err="1">
                <a:cs typeface="Times New Roman" pitchFamily="18" charset="0"/>
              </a:rPr>
              <a:t>P</a:t>
            </a:r>
            <a:r>
              <a:rPr lang="en-US" sz="2800" b="1" dirty="0">
                <a:cs typeface="Times New Roman" pitchFamily="18" charset="0"/>
              </a:rPr>
              <a:t>(</a:t>
            </a:r>
            <a:r>
              <a:rPr lang="en-US" sz="2800" b="1" i="1" dirty="0" err="1">
                <a:cs typeface="Times New Roman" pitchFamily="18" charset="0"/>
              </a:rPr>
              <a:t>x</a:t>
            </a:r>
            <a:r>
              <a:rPr lang="en-US" sz="2800" b="1" i="1" baseline="30000" dirty="0" err="1">
                <a:cs typeface="Times New Roman" pitchFamily="18" charset="0"/>
              </a:rPr>
              <a:t>k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dirty="0" err="1">
                <a:cs typeface="Times New Roman" pitchFamily="18" charset="0"/>
              </a:rPr>
              <a:t>|</a:t>
            </a:r>
            <a:r>
              <a:rPr lang="en-US" sz="2800" b="1" i="1" dirty="0" err="1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)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/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∑</a:t>
            </a:r>
            <a:r>
              <a:rPr lang="en-US" sz="2800" b="1" baseline="-25000" dirty="0">
                <a:cs typeface="Times New Roman" pitchFamily="18" charset="0"/>
              </a:rPr>
              <a:t>a' </a:t>
            </a:r>
            <a:r>
              <a:rPr lang="en-US" sz="2800" b="1" i="1" dirty="0" err="1"/>
              <a:t>q</a:t>
            </a:r>
            <a:r>
              <a:rPr lang="en-US" sz="2800" b="1" i="1" baseline="-25000" dirty="0" err="1"/>
              <a:t>a</a:t>
            </a:r>
            <a:r>
              <a:rPr lang="en-US" sz="2800" b="1" dirty="0" err="1">
                <a:cs typeface="Times New Roman" pitchFamily="18" charset="0"/>
              </a:rPr>
              <a:t>∏</a:t>
            </a:r>
            <a:r>
              <a:rPr lang="en-US" sz="2800" b="1" baseline="-25000" dirty="0" err="1">
                <a:cs typeface="Times New Roman" pitchFamily="18" charset="0"/>
              </a:rPr>
              <a:t>k</a:t>
            </a:r>
            <a:r>
              <a:rPr lang="en-US" sz="2800" b="1" dirty="0" err="1">
                <a:cs typeface="Times New Roman" pitchFamily="18" charset="0"/>
              </a:rPr>
              <a:t>P</a:t>
            </a:r>
            <a:r>
              <a:rPr lang="en-US" sz="2800" b="1" dirty="0">
                <a:cs typeface="Times New Roman" pitchFamily="18" charset="0"/>
              </a:rPr>
              <a:t>(</a:t>
            </a:r>
            <a:r>
              <a:rPr lang="en-US" sz="2800" b="1" i="1" dirty="0" err="1">
                <a:cs typeface="Times New Roman" pitchFamily="18" charset="0"/>
              </a:rPr>
              <a:t>x</a:t>
            </a:r>
            <a:r>
              <a:rPr lang="en-US" sz="2800" b="1" i="1" baseline="30000" dirty="0" err="1">
                <a:cs typeface="Times New Roman" pitchFamily="18" charset="0"/>
              </a:rPr>
              <a:t>k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dirty="0" err="1">
                <a:cs typeface="Times New Roman" pitchFamily="18" charset="0"/>
              </a:rPr>
              <a:t>|</a:t>
            </a:r>
            <a:r>
              <a:rPr lang="en-US" sz="2800" b="1" i="1" dirty="0" err="1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cs typeface="Times New Roman" pitchFamily="18" charset="0"/>
              </a:rPr>
              <a:t>Тогда для </a:t>
            </a:r>
            <a:r>
              <a:rPr lang="ru-RU" sz="2800">
                <a:cs typeface="Times New Roman" pitchFamily="18" charset="0"/>
              </a:rPr>
              <a:t>оценки </a:t>
            </a:r>
            <a:r>
              <a:rPr lang="ru-RU" sz="2800" smtClean="0">
                <a:cs typeface="Times New Roman" pitchFamily="18" charset="0"/>
              </a:rPr>
              <a:t>эмиссионной вероятности </a:t>
            </a:r>
            <a:endParaRPr lang="ru-RU" sz="28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dirty="0" err="1">
                <a:cs typeface="Times New Roman" pitchFamily="18" charset="0"/>
              </a:rPr>
              <a:t>e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dirty="0">
                <a:cs typeface="Times New Roman" pitchFamily="18" charset="0"/>
              </a:rPr>
              <a:t> (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) = ∑</a:t>
            </a:r>
            <a:r>
              <a:rPr lang="en-US" sz="2800" b="1" i="1" baseline="-25000" dirty="0">
                <a:cs typeface="Times New Roman" pitchFamily="18" charset="0"/>
              </a:rPr>
              <a:t>a'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P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dirty="0">
                <a:cs typeface="Times New Roman" pitchFamily="18" charset="0"/>
              </a:rPr>
              <a:t>(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| </a:t>
            </a:r>
            <a:r>
              <a:rPr lang="en-US" sz="2800" b="1" i="1" dirty="0">
                <a:cs typeface="Times New Roman" pitchFamily="18" charset="0"/>
              </a:rPr>
              <a:t>a'</a:t>
            </a:r>
            <a:r>
              <a:rPr lang="en-US" sz="2800" b="1" dirty="0">
                <a:cs typeface="Times New Roman" pitchFamily="18" charset="0"/>
              </a:rPr>
              <a:t>) </a:t>
            </a:r>
            <a:r>
              <a:rPr lang="en-US" sz="2800" b="1" dirty="0"/>
              <a:t>P(</a:t>
            </a:r>
            <a:r>
              <a:rPr lang="en-US" sz="2800" b="1" i="1" dirty="0" err="1"/>
              <a:t>y</a:t>
            </a:r>
            <a:r>
              <a:rPr lang="en-US" sz="2800" b="1" i="1" baseline="-25000" dirty="0" err="1"/>
              <a:t>j</a:t>
            </a:r>
            <a:r>
              <a:rPr lang="en-US" sz="2800" b="1" i="1" dirty="0"/>
              <a:t>=a'</a:t>
            </a:r>
            <a:r>
              <a:rPr lang="en-US" sz="2800" b="1" dirty="0"/>
              <a:t> | alignment)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	где </a:t>
            </a:r>
            <a:r>
              <a:rPr lang="en-US" sz="2800" b="1" dirty="0" err="1">
                <a:cs typeface="Times New Roman" pitchFamily="18" charset="0"/>
              </a:rPr>
              <a:t>P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dirty="0">
                <a:cs typeface="Times New Roman" pitchFamily="18" charset="0"/>
              </a:rPr>
              <a:t> (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| </a:t>
            </a:r>
            <a:r>
              <a:rPr lang="en-US" sz="2800" b="1" i="1" dirty="0">
                <a:cs typeface="Times New Roman" pitchFamily="18" charset="0"/>
              </a:rPr>
              <a:t>a'</a:t>
            </a:r>
            <a:r>
              <a:rPr lang="en-US" sz="2800" b="1" dirty="0">
                <a:cs typeface="Times New Roman" pitchFamily="18" charset="0"/>
              </a:rPr>
              <a:t>) </a:t>
            </a:r>
            <a:r>
              <a:rPr lang="en-US" sz="2800" dirty="0">
                <a:cs typeface="Times New Roman" pitchFamily="18" charset="0"/>
              </a:rPr>
              <a:t>– </a:t>
            </a:r>
            <a:r>
              <a:rPr lang="ru-RU" sz="2800" dirty="0">
                <a:cs typeface="Times New Roman" pitchFamily="18" charset="0"/>
              </a:rPr>
              <a:t>матрица замен. Матрица </a:t>
            </a:r>
            <a:r>
              <a:rPr lang="ru-RU" sz="2800">
                <a:cs typeface="Times New Roman" pitchFamily="18" charset="0"/>
              </a:rPr>
              <a:t>замен </a:t>
            </a:r>
            <a:r>
              <a:rPr lang="ru-RU" sz="2800" smtClean="0">
                <a:cs typeface="Times New Roman" pitchFamily="18" charset="0"/>
              </a:rPr>
              <a:t>зависит </a:t>
            </a:r>
            <a:r>
              <a:rPr lang="ru-RU" sz="2800">
                <a:cs typeface="Times New Roman" pitchFamily="18" charset="0"/>
              </a:rPr>
              <a:t>от </a:t>
            </a:r>
            <a:r>
              <a:rPr lang="ru-RU" sz="2800" smtClean="0">
                <a:cs typeface="Times New Roman" pitchFamily="18" charset="0"/>
              </a:rPr>
              <a:t>скорости </a:t>
            </a:r>
            <a:r>
              <a:rPr lang="ru-RU" sz="2800">
                <a:cs typeface="Times New Roman" pitchFamily="18" charset="0"/>
              </a:rPr>
              <a:t>эволюции </a:t>
            </a:r>
            <a:r>
              <a:rPr lang="ru-RU" sz="2800" smtClean="0">
                <a:cs typeface="Times New Roman" pitchFamily="18" charset="0"/>
              </a:rPr>
              <a:t>соответствующей </a:t>
            </a:r>
            <a:r>
              <a:rPr lang="ru-RU" sz="2800" dirty="0">
                <a:cs typeface="Times New Roman" pitchFamily="18" charset="0"/>
              </a:rPr>
              <a:t>колонки</a:t>
            </a:r>
            <a:r>
              <a:rPr lang="en-US" sz="2800" dirty="0">
                <a:cs typeface="Times New Roman" pitchFamily="18" charset="0"/>
              </a:rPr>
              <a:t>. </a:t>
            </a:r>
            <a:r>
              <a:rPr lang="ru-RU" sz="2800" dirty="0">
                <a:cs typeface="Times New Roman" pitchFamily="18" charset="0"/>
              </a:rPr>
              <a:t>Для выбора матрицы </a:t>
            </a:r>
            <a:r>
              <a:rPr lang="ru-RU" sz="2800">
                <a:cs typeface="Times New Roman" pitchFamily="18" charset="0"/>
              </a:rPr>
              <a:t>можно </a:t>
            </a:r>
            <a:r>
              <a:rPr lang="ru-RU" sz="2800" smtClean="0">
                <a:cs typeface="Times New Roman" pitchFamily="18" charset="0"/>
              </a:rPr>
              <a:t>использовать </a:t>
            </a:r>
            <a:r>
              <a:rPr lang="ru-RU" sz="2800">
                <a:cs typeface="Times New Roman" pitchFamily="18" charset="0"/>
              </a:rPr>
              <a:t>принцип </a:t>
            </a:r>
            <a:r>
              <a:rPr lang="ru-RU" sz="2800" smtClean="0">
                <a:cs typeface="Times New Roman" pitchFamily="18" charset="0"/>
              </a:rPr>
              <a:t>максимального </a:t>
            </a:r>
            <a:r>
              <a:rPr lang="ru-RU" sz="2800" dirty="0">
                <a:cs typeface="Times New Roman" pitchFamily="18" charset="0"/>
              </a:rPr>
              <a:t>правдоподобия: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P(</a:t>
            </a:r>
            <a:r>
              <a:rPr lang="en-US" sz="2800" b="1" i="1" dirty="0">
                <a:cs typeface="Times New Roman" pitchFamily="18" charset="0"/>
              </a:rPr>
              <a:t>x</a:t>
            </a:r>
            <a:r>
              <a:rPr lang="en-US" sz="2800" b="1" i="1" baseline="-25000" dirty="0">
                <a:cs typeface="Times New Roman" pitchFamily="18" charset="0"/>
              </a:rPr>
              <a:t>j</a:t>
            </a:r>
            <a:r>
              <a:rPr lang="en-US" sz="2800" b="1" baseline="30000" dirty="0">
                <a:cs typeface="Times New Roman" pitchFamily="18" charset="0"/>
              </a:rPr>
              <a:t>1</a:t>
            </a:r>
            <a:r>
              <a:rPr lang="en-US" sz="2800" b="1" dirty="0">
                <a:cs typeface="Times New Roman" pitchFamily="18" charset="0"/>
              </a:rPr>
              <a:t>, </a:t>
            </a:r>
            <a:r>
              <a:rPr lang="en-US" sz="2800" b="1" i="1" dirty="0">
                <a:cs typeface="Times New Roman" pitchFamily="18" charset="0"/>
              </a:rPr>
              <a:t>x</a:t>
            </a:r>
            <a:r>
              <a:rPr lang="en-US" sz="2800" b="1" i="1" baseline="-25000" dirty="0">
                <a:cs typeface="Times New Roman" pitchFamily="18" charset="0"/>
              </a:rPr>
              <a:t>j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,…, </a:t>
            </a:r>
            <a:r>
              <a:rPr lang="en-US" sz="2800" b="1" i="1" dirty="0" err="1">
                <a:cs typeface="Times New Roman" pitchFamily="18" charset="0"/>
              </a:rPr>
              <a:t>x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i="1" baseline="30000" dirty="0" err="1">
                <a:cs typeface="Times New Roman" pitchFamily="18" charset="0"/>
              </a:rPr>
              <a:t>N</a:t>
            </a:r>
            <a:r>
              <a:rPr lang="en-US" sz="2800" b="1" dirty="0">
                <a:cs typeface="Times New Roman" pitchFamily="18" charset="0"/>
              </a:rPr>
              <a:t>) =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∑</a:t>
            </a:r>
            <a:r>
              <a:rPr lang="en-US" sz="2800" b="1" baseline="-25000" dirty="0">
                <a:cs typeface="Times New Roman" pitchFamily="18" charset="0"/>
              </a:rPr>
              <a:t>a' </a:t>
            </a:r>
            <a:r>
              <a:rPr lang="en-US" sz="2800" b="1" i="1" dirty="0" err="1"/>
              <a:t>q</a:t>
            </a:r>
            <a:r>
              <a:rPr lang="en-US" sz="2800" b="1" i="1" baseline="-25000" dirty="0" err="1"/>
              <a:t>a</a:t>
            </a:r>
            <a:r>
              <a:rPr lang="en-US" sz="2800" b="1" dirty="0" err="1">
                <a:cs typeface="Times New Roman" pitchFamily="18" charset="0"/>
              </a:rPr>
              <a:t>∏</a:t>
            </a:r>
            <a:r>
              <a:rPr lang="en-US" sz="2800" b="1" baseline="-25000" dirty="0" err="1">
                <a:cs typeface="Times New Roman" pitchFamily="18" charset="0"/>
              </a:rPr>
              <a:t>k</a:t>
            </a:r>
            <a:r>
              <a:rPr lang="en-US" sz="2800" b="1" dirty="0" err="1">
                <a:cs typeface="Times New Roman" pitchFamily="18" charset="0"/>
              </a:rPr>
              <a:t>P</a:t>
            </a:r>
            <a:r>
              <a:rPr lang="en-US" sz="2800" b="1" dirty="0">
                <a:cs typeface="Times New Roman" pitchFamily="18" charset="0"/>
              </a:rPr>
              <a:t>(</a:t>
            </a:r>
            <a:r>
              <a:rPr lang="en-US" sz="2800" b="1" i="1" dirty="0" err="1">
                <a:cs typeface="Times New Roman" pitchFamily="18" charset="0"/>
              </a:rPr>
              <a:t>x</a:t>
            </a:r>
            <a:r>
              <a:rPr lang="en-US" sz="2800" b="1" i="1" baseline="30000" dirty="0" err="1">
                <a:cs typeface="Times New Roman" pitchFamily="18" charset="0"/>
              </a:rPr>
              <a:t>k</a:t>
            </a:r>
            <a:r>
              <a:rPr lang="en-US" sz="2800" b="1" i="1" baseline="-25000" dirty="0" err="1">
                <a:cs typeface="Times New Roman" pitchFamily="18" charset="0"/>
              </a:rPr>
              <a:t>j</a:t>
            </a:r>
            <a:r>
              <a:rPr lang="en-US" sz="2800" b="1" dirty="0">
                <a:cs typeface="Times New Roman" pitchFamily="18" charset="0"/>
              </a:rPr>
              <a:t>| </a:t>
            </a:r>
            <a:r>
              <a:rPr lang="en-US" sz="2800" b="1" i="1" dirty="0">
                <a:cs typeface="Times New Roman" pitchFamily="18" charset="0"/>
              </a:rPr>
              <a:t>a, t</a:t>
            </a:r>
            <a:r>
              <a:rPr lang="en-US" sz="2800" b="1" dirty="0">
                <a:cs typeface="Times New Roman" pitchFamily="18" charset="0"/>
              </a:rPr>
              <a:t>) → max ;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cs typeface="Times New Roman" pitchFamily="18" charset="0"/>
              </a:rPr>
              <a:t>Для матрицы замен </a:t>
            </a:r>
            <a:r>
              <a:rPr lang="ru-RU" sz="2800">
                <a:cs typeface="Times New Roman" pitchFamily="18" charset="0"/>
              </a:rPr>
              <a:t>можно </a:t>
            </a:r>
            <a:r>
              <a:rPr lang="ru-RU" sz="2800" smtClean="0">
                <a:cs typeface="Times New Roman" pitchFamily="18" charset="0"/>
              </a:rPr>
              <a:t>использовать </a:t>
            </a:r>
            <a:r>
              <a:rPr lang="ru-RU" sz="2800" dirty="0">
                <a:cs typeface="Times New Roman" pitchFamily="18" charset="0"/>
              </a:rPr>
              <a:t>выражение: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P(</a:t>
            </a:r>
            <a:r>
              <a:rPr lang="en-US" sz="2800" b="1" dirty="0" err="1">
                <a:cs typeface="Times New Roman" pitchFamily="18" charset="0"/>
              </a:rPr>
              <a:t>a|b</a:t>
            </a:r>
            <a:r>
              <a:rPr lang="en-US" sz="2800" b="1" dirty="0">
                <a:cs typeface="Times New Roman" pitchFamily="18" charset="0"/>
              </a:rPr>
              <a:t>, t) = exp( t </a:t>
            </a:r>
            <a:r>
              <a:rPr lang="en-US" sz="2400" b="1" dirty="0">
                <a:cs typeface="Times New Roman" pitchFamily="18" charset="0"/>
              </a:rPr>
              <a:t>P(</a:t>
            </a:r>
            <a:r>
              <a:rPr lang="en-US" sz="2400" b="1" dirty="0" err="1">
                <a:cs typeface="Times New Roman" pitchFamily="18" charset="0"/>
              </a:rPr>
              <a:t>a|b</a:t>
            </a:r>
            <a:r>
              <a:rPr lang="en-US" sz="2400" b="1" dirty="0">
                <a:cs typeface="Times New Roman" pitchFamily="18" charset="0"/>
              </a:rPr>
              <a:t>, 1)</a:t>
            </a:r>
            <a:r>
              <a:rPr lang="en-US" sz="2800" b="1" dirty="0">
                <a:cs typeface="Times New Roman" pitchFamily="18" charset="0"/>
              </a:rPr>
              <a:t> )</a:t>
            </a:r>
            <a:endParaRPr lang="ru-RU" sz="28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А чему же равно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092200"/>
            <a:ext cx="8712200" cy="5562600"/>
          </a:xfrm>
        </p:spPr>
        <p:txBody>
          <a:bodyPr/>
          <a:lstStyle/>
          <a:p>
            <a:r>
              <a:rPr lang="ru-RU" sz="2800"/>
              <a:t>Для </a:t>
            </a:r>
            <a:r>
              <a:rPr lang="ru-RU" sz="2800" smtClean="0"/>
              <a:t>компенсации малости </a:t>
            </a:r>
            <a:r>
              <a:rPr lang="ru-RU" sz="2800"/>
              <a:t>выборок </a:t>
            </a:r>
            <a:r>
              <a:rPr lang="ru-RU" sz="2800" smtClean="0"/>
              <a:t>используют псевдоотсчеты</a:t>
            </a:r>
            <a:r>
              <a:rPr lang="ru-RU" sz="2800" dirty="0"/>
              <a:t>.</a:t>
            </a:r>
          </a:p>
          <a:p>
            <a:r>
              <a:rPr lang="ru-RU" sz="2800" dirty="0"/>
              <a:t>Разные подходы дают </a:t>
            </a:r>
            <a:r>
              <a:rPr lang="ru-RU" sz="2800"/>
              <a:t>разные </a:t>
            </a:r>
            <a:r>
              <a:rPr lang="ru-RU" sz="2800" smtClean="0"/>
              <a:t>распределения псвдоотсчетов </a:t>
            </a:r>
            <a:r>
              <a:rPr lang="el-GR" sz="2800" i="1" dirty="0">
                <a:cs typeface="Times New Roman" pitchFamily="18" charset="0"/>
              </a:rPr>
              <a:t>α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ru-RU" sz="2800" dirty="0"/>
              <a:t>, но не определяют величину коэффициента </a:t>
            </a:r>
            <a:r>
              <a:rPr lang="en-US" sz="2800" i="1" dirty="0"/>
              <a:t>A</a:t>
            </a:r>
            <a:r>
              <a:rPr lang="ru-RU" sz="2800" dirty="0"/>
              <a:t> при </a:t>
            </a:r>
            <a:r>
              <a:rPr lang="el-GR" sz="2800" i="1" dirty="0">
                <a:cs typeface="Times New Roman" pitchFamily="18" charset="0"/>
              </a:rPr>
              <a:t>α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ru-RU" sz="2800" dirty="0">
                <a:cs typeface="Times New Roman" pitchFamily="18" charset="0"/>
              </a:rPr>
              <a:t>. </a:t>
            </a:r>
            <a:r>
              <a:rPr lang="ru-RU" sz="2800" dirty="0"/>
              <a:t> </a:t>
            </a:r>
          </a:p>
          <a:p>
            <a:r>
              <a:rPr lang="ru-RU" sz="2800" smtClean="0"/>
              <a:t>Часто </a:t>
            </a:r>
            <a:r>
              <a:rPr lang="ru-RU" sz="2800" dirty="0"/>
              <a:t>предполагают, </a:t>
            </a:r>
            <a:r>
              <a:rPr lang="ru-RU" sz="2800"/>
              <a:t>что </a:t>
            </a:r>
            <a:r>
              <a:rPr lang="ru-RU" sz="2800" smtClean="0"/>
              <a:t>псевдоотсчеты </a:t>
            </a:r>
            <a:r>
              <a:rPr lang="ru-RU" sz="2800" dirty="0"/>
              <a:t>должны </a:t>
            </a:r>
            <a:r>
              <a:rPr lang="ru-RU" sz="2800"/>
              <a:t>быть </a:t>
            </a:r>
            <a:r>
              <a:rPr lang="ru-RU" sz="2800" smtClean="0"/>
              <a:t>сопоставимыми с точностью </a:t>
            </a:r>
            <a:r>
              <a:rPr lang="ru-RU" sz="2800"/>
              <a:t>определения </a:t>
            </a:r>
            <a:r>
              <a:rPr lang="ru-RU" sz="2800" smtClean="0"/>
              <a:t>частот </a:t>
            </a:r>
            <a:r>
              <a:rPr lang="el-GR" sz="2800" i="1" dirty="0">
                <a:cs typeface="Times New Roman" pitchFamily="18" charset="0"/>
              </a:rPr>
              <a:t>Δ</a:t>
            </a:r>
            <a:r>
              <a:rPr lang="ru-RU" sz="2800" dirty="0"/>
              <a:t>, которая пропорциональна</a:t>
            </a:r>
            <a:r>
              <a:rPr lang="en-US" sz="2800" dirty="0"/>
              <a:t> </a:t>
            </a:r>
            <a:r>
              <a:rPr lang="el-GR" sz="2800" i="1" dirty="0">
                <a:cs typeface="Times New Roman" pitchFamily="18" charset="0"/>
              </a:rPr>
              <a:t>Δ</a:t>
            </a:r>
            <a:r>
              <a:rPr lang="ru-RU" sz="2800" dirty="0">
                <a:cs typeface="Times New Roman" pitchFamily="18" charset="0"/>
              </a:rPr>
              <a:t> ≈</a:t>
            </a:r>
            <a:r>
              <a:rPr lang="ru-RU" sz="2800" dirty="0" err="1">
                <a:cs typeface="Times New Roman" pitchFamily="18" charset="0"/>
              </a:rPr>
              <a:t>√</a:t>
            </a:r>
            <a:r>
              <a:rPr lang="en-US" sz="2800" i="1" dirty="0">
                <a:cs typeface="Times New Roman" pitchFamily="18" charset="0"/>
              </a:rPr>
              <a:t>N</a:t>
            </a:r>
            <a:r>
              <a:rPr lang="ru-RU" sz="2800" dirty="0">
                <a:cs typeface="Times New Roman" pitchFamily="18" charset="0"/>
              </a:rPr>
              <a:t>, где </a:t>
            </a:r>
            <a:r>
              <a:rPr lang="en-US" sz="2800" i="1" dirty="0">
                <a:cs typeface="Times New Roman" pitchFamily="18" charset="0"/>
              </a:rPr>
              <a:t>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– </a:t>
            </a:r>
            <a:r>
              <a:rPr lang="ru-RU" sz="2800" smtClean="0">
                <a:cs typeface="Times New Roman" pitchFamily="18" charset="0"/>
              </a:rPr>
              <a:t>количество испытаний </a:t>
            </a:r>
            <a:r>
              <a:rPr lang="ru-RU" sz="2800" dirty="0">
                <a:cs typeface="Times New Roman" pitchFamily="18" charset="0"/>
              </a:rPr>
              <a:t>(толщина выравнивания) поэтому полагают:</a:t>
            </a:r>
          </a:p>
          <a:p>
            <a:pPr algn="ctr">
              <a:buFontTx/>
              <a:buNone/>
            </a:pP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=</a:t>
            </a:r>
            <a:r>
              <a:rPr lang="el-GR" sz="2800" i="1" dirty="0">
                <a:cs typeface="Times New Roman" pitchFamily="18" charset="0"/>
              </a:rPr>
              <a:t>κ</a:t>
            </a:r>
            <a:r>
              <a:rPr lang="el-GR" sz="2800" dirty="0">
                <a:cs typeface="Times New Roman" pitchFamily="18" charset="0"/>
              </a:rPr>
              <a:t> </a:t>
            </a:r>
            <a:r>
              <a:rPr lang="ru-RU" sz="2800" dirty="0" err="1">
                <a:cs typeface="Times New Roman" pitchFamily="18" charset="0"/>
              </a:rPr>
              <a:t>√</a:t>
            </a:r>
            <a:r>
              <a:rPr lang="en-US" sz="2800" i="1" dirty="0">
                <a:cs typeface="Times New Roman" pitchFamily="18" charset="0"/>
              </a:rPr>
              <a:t>N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l-GR" sz="2800" i="1" dirty="0">
                <a:cs typeface="Times New Roman" pitchFamily="18" charset="0"/>
              </a:rPr>
              <a:t>κ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≈</a:t>
            </a:r>
            <a:r>
              <a:rPr lang="en-US" sz="2800" dirty="0">
                <a:cs typeface="Times New Roman" pitchFamily="18" charset="0"/>
              </a:rPr>
              <a:t> 1 (0.5…1);</a:t>
            </a:r>
            <a:endParaRPr lang="el-GR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97000"/>
            <a:ext cx="7772400" cy="2489200"/>
          </a:xfrm>
        </p:spPr>
        <p:txBody>
          <a:bodyPr/>
          <a:lstStyle/>
          <a:p>
            <a:r>
              <a:rPr lang="ru-RU" sz="6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Множественное </a:t>
            </a:r>
            <a:r>
              <a:rPr lang="ru-RU" sz="6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Множественное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выравнивание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81100"/>
            <a:ext cx="8458200" cy="543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Способ написать несколько последовательностей </a:t>
            </a:r>
            <a:r>
              <a:rPr lang="ru-RU" sz="2800" dirty="0"/>
              <a:t>друг под другом (может </a:t>
            </a:r>
            <a:r>
              <a:rPr lang="ru-RU" sz="2800"/>
              <a:t>быть </a:t>
            </a:r>
            <a:r>
              <a:rPr lang="ru-RU" sz="2800" smtClean="0"/>
              <a:t>с пропусками</a:t>
            </a:r>
            <a:r>
              <a:rPr lang="ru-RU" sz="2800" dirty="0"/>
              <a:t>) так, чтобы в одной </a:t>
            </a:r>
            <a:r>
              <a:rPr lang="ru-RU" sz="2800"/>
              <a:t>колонке </a:t>
            </a:r>
            <a:r>
              <a:rPr lang="ru-RU" sz="2800" smtClean="0"/>
              <a:t>стояли </a:t>
            </a:r>
            <a:r>
              <a:rPr lang="ru-RU" sz="2800" dirty="0"/>
              <a:t>гомологичные позиции.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"</a:t>
            </a:r>
            <a:r>
              <a:rPr lang="ru-RU" sz="2800"/>
              <a:t>Золотой </a:t>
            </a:r>
            <a:r>
              <a:rPr lang="ru-RU" sz="2800" smtClean="0"/>
              <a:t>стандарт</a:t>
            </a:r>
            <a:r>
              <a:rPr lang="ru-RU" sz="2800" dirty="0"/>
              <a:t>" </a:t>
            </a:r>
            <a:r>
              <a:rPr lang="ru-RU" sz="2800"/>
              <a:t>– </a:t>
            </a:r>
            <a:r>
              <a:rPr lang="ru-RU" sz="2800" smtClean="0"/>
              <a:t>совмещенные пространственные структуры </a:t>
            </a:r>
            <a:r>
              <a:rPr lang="ru-RU" sz="2800" dirty="0"/>
              <a:t>гомологичных белков</a:t>
            </a:r>
            <a:r>
              <a:rPr lang="ru-RU" sz="2800"/>
              <a:t>. </a:t>
            </a:r>
            <a:r>
              <a:rPr lang="ru-RU" sz="2800" smtClean="0"/>
              <a:t>Соответствующие </a:t>
            </a:r>
            <a:r>
              <a:rPr lang="ru-RU" sz="2800" dirty="0"/>
              <a:t>позиции в </a:t>
            </a:r>
            <a:r>
              <a:rPr lang="ru-RU" sz="2800"/>
              <a:t>разных </a:t>
            </a:r>
            <a:r>
              <a:rPr lang="ru-RU" sz="2800" smtClean="0"/>
              <a:t>последовательностях </a:t>
            </a:r>
            <a:r>
              <a:rPr lang="ru-RU" sz="2800" dirty="0"/>
              <a:t>отвечают гомологичным позициям</a:t>
            </a:r>
          </a:p>
          <a:p>
            <a:pPr>
              <a:lnSpc>
                <a:spcPct val="80000"/>
              </a:lnSpc>
            </a:pPr>
            <a:r>
              <a:rPr lang="ru-RU" sz="2800" u="sng" dirty="0"/>
              <a:t>Задача.</a:t>
            </a:r>
            <a:r>
              <a:rPr lang="ru-RU" sz="2800" dirty="0"/>
              <a:t> </a:t>
            </a:r>
            <a:r>
              <a:rPr lang="ru-RU" sz="2800"/>
              <a:t>Найти </a:t>
            </a:r>
            <a:r>
              <a:rPr lang="ru-RU" sz="2800" smtClean="0"/>
              <a:t>способ </a:t>
            </a:r>
            <a:r>
              <a:rPr lang="ru-RU" sz="2800" dirty="0"/>
              <a:t>(алгоритм и параметры), </a:t>
            </a:r>
            <a:r>
              <a:rPr lang="ru-RU" sz="2800"/>
              <a:t>выравнивающий </a:t>
            </a:r>
            <a:r>
              <a:rPr lang="ru-RU" sz="2800" smtClean="0"/>
              <a:t>последовательности </a:t>
            </a:r>
            <a:r>
              <a:rPr lang="ru-RU" sz="2800" dirty="0"/>
              <a:t>"</a:t>
            </a:r>
            <a:r>
              <a:rPr lang="ru-RU" sz="2800"/>
              <a:t>золотого </a:t>
            </a:r>
            <a:r>
              <a:rPr lang="ru-RU" sz="2800" smtClean="0"/>
              <a:t>стандарта</a:t>
            </a:r>
            <a:r>
              <a:rPr lang="ru-RU" sz="2800" dirty="0"/>
              <a:t>" правильно</a:t>
            </a:r>
            <a:r>
              <a:rPr lang="ru-RU" sz="2800"/>
              <a:t>. </a:t>
            </a:r>
            <a:r>
              <a:rPr lang="ru-RU" sz="2800" smtClean="0"/>
              <a:t>Есть </a:t>
            </a:r>
            <a:r>
              <a:rPr lang="ru-RU" sz="2800" dirty="0"/>
              <a:t>надежда, что </a:t>
            </a:r>
            <a:r>
              <a:rPr lang="ru-RU" sz="2800"/>
              <a:t>в </a:t>
            </a:r>
            <a:r>
              <a:rPr lang="ru-RU" sz="2800" smtClean="0"/>
              <a:t>случаях</a:t>
            </a:r>
            <a:r>
              <a:rPr lang="ru-RU" sz="2800" dirty="0"/>
              <a:t>, </a:t>
            </a:r>
            <a:r>
              <a:rPr lang="ru-RU" sz="2800"/>
              <a:t>когда </a:t>
            </a:r>
            <a:r>
              <a:rPr lang="ru-RU" sz="2800" smtClean="0"/>
              <a:t>пространственные структуры неизвестны</a:t>
            </a:r>
            <a:r>
              <a:rPr lang="ru-RU" sz="2800" dirty="0"/>
              <a:t>, этот алгоритм правильно </a:t>
            </a:r>
            <a:r>
              <a:rPr lang="ru-RU" sz="2800"/>
              <a:t>выровняет </a:t>
            </a:r>
            <a:r>
              <a:rPr lang="ru-RU" sz="2800" smtClean="0"/>
              <a:t>последовательности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качества множественного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выравнивания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Энтропийная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оценка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3800"/>
            <a:ext cx="9144000" cy="566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Обычно </a:t>
            </a:r>
            <a:r>
              <a:rPr lang="ru-RU" sz="2400" smtClean="0"/>
              <a:t>считают</a:t>
            </a:r>
            <a:r>
              <a:rPr lang="ru-RU" sz="2400" dirty="0"/>
              <a:t>, что колонки в </a:t>
            </a:r>
            <a:r>
              <a:rPr lang="ru-RU" sz="2400"/>
              <a:t>выравнивании </a:t>
            </a:r>
            <a:r>
              <a:rPr lang="ru-RU" sz="2400" smtClean="0"/>
              <a:t>независимы</a:t>
            </a:r>
            <a:r>
              <a:rPr lang="ru-RU" sz="2400" dirty="0"/>
              <a:t>. </a:t>
            </a:r>
            <a:r>
              <a:rPr lang="ru-RU" sz="2400"/>
              <a:t>Поэтому </a:t>
            </a:r>
            <a:r>
              <a:rPr lang="ru-RU" sz="2400" smtClean="0"/>
              <a:t>качество </a:t>
            </a:r>
            <a:r>
              <a:rPr lang="ru-RU" sz="2400" dirty="0"/>
              <a:t>выравнивания можно оценить </a:t>
            </a:r>
            <a:r>
              <a:rPr lang="ru-RU" sz="2400"/>
              <a:t>как </a:t>
            </a:r>
            <a:r>
              <a:rPr lang="ru-RU" sz="2400" smtClean="0"/>
              <a:t>сумму качеств </a:t>
            </a:r>
            <a:r>
              <a:rPr lang="ru-RU" sz="2400" dirty="0"/>
              <a:t>колонок: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i="1" dirty="0"/>
              <a:t>S</a:t>
            </a:r>
            <a:r>
              <a:rPr lang="en-US" sz="2400" dirty="0"/>
              <a:t> = </a:t>
            </a:r>
            <a:r>
              <a:rPr lang="en-US" sz="2400" i="1" dirty="0"/>
              <a:t>G</a:t>
            </a:r>
            <a:r>
              <a:rPr lang="en-US" sz="2400" dirty="0"/>
              <a:t> + </a:t>
            </a:r>
            <a:r>
              <a:rPr lang="en-US" sz="2400" dirty="0">
                <a:cs typeface="Times New Roman" pitchFamily="18" charset="0"/>
              </a:rPr>
              <a:t>∑</a:t>
            </a:r>
            <a:r>
              <a:rPr lang="en-US" sz="2400" baseline="-25000" dirty="0">
                <a:cs typeface="Times New Roman" pitchFamily="18" charset="0"/>
              </a:rPr>
              <a:t>columns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m</a:t>
            </a:r>
            <a:r>
              <a:rPr lang="en-US" sz="2400" i="1" baseline="-25000" dirty="0" err="1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G </a:t>
            </a:r>
            <a:r>
              <a:rPr lang="en-US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веса </a:t>
            </a:r>
            <a:r>
              <a:rPr lang="ru-RU" sz="2400" dirty="0" err="1">
                <a:cs typeface="Times New Roman" pitchFamily="18" charset="0"/>
              </a:rPr>
              <a:t>делеций</a:t>
            </a:r>
            <a:r>
              <a:rPr lang="ru-RU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m</a:t>
            </a:r>
            <a:r>
              <a:rPr lang="en-US" sz="2400" i="1" baseline="-25000" dirty="0" err="1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вес </a:t>
            </a:r>
            <a:r>
              <a:rPr lang="ru-RU" sz="2400" dirty="0">
                <a:cs typeface="Times New Roman" pitchFamily="18" charset="0"/>
              </a:rPr>
              <a:t>колонки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cs typeface="Times New Roman" pitchFamily="18" charset="0"/>
              </a:rPr>
              <a:t>Пусть с</a:t>
            </a:r>
            <a:r>
              <a:rPr lang="en-US" sz="2400" baseline="-25000" smtClean="0">
                <a:cs typeface="Times New Roman" pitchFamily="18" charset="0"/>
              </a:rPr>
              <a:t>ia</a:t>
            </a:r>
            <a:r>
              <a:rPr lang="ru-RU" sz="2400" smtClean="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количество </a:t>
            </a:r>
            <a:r>
              <a:rPr lang="ru-RU" sz="2400">
                <a:cs typeface="Times New Roman" pitchFamily="18" charset="0"/>
              </a:rPr>
              <a:t>появлений </a:t>
            </a:r>
            <a:r>
              <a:rPr lang="ru-RU" sz="2400" smtClean="0">
                <a:cs typeface="Times New Roman" pitchFamily="18" charset="0"/>
              </a:rPr>
              <a:t>аминокислоты </a:t>
            </a:r>
            <a:r>
              <a:rPr lang="en-US" sz="2400" dirty="0">
                <a:cs typeface="Times New Roman" pitchFamily="18" charset="0"/>
              </a:rPr>
              <a:t>a</a:t>
            </a:r>
            <a:r>
              <a:rPr lang="ru-RU" sz="2400" dirty="0">
                <a:cs typeface="Times New Roman" pitchFamily="18" charset="0"/>
              </a:rPr>
              <a:t> в колонке </a:t>
            </a:r>
            <a:r>
              <a:rPr lang="en-US" sz="2400" dirty="0" err="1">
                <a:cs typeface="Times New Roman" pitchFamily="18" charset="0"/>
              </a:rPr>
              <a:t>i</a:t>
            </a:r>
            <a:r>
              <a:rPr lang="ru-RU" sz="2400">
                <a:cs typeface="Times New Roman" pitchFamily="18" charset="0"/>
              </a:rPr>
              <a:t>. </a:t>
            </a:r>
            <a:r>
              <a:rPr lang="ru-RU" sz="2400" smtClean="0">
                <a:cs typeface="Times New Roman" pitchFamily="18" charset="0"/>
              </a:rPr>
              <a:t>Вероятность </a:t>
            </a:r>
            <a:r>
              <a:rPr lang="ru-RU" sz="2400" dirty="0">
                <a:cs typeface="Times New Roman" pitchFamily="18" charset="0"/>
              </a:rPr>
              <a:t>колонки </a:t>
            </a:r>
            <a:r>
              <a:rPr lang="ru-RU" sz="2400">
                <a:cs typeface="Times New Roman" pitchFamily="18" charset="0"/>
              </a:rPr>
              <a:t>можно </a:t>
            </a:r>
            <a:r>
              <a:rPr lang="ru-RU" sz="2400" smtClean="0">
                <a:cs typeface="Times New Roman" pitchFamily="18" charset="0"/>
              </a:rPr>
              <a:t>описать </a:t>
            </a:r>
            <a:r>
              <a:rPr lang="ru-RU" sz="2400" dirty="0">
                <a:cs typeface="Times New Roman" pitchFamily="18" charset="0"/>
              </a:rPr>
              <a:t>как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P(m</a:t>
            </a:r>
            <a:r>
              <a:rPr lang="en-US" sz="2400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= ∏</a:t>
            </a:r>
            <a:r>
              <a:rPr lang="en-US" sz="2400" baseline="-25000" dirty="0" err="1">
                <a:cs typeface="Times New Roman" pitchFamily="18" charset="0"/>
              </a:rPr>
              <a:t>a</a:t>
            </a:r>
            <a:r>
              <a:rPr lang="en-US" sz="2400" dirty="0" err="1">
                <a:cs typeface="Times New Roman" pitchFamily="18" charset="0"/>
              </a:rPr>
              <a:t>p</a:t>
            </a:r>
            <a:r>
              <a:rPr lang="en-US" sz="2400" baseline="-25000" dirty="0" err="1">
                <a:cs typeface="Times New Roman" pitchFamily="18" charset="0"/>
              </a:rPr>
              <a:t>ia</a:t>
            </a:r>
            <a:r>
              <a:rPr lang="en-US" sz="2400" baseline="30000" dirty="0" err="1">
                <a:cs typeface="Times New Roman" pitchFamily="18" charset="0"/>
              </a:rPr>
              <a:t>cia</a:t>
            </a:r>
            <a:endParaRPr lang="en-US" sz="2400" baseline="300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smtClean="0">
                <a:cs typeface="Times New Roman" pitchFamily="18" charset="0"/>
              </a:rPr>
              <a:t>Вероятность </a:t>
            </a:r>
            <a:r>
              <a:rPr lang="ru-RU" sz="2400" dirty="0">
                <a:cs typeface="Times New Roman" pitchFamily="18" charset="0"/>
              </a:rPr>
              <a:t>выравнивания = </a:t>
            </a:r>
            <a:r>
              <a:rPr lang="en-US" sz="2400" dirty="0">
                <a:cs typeface="Times New Roman" pitchFamily="18" charset="0"/>
              </a:rPr>
              <a:t>∏</a:t>
            </a:r>
            <a:r>
              <a:rPr lang="en-US" sz="2400" baseline="-25000" dirty="0" err="1">
                <a:cs typeface="Times New Roman" pitchFamily="18" charset="0"/>
              </a:rPr>
              <a:t>i</a:t>
            </a:r>
            <a:r>
              <a:rPr lang="en-US" sz="2400" dirty="0" err="1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(m</a:t>
            </a:r>
            <a:r>
              <a:rPr lang="en-US" sz="2400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); </a:t>
            </a:r>
            <a:r>
              <a:rPr lang="ru-RU" sz="2400">
                <a:cs typeface="Times New Roman" pitchFamily="18" charset="0"/>
              </a:rPr>
              <a:t>В </a:t>
            </a:r>
            <a:r>
              <a:rPr lang="ru-RU" sz="2400" smtClean="0">
                <a:cs typeface="Times New Roman" pitchFamily="18" charset="0"/>
              </a:rPr>
              <a:t>качестве веса </a:t>
            </a:r>
            <a:r>
              <a:rPr lang="ru-RU" sz="2400">
                <a:cs typeface="Times New Roman" pitchFamily="18" charset="0"/>
              </a:rPr>
              <a:t>можно </a:t>
            </a:r>
            <a:r>
              <a:rPr lang="ru-RU" sz="2400" smtClean="0">
                <a:cs typeface="Times New Roman" pitchFamily="18" charset="0"/>
              </a:rPr>
              <a:t>использовать </a:t>
            </a:r>
            <a:r>
              <a:rPr lang="ru-RU" sz="2400">
                <a:cs typeface="Times New Roman" pitchFamily="18" charset="0"/>
              </a:rPr>
              <a:t>логарифм </a:t>
            </a:r>
            <a:r>
              <a:rPr lang="ru-RU" sz="2400" smtClean="0">
                <a:cs typeface="Times New Roman" pitchFamily="18" charset="0"/>
              </a:rPr>
              <a:t>вероятности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S = ∑</a:t>
            </a:r>
            <a:r>
              <a:rPr lang="en-US" sz="2400" baseline="-25000" dirty="0">
                <a:cs typeface="Times New Roman" pitchFamily="18" charset="0"/>
              </a:rPr>
              <a:t>columns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m</a:t>
            </a:r>
            <a:r>
              <a:rPr lang="en-US" sz="2400" i="1" baseline="-25000" dirty="0" err="1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); </a:t>
            </a:r>
            <a:r>
              <a:rPr lang="ru-RU" sz="2400" dirty="0">
                <a:cs typeface="Times New Roman" pitchFamily="18" charset="0"/>
              </a:rPr>
              <a:t>       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m</a:t>
            </a:r>
            <a:r>
              <a:rPr lang="en-US" sz="2400" i="1" baseline="-25000" dirty="0" err="1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) =</a:t>
            </a:r>
            <a:r>
              <a:rPr lang="ru-RU" sz="2400" dirty="0">
                <a:cs typeface="Times New Roman" pitchFamily="18" charset="0"/>
              </a:rPr>
              <a:t> – </a:t>
            </a:r>
            <a:r>
              <a:rPr lang="en-US" sz="2400" dirty="0">
                <a:cs typeface="Times New Roman" pitchFamily="18" charset="0"/>
              </a:rPr>
              <a:t>∑</a:t>
            </a:r>
            <a:r>
              <a:rPr lang="en-US" sz="2400" baseline="-25000" dirty="0" err="1">
                <a:cs typeface="Times New Roman" pitchFamily="18" charset="0"/>
              </a:rPr>
              <a:t>a</a:t>
            </a:r>
            <a:r>
              <a:rPr lang="en-US" sz="2400" i="1" dirty="0" err="1">
                <a:cs typeface="Times New Roman" pitchFamily="18" charset="0"/>
              </a:rPr>
              <a:t>c</a:t>
            </a:r>
            <a:r>
              <a:rPr lang="en-US" sz="2400" i="1" baseline="-25000" dirty="0" err="1">
                <a:cs typeface="Times New Roman" pitchFamily="18" charset="0"/>
              </a:rPr>
              <a:t>ia</a:t>
            </a:r>
            <a:r>
              <a:rPr lang="en-US" sz="2400" dirty="0" err="1">
                <a:cs typeface="Times New Roman" pitchFamily="18" charset="0"/>
              </a:rPr>
              <a:t>log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p</a:t>
            </a:r>
            <a:r>
              <a:rPr lang="en-US" sz="2400" i="1" baseline="-25000" dirty="0" err="1">
                <a:cs typeface="Times New Roman" pitchFamily="18" charset="0"/>
              </a:rPr>
              <a:t>ia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 H(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	</a:t>
            </a:r>
            <a:r>
              <a:rPr lang="en-US" sz="2400" dirty="0">
                <a:cs typeface="Times New Roman" pitchFamily="18" charset="0"/>
              </a:rPr>
              <a:t>H(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– </a:t>
            </a:r>
            <a:r>
              <a:rPr lang="ru-RU" sz="2400" dirty="0">
                <a:cs typeface="Times New Roman" pitchFamily="18" charset="0"/>
              </a:rPr>
              <a:t>энтропия колонки; </a:t>
            </a:r>
            <a:r>
              <a:rPr lang="ru-RU" sz="2400">
                <a:cs typeface="Times New Roman" pitchFamily="18" charset="0"/>
              </a:rPr>
              <a:t>для </a:t>
            </a:r>
            <a:r>
              <a:rPr lang="ru-RU" sz="2400" smtClean="0">
                <a:cs typeface="Times New Roman" pitchFamily="18" charset="0"/>
              </a:rPr>
              <a:t>вероятностей остатков </a:t>
            </a:r>
            <a:r>
              <a:rPr lang="ru-RU" sz="2400" dirty="0">
                <a:cs typeface="Times New Roman" pitchFamily="18" charset="0"/>
              </a:rPr>
              <a:t>принимают: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p</a:t>
            </a:r>
            <a:r>
              <a:rPr lang="en-US" sz="2400" i="1" baseline="-25000" dirty="0" err="1">
                <a:cs typeface="Times New Roman" pitchFamily="18" charset="0"/>
              </a:rPr>
              <a:t>ia</a:t>
            </a:r>
            <a:r>
              <a:rPr lang="en-US" sz="2400" i="1" dirty="0">
                <a:cs typeface="Times New Roman" pitchFamily="18" charset="0"/>
              </a:rPr>
              <a:t> = </a:t>
            </a:r>
            <a:r>
              <a:rPr lang="en-US" sz="2400" i="1" dirty="0" err="1">
                <a:cs typeface="Times New Roman" pitchFamily="18" charset="0"/>
              </a:rPr>
              <a:t>c</a:t>
            </a:r>
            <a:r>
              <a:rPr lang="en-US" sz="2400" i="1" baseline="30000" dirty="0" err="1">
                <a:cs typeface="Times New Roman" pitchFamily="18" charset="0"/>
              </a:rPr>
              <a:t>~</a:t>
            </a:r>
            <a:r>
              <a:rPr lang="en-US" sz="2400" i="1" baseline="-25000" dirty="0" err="1">
                <a:cs typeface="Times New Roman" pitchFamily="18" charset="0"/>
              </a:rPr>
              <a:t>ia</a:t>
            </a:r>
            <a:r>
              <a:rPr lang="en-US" sz="2400" i="1" baseline="-250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/ </a:t>
            </a:r>
            <a:r>
              <a:rPr lang="en-US" sz="2400" dirty="0">
                <a:cs typeface="Times New Roman" pitchFamily="18" charset="0"/>
              </a:rPr>
              <a:t>∑</a:t>
            </a:r>
            <a:r>
              <a:rPr lang="en-US" sz="2400" baseline="-25000" dirty="0">
                <a:cs typeface="Times New Roman" pitchFamily="18" charset="0"/>
              </a:rPr>
              <a:t>a'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c</a:t>
            </a:r>
            <a:r>
              <a:rPr lang="en-US" sz="2400" i="1" baseline="30000" dirty="0" err="1">
                <a:cs typeface="Times New Roman" pitchFamily="18" charset="0"/>
              </a:rPr>
              <a:t>~</a:t>
            </a:r>
            <a:r>
              <a:rPr lang="en-US" sz="2400" i="1" baseline="-25000" dirty="0" err="1">
                <a:cs typeface="Times New Roman" pitchFamily="18" charset="0"/>
              </a:rPr>
              <a:t>ia</a:t>
            </a:r>
            <a:r>
              <a:rPr lang="en-US" sz="2400" i="1" baseline="-25000" dirty="0">
                <a:cs typeface="Times New Roman" pitchFamily="18" charset="0"/>
              </a:rPr>
              <a:t>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	где </a:t>
            </a:r>
            <a:r>
              <a:rPr lang="en-US" sz="2400" i="1" dirty="0" err="1">
                <a:cs typeface="Times New Roman" pitchFamily="18" charset="0"/>
              </a:rPr>
              <a:t>c</a:t>
            </a:r>
            <a:r>
              <a:rPr lang="en-US" sz="2400" i="1" baseline="30000" dirty="0" err="1">
                <a:cs typeface="Times New Roman" pitchFamily="18" charset="0"/>
              </a:rPr>
              <a:t>~</a:t>
            </a:r>
            <a:r>
              <a:rPr lang="en-US" sz="2400" i="1" baseline="-25000" dirty="0" err="1">
                <a:cs typeface="Times New Roman" pitchFamily="18" charset="0"/>
              </a:rPr>
              <a:t>ia</a:t>
            </a:r>
            <a:r>
              <a:rPr lang="ru-RU" sz="2400" i="1" dirty="0">
                <a:cs typeface="Times New Roman" pitchFamily="18" charset="0"/>
              </a:rPr>
              <a:t> </a:t>
            </a:r>
            <a:r>
              <a:rPr lang="ru-RU" sz="2400" i="1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количество остатков </a:t>
            </a:r>
            <a:r>
              <a:rPr lang="ru-RU" sz="2400" dirty="0">
                <a:cs typeface="Times New Roman" pitchFamily="18" charset="0"/>
              </a:rPr>
              <a:t>в </a:t>
            </a:r>
            <a:r>
              <a:rPr lang="ru-RU" sz="2400">
                <a:cs typeface="Times New Roman" pitchFamily="18" charset="0"/>
              </a:rPr>
              <a:t>колонке </a:t>
            </a:r>
            <a:r>
              <a:rPr lang="ru-RU" sz="2400" smtClean="0">
                <a:cs typeface="Times New Roman" pitchFamily="18" charset="0"/>
              </a:rPr>
              <a:t>с </a:t>
            </a:r>
            <a:r>
              <a:rPr lang="ru-RU" sz="2400" dirty="0">
                <a:cs typeface="Times New Roman" pitchFamily="18" charset="0"/>
              </a:rPr>
              <a:t>поправкой </a:t>
            </a:r>
            <a:r>
              <a:rPr lang="ru-RU" sz="2400">
                <a:cs typeface="Times New Roman" pitchFamily="18" charset="0"/>
              </a:rPr>
              <a:t>на </a:t>
            </a:r>
            <a:r>
              <a:rPr lang="ru-RU" sz="2400" smtClean="0">
                <a:cs typeface="Times New Roman" pitchFamily="18" charset="0"/>
              </a:rPr>
              <a:t>псевдоотсчеты</a:t>
            </a: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9000"/>
          </a:xfrm>
        </p:spPr>
        <p:txBody>
          <a:bodyPr/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качества множественного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выравнивания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Сумма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пар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371600"/>
            <a:ext cx="8610600" cy="4902200"/>
          </a:xfrm>
        </p:spPr>
        <p:txBody>
          <a:bodyPr/>
          <a:lstStyle/>
          <a:p>
            <a:r>
              <a:rPr lang="ru-RU" dirty="0"/>
              <a:t>Другой </a:t>
            </a:r>
            <a:r>
              <a:rPr lang="ru-RU"/>
              <a:t>традиционный </a:t>
            </a:r>
            <a:r>
              <a:rPr lang="ru-RU" smtClean="0"/>
              <a:t>способ </a:t>
            </a:r>
            <a:r>
              <a:rPr lang="ru-RU" dirty="0"/>
              <a:t>оценки </a:t>
            </a:r>
            <a:r>
              <a:rPr lang="ru-RU"/>
              <a:t>– </a:t>
            </a:r>
            <a:r>
              <a:rPr lang="ru-RU" smtClean="0"/>
              <a:t>сумма весов </a:t>
            </a:r>
            <a:r>
              <a:rPr lang="ru-RU"/>
              <a:t>матрицы </a:t>
            </a:r>
            <a:r>
              <a:rPr lang="ru-RU" smtClean="0"/>
              <a:t>соответствия аминокислотных остатков </a:t>
            </a:r>
            <a:r>
              <a:rPr lang="en-US" dirty="0"/>
              <a:t>SP:</a:t>
            </a:r>
          </a:p>
          <a:p>
            <a:pPr algn="ctr">
              <a:buFontTx/>
              <a:buNone/>
            </a:pPr>
            <a:r>
              <a:rPr lang="en-US" dirty="0"/>
              <a:t>S(</a:t>
            </a:r>
            <a:r>
              <a:rPr lang="en-US" i="1" dirty="0"/>
              <a:t>m</a:t>
            </a:r>
            <a:r>
              <a:rPr lang="en-US" i="1" baseline="-25000" dirty="0"/>
              <a:t>i</a:t>
            </a:r>
            <a:r>
              <a:rPr lang="en-US" dirty="0"/>
              <a:t>) = </a:t>
            </a:r>
            <a:r>
              <a:rPr lang="en-US" dirty="0">
                <a:cs typeface="Times New Roman" pitchFamily="18" charset="0"/>
              </a:rPr>
              <a:t>∑</a:t>
            </a:r>
            <a:r>
              <a:rPr lang="en-US" i="1" baseline="-25000" dirty="0">
                <a:cs typeface="Times New Roman" pitchFamily="18" charset="0"/>
              </a:rPr>
              <a:t>k&lt;</a:t>
            </a:r>
            <a:r>
              <a:rPr lang="en-US" baseline="-25000" dirty="0">
                <a:cs typeface="Times New Roman" pitchFamily="18" charset="0"/>
              </a:rPr>
              <a:t>l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 err="1">
                <a:cs typeface="Times New Roman" pitchFamily="18" charset="0"/>
              </a:rPr>
              <a:t>x</a:t>
            </a:r>
            <a:r>
              <a:rPr lang="en-US" i="1" baseline="30000" dirty="0" err="1">
                <a:cs typeface="Times New Roman" pitchFamily="18" charset="0"/>
              </a:rPr>
              <a:t>k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baseline="-250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30000" dirty="0">
                <a:cs typeface="Times New Roman" pitchFamily="18" charset="0"/>
              </a:rPr>
              <a:t>l</a:t>
            </a:r>
            <a:r>
              <a:rPr lang="en-US" i="1" baseline="-25000" dirty="0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);</a:t>
            </a:r>
            <a:endParaRPr lang="ru-RU" dirty="0">
              <a:cs typeface="Times New Roman" pitchFamily="18" charset="0"/>
            </a:endParaRPr>
          </a:p>
          <a:p>
            <a:r>
              <a:rPr lang="ru-RU" smtClean="0">
                <a:cs typeface="Times New Roman" pitchFamily="18" charset="0"/>
              </a:rPr>
              <a:t>Способ </a:t>
            </a:r>
            <a:r>
              <a:rPr lang="ru-RU">
                <a:cs typeface="Times New Roman" pitchFamily="18" charset="0"/>
              </a:rPr>
              <a:t>не </a:t>
            </a:r>
            <a:r>
              <a:rPr lang="ru-RU" smtClean="0">
                <a:cs typeface="Times New Roman" pitchFamily="18" charset="0"/>
              </a:rPr>
              <a:t>совсем </a:t>
            </a:r>
            <a:r>
              <a:rPr lang="ru-RU" dirty="0">
                <a:cs typeface="Times New Roman" pitchFamily="18" charset="0"/>
              </a:rPr>
              <a:t>правильный. Более правильная оценка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для </a:t>
            </a:r>
            <a:r>
              <a:rPr lang="ru-RU">
                <a:cs typeface="Times New Roman" pitchFamily="18" charset="0"/>
              </a:rPr>
              <a:t>трех </a:t>
            </a:r>
            <a:r>
              <a:rPr lang="ru-RU" smtClean="0">
                <a:cs typeface="Times New Roman" pitchFamily="18" charset="0"/>
              </a:rPr>
              <a:t>последовательностей </a:t>
            </a:r>
            <a:r>
              <a:rPr lang="en-US" dirty="0"/>
              <a:t>S(</a:t>
            </a:r>
            <a:r>
              <a:rPr lang="en-US" i="1" dirty="0"/>
              <a:t>m</a:t>
            </a:r>
            <a:r>
              <a:rPr lang="en-US" i="1" baseline="-25000" dirty="0"/>
              <a:t>i</a:t>
            </a:r>
            <a:r>
              <a:rPr lang="en-US" dirty="0"/>
              <a:t>) </a:t>
            </a:r>
            <a:r>
              <a:rPr lang="ru-RU" dirty="0"/>
              <a:t>= </a:t>
            </a:r>
            <a:r>
              <a:rPr lang="en-US" dirty="0"/>
              <a:t>log (</a:t>
            </a:r>
            <a:r>
              <a:rPr lang="en-US" i="1" dirty="0" err="1"/>
              <a:t>p</a:t>
            </a:r>
            <a:r>
              <a:rPr lang="en-US" i="1" baseline="-25000" dirty="0" err="1"/>
              <a:t>abc</a:t>
            </a:r>
            <a:r>
              <a:rPr lang="en-US" baseline="-25000" dirty="0"/>
              <a:t> </a:t>
            </a:r>
            <a:r>
              <a:rPr lang="en-US" dirty="0"/>
              <a:t>/ </a:t>
            </a:r>
            <a:r>
              <a:rPr lang="en-US" i="1" dirty="0" err="1"/>
              <a:t>q</a:t>
            </a:r>
            <a:r>
              <a:rPr lang="en-US" i="1" baseline="-25000" dirty="0" err="1"/>
              <a:t>a</a:t>
            </a:r>
            <a:r>
              <a:rPr lang="en-US" i="1" dirty="0" err="1"/>
              <a:t>q</a:t>
            </a:r>
            <a:r>
              <a:rPr lang="en-US" i="1" baseline="-25000" dirty="0" err="1"/>
              <a:t>b</a:t>
            </a:r>
            <a:r>
              <a:rPr lang="en-US" i="1" dirty="0" err="1"/>
              <a:t>q</a:t>
            </a:r>
            <a:r>
              <a:rPr lang="en-US" i="1" baseline="-25000" dirty="0" err="1"/>
              <a:t>c</a:t>
            </a:r>
            <a:r>
              <a:rPr lang="en-US" dirty="0"/>
              <a:t>), </a:t>
            </a:r>
            <a:r>
              <a:rPr lang="ru-RU" dirty="0"/>
              <a:t>а не </a:t>
            </a:r>
            <a:r>
              <a:rPr lang="en-US" dirty="0"/>
              <a:t>log (</a:t>
            </a:r>
            <a:r>
              <a:rPr lang="en-US" dirty="0" err="1"/>
              <a:t>p</a:t>
            </a:r>
            <a:r>
              <a:rPr lang="en-US" baseline="-25000" dirty="0" err="1"/>
              <a:t>ab</a:t>
            </a:r>
            <a:r>
              <a:rPr lang="en-US" dirty="0"/>
              <a:t>/</a:t>
            </a:r>
            <a:r>
              <a:rPr lang="en-US" dirty="0" err="1"/>
              <a:t>q</a:t>
            </a:r>
            <a:r>
              <a:rPr lang="en-US" baseline="-25000" dirty="0" err="1"/>
              <a:t>a</a:t>
            </a:r>
            <a:r>
              <a:rPr lang="en-US" dirty="0" err="1"/>
              <a:t>q</a:t>
            </a:r>
            <a:r>
              <a:rPr lang="en-US" baseline="-25000" dirty="0" err="1"/>
              <a:t>b</a:t>
            </a:r>
            <a:r>
              <a:rPr lang="en-US" dirty="0"/>
              <a:t>) + log (</a:t>
            </a:r>
            <a:r>
              <a:rPr lang="en-US" dirty="0" err="1"/>
              <a:t>p</a:t>
            </a:r>
            <a:r>
              <a:rPr lang="en-US" baseline="-25000" dirty="0" err="1"/>
              <a:t>bc</a:t>
            </a:r>
            <a:r>
              <a:rPr lang="en-US" dirty="0"/>
              <a:t>/</a:t>
            </a:r>
            <a:r>
              <a:rPr lang="en-US" dirty="0" err="1"/>
              <a:t>q</a:t>
            </a:r>
            <a:r>
              <a:rPr lang="en-US" baseline="-25000" dirty="0" err="1"/>
              <a:t>b</a:t>
            </a:r>
            <a:r>
              <a:rPr lang="en-US" dirty="0" err="1"/>
              <a:t>q</a:t>
            </a:r>
            <a:r>
              <a:rPr lang="en-US" baseline="-25000" dirty="0" err="1"/>
              <a:t>c</a:t>
            </a:r>
            <a:r>
              <a:rPr lang="en-US" dirty="0"/>
              <a:t>) + log (</a:t>
            </a:r>
            <a:r>
              <a:rPr lang="en-US" dirty="0" err="1"/>
              <a:t>p</a:t>
            </a:r>
            <a:r>
              <a:rPr lang="en-US" baseline="-25000" dirty="0" err="1"/>
              <a:t>ac</a:t>
            </a:r>
            <a:r>
              <a:rPr lang="en-US" dirty="0"/>
              <a:t>/</a:t>
            </a:r>
            <a:r>
              <a:rPr lang="en-US" dirty="0" err="1"/>
              <a:t>q</a:t>
            </a:r>
            <a:r>
              <a:rPr lang="en-US" baseline="-25000" dirty="0" err="1"/>
              <a:t>a</a:t>
            </a:r>
            <a:r>
              <a:rPr lang="en-US" dirty="0" err="1"/>
              <a:t>q</a:t>
            </a:r>
            <a:r>
              <a:rPr lang="en-US" baseline="-25000" dirty="0" err="1"/>
              <a:t>c</a:t>
            </a:r>
            <a:r>
              <a:rPr lang="en-US" dirty="0"/>
              <a:t>); </a:t>
            </a:r>
            <a:r>
              <a:rPr lang="ru-RU"/>
              <a:t>(</a:t>
            </a:r>
            <a:r>
              <a:rPr lang="ru-RU" smtClean="0"/>
              <a:t>вспомним </a:t>
            </a:r>
            <a:r>
              <a:rPr lang="ru-RU" dirty="0"/>
              <a:t>определение матрицы замен)</a:t>
            </a:r>
          </a:p>
          <a:p>
            <a:endParaRPr lang="en-US" dirty="0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49" name="Line 85"/>
          <p:cNvSpPr>
            <a:spLocks noChangeShapeType="1"/>
          </p:cNvSpPr>
          <p:nvPr/>
        </p:nvSpPr>
        <p:spPr bwMode="auto">
          <a:xfrm>
            <a:off x="2314575" y="4826000"/>
            <a:ext cx="933450" cy="1762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50" name="Line 86"/>
          <p:cNvSpPr>
            <a:spLocks noChangeShapeType="1"/>
          </p:cNvSpPr>
          <p:nvPr/>
        </p:nvSpPr>
        <p:spPr bwMode="auto">
          <a:xfrm flipV="1">
            <a:off x="1781175" y="6583363"/>
            <a:ext cx="1476375" cy="95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52" name="Line 88"/>
          <p:cNvSpPr>
            <a:spLocks noChangeShapeType="1"/>
          </p:cNvSpPr>
          <p:nvPr/>
        </p:nvSpPr>
        <p:spPr bwMode="auto">
          <a:xfrm>
            <a:off x="3228975" y="5106988"/>
            <a:ext cx="9525" cy="14763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51" name="Line 87"/>
          <p:cNvSpPr>
            <a:spLocks noChangeShapeType="1"/>
          </p:cNvSpPr>
          <p:nvPr/>
        </p:nvSpPr>
        <p:spPr bwMode="auto">
          <a:xfrm>
            <a:off x="2305050" y="6288088"/>
            <a:ext cx="933450" cy="2952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47" name="Line 83"/>
          <p:cNvSpPr>
            <a:spLocks noChangeShapeType="1"/>
          </p:cNvSpPr>
          <p:nvPr/>
        </p:nvSpPr>
        <p:spPr bwMode="auto">
          <a:xfrm>
            <a:off x="847725" y="6283325"/>
            <a:ext cx="2381250" cy="304800"/>
          </a:xfrm>
          <a:prstGeom prst="line">
            <a:avLst/>
          </a:prstGeom>
          <a:noFill/>
          <a:ln w="38100">
            <a:solidFill>
              <a:srgbClr val="FF0000">
                <a:alpha val="58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051300" y="1549400"/>
            <a:ext cx="3276600" cy="3378200"/>
          </a:xfrm>
          <a:prstGeom prst="rect">
            <a:avLst/>
          </a:prstGeom>
          <a:gradFill rotWithShape="1">
            <a:gsLst>
              <a:gs pos="0">
                <a:schemeClr val="accent1">
                  <a:alpha val="33000"/>
                </a:schemeClr>
              </a:gs>
              <a:gs pos="100000">
                <a:schemeClr val="accent1">
                  <a:gamma/>
                  <a:shade val="81961"/>
                  <a:invGamma/>
                  <a:alpha val="33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78" name="Freeform 14"/>
          <p:cNvSpPr>
            <a:spLocks/>
          </p:cNvSpPr>
          <p:nvPr/>
        </p:nvSpPr>
        <p:spPr bwMode="auto">
          <a:xfrm>
            <a:off x="4051300" y="1549400"/>
            <a:ext cx="4927600" cy="472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640"/>
              </a:cxn>
              <a:cxn ang="0">
                <a:pos x="720" y="752"/>
              </a:cxn>
              <a:cxn ang="0">
                <a:pos x="720" y="944"/>
              </a:cxn>
              <a:cxn ang="0">
                <a:pos x="1376" y="1504"/>
              </a:cxn>
              <a:cxn ang="0">
                <a:pos x="1584" y="1520"/>
              </a:cxn>
              <a:cxn ang="0">
                <a:pos x="1920" y="1840"/>
              </a:cxn>
              <a:cxn ang="0">
                <a:pos x="2064" y="1904"/>
              </a:cxn>
              <a:cxn ang="0">
                <a:pos x="3104" y="2976"/>
              </a:cxn>
            </a:cxnLst>
            <a:rect l="0" t="0" r="r" b="b"/>
            <a:pathLst>
              <a:path w="3104" h="2976">
                <a:moveTo>
                  <a:pt x="0" y="0"/>
                </a:moveTo>
                <a:lnTo>
                  <a:pt x="480" y="640"/>
                </a:lnTo>
                <a:lnTo>
                  <a:pt x="720" y="752"/>
                </a:lnTo>
                <a:lnTo>
                  <a:pt x="720" y="944"/>
                </a:lnTo>
                <a:lnTo>
                  <a:pt x="1376" y="1504"/>
                </a:lnTo>
                <a:lnTo>
                  <a:pt x="1584" y="1520"/>
                </a:lnTo>
                <a:lnTo>
                  <a:pt x="1920" y="1840"/>
                </a:lnTo>
                <a:lnTo>
                  <a:pt x="2064" y="1904"/>
                </a:lnTo>
                <a:lnTo>
                  <a:pt x="3104" y="2976"/>
                </a:lnTo>
              </a:path>
            </a:pathLst>
          </a:custGeom>
          <a:noFill/>
          <a:ln w="9525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есть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функционал, то его надо оптимизировать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3810000" cy="3530600"/>
          </a:xfrm>
        </p:spPr>
        <p:txBody>
          <a:bodyPr/>
          <a:lstStyle/>
          <a:p>
            <a:r>
              <a:rPr lang="ru-RU" sz="2800" dirty="0"/>
              <a:t>Элементарные переходы:</a:t>
            </a:r>
          </a:p>
          <a:p>
            <a:pPr lvl="1"/>
            <a:r>
              <a:rPr lang="ru-RU" sz="2400" smtClean="0">
                <a:solidFill>
                  <a:srgbClr val="33CC33"/>
                </a:solidFill>
              </a:rPr>
              <a:t>Сопоставление </a:t>
            </a:r>
            <a:r>
              <a:rPr lang="ru-RU" sz="2400" dirty="0">
                <a:solidFill>
                  <a:srgbClr val="33CC33"/>
                </a:solidFill>
              </a:rPr>
              <a:t>трех</a:t>
            </a:r>
          </a:p>
          <a:p>
            <a:pPr lvl="1"/>
            <a:r>
              <a:rPr lang="ru-RU" sz="2400" smtClean="0">
                <a:solidFill>
                  <a:srgbClr val="FF6600"/>
                </a:solidFill>
              </a:rPr>
              <a:t>Сопоставление </a:t>
            </a:r>
            <a:r>
              <a:rPr lang="ru-RU" sz="2400" dirty="0">
                <a:solidFill>
                  <a:srgbClr val="FF6600"/>
                </a:solidFill>
              </a:rPr>
              <a:t>двух и одна </a:t>
            </a:r>
            <a:r>
              <a:rPr lang="ru-RU" sz="2400" dirty="0" err="1">
                <a:solidFill>
                  <a:srgbClr val="FF6600"/>
                </a:solidFill>
              </a:rPr>
              <a:t>делеция</a:t>
            </a:r>
            <a:endParaRPr lang="ru-RU" sz="2400" dirty="0">
              <a:solidFill>
                <a:srgbClr val="FF6600"/>
              </a:solidFill>
            </a:endParaRPr>
          </a:p>
          <a:p>
            <a:pPr lvl="1"/>
            <a:r>
              <a:rPr lang="ru-RU" sz="2400" dirty="0" err="1">
                <a:solidFill>
                  <a:schemeClr val="tx2"/>
                </a:solidFill>
              </a:rPr>
              <a:t>Делеция</a:t>
            </a:r>
            <a:r>
              <a:rPr lang="ru-RU" sz="2400" dirty="0">
                <a:solidFill>
                  <a:schemeClr val="tx2"/>
                </a:solidFill>
              </a:rPr>
              <a:t> в </a:t>
            </a:r>
            <a:r>
              <a:rPr lang="ru-RU" sz="2400">
                <a:solidFill>
                  <a:schemeClr val="tx2"/>
                </a:solidFill>
              </a:rPr>
              <a:t>двух </a:t>
            </a:r>
            <a:r>
              <a:rPr lang="ru-RU" sz="2400" smtClean="0">
                <a:solidFill>
                  <a:schemeClr val="tx2"/>
                </a:solidFill>
              </a:rPr>
              <a:t>последовательностях</a:t>
            </a:r>
            <a:endParaRPr lang="ru-RU" sz="2400" dirty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endParaRPr lang="ru-RU" sz="2800" dirty="0">
              <a:solidFill>
                <a:srgbClr val="33CC33"/>
              </a:solidFill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702300" y="2870200"/>
            <a:ext cx="3276600" cy="3378200"/>
          </a:xfrm>
          <a:prstGeom prst="rect">
            <a:avLst/>
          </a:prstGeom>
          <a:gradFill rotWithShape="1">
            <a:gsLst>
              <a:gs pos="0">
                <a:schemeClr val="accent1">
                  <a:alpha val="12000"/>
                </a:schemeClr>
              </a:gs>
              <a:gs pos="100000">
                <a:schemeClr val="accent1">
                  <a:gamma/>
                  <a:shade val="81961"/>
                  <a:invGamma/>
                  <a:alpha val="14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4051300" y="4927600"/>
            <a:ext cx="167640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4076700" y="1574800"/>
            <a:ext cx="167640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7302500" y="1549400"/>
            <a:ext cx="167640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7327900" y="4927600"/>
            <a:ext cx="167640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5305425" y="1057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Seq1</a:t>
            </a:r>
            <a:endParaRPr lang="ru-RU" sz="2400">
              <a:effectLst/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 rot="2480149">
            <a:off x="4619625" y="18700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Seq2</a:t>
            </a:r>
            <a:endParaRPr lang="ru-RU" sz="2400">
              <a:effectLst/>
            </a:endParaRP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 rot="16200000">
            <a:off x="3451225" y="27828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Seq3</a:t>
            </a:r>
            <a:endParaRPr lang="ru-RU" sz="2400">
              <a:effectLst/>
            </a:endParaRPr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4279900" y="1714500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>
            <a:off x="4424363" y="1820863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>
            <a:off x="4568825" y="193992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4713288" y="2065338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4857750" y="2178050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>
            <a:off x="5002213" y="228917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5146675" y="240982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>
            <a:off x="5291138" y="2520950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>
            <a:off x="5435600" y="2641600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>
            <a:off x="5994400" y="2895600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>
            <a:off x="6291263" y="2900363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>
            <a:off x="6621463" y="2900363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1" name="Line 27"/>
          <p:cNvSpPr>
            <a:spLocks noChangeShapeType="1"/>
          </p:cNvSpPr>
          <p:nvPr/>
        </p:nvSpPr>
        <p:spPr bwMode="auto">
          <a:xfrm>
            <a:off x="6918325" y="290512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2" name="Line 28"/>
          <p:cNvSpPr>
            <a:spLocks noChangeShapeType="1"/>
          </p:cNvSpPr>
          <p:nvPr/>
        </p:nvSpPr>
        <p:spPr bwMode="auto">
          <a:xfrm>
            <a:off x="7269163" y="2887663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>
            <a:off x="7566025" y="289242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4" name="Line 30"/>
          <p:cNvSpPr>
            <a:spLocks noChangeShapeType="1"/>
          </p:cNvSpPr>
          <p:nvPr/>
        </p:nvSpPr>
        <p:spPr bwMode="auto">
          <a:xfrm>
            <a:off x="7896225" y="289242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5" name="Line 31"/>
          <p:cNvSpPr>
            <a:spLocks noChangeShapeType="1"/>
          </p:cNvSpPr>
          <p:nvPr/>
        </p:nvSpPr>
        <p:spPr bwMode="auto">
          <a:xfrm>
            <a:off x="8193088" y="2897188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6" name="Line 32"/>
          <p:cNvSpPr>
            <a:spLocks noChangeShapeType="1"/>
          </p:cNvSpPr>
          <p:nvPr/>
        </p:nvSpPr>
        <p:spPr bwMode="auto">
          <a:xfrm>
            <a:off x="8577263" y="2913063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7" name="Line 33"/>
          <p:cNvSpPr>
            <a:spLocks noChangeShapeType="1"/>
          </p:cNvSpPr>
          <p:nvPr/>
        </p:nvSpPr>
        <p:spPr bwMode="auto">
          <a:xfrm>
            <a:off x="8874125" y="2917825"/>
            <a:ext cx="0" cy="340360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0" name="Line 36"/>
          <p:cNvSpPr>
            <a:spLocks noChangeShapeType="1"/>
          </p:cNvSpPr>
          <p:nvPr/>
        </p:nvSpPr>
        <p:spPr bwMode="auto">
          <a:xfrm>
            <a:off x="6888163" y="1554163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1" name="Line 37"/>
          <p:cNvSpPr>
            <a:spLocks noChangeShapeType="1"/>
          </p:cNvSpPr>
          <p:nvPr/>
        </p:nvSpPr>
        <p:spPr bwMode="auto">
          <a:xfrm>
            <a:off x="6550025" y="1546225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2" name="Line 38"/>
          <p:cNvSpPr>
            <a:spLocks noChangeShapeType="1"/>
          </p:cNvSpPr>
          <p:nvPr/>
        </p:nvSpPr>
        <p:spPr bwMode="auto">
          <a:xfrm>
            <a:off x="6207125" y="1546225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3" name="Line 39"/>
          <p:cNvSpPr>
            <a:spLocks noChangeShapeType="1"/>
          </p:cNvSpPr>
          <p:nvPr/>
        </p:nvSpPr>
        <p:spPr bwMode="auto">
          <a:xfrm>
            <a:off x="5868988" y="153828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4" name="Line 40"/>
          <p:cNvSpPr>
            <a:spLocks noChangeShapeType="1"/>
          </p:cNvSpPr>
          <p:nvPr/>
        </p:nvSpPr>
        <p:spPr bwMode="auto">
          <a:xfrm>
            <a:off x="5610225" y="1533525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5" name="Line 41"/>
          <p:cNvSpPr>
            <a:spLocks noChangeShapeType="1"/>
          </p:cNvSpPr>
          <p:nvPr/>
        </p:nvSpPr>
        <p:spPr bwMode="auto">
          <a:xfrm>
            <a:off x="5272088" y="152558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6" name="Line 42"/>
          <p:cNvSpPr>
            <a:spLocks noChangeShapeType="1"/>
          </p:cNvSpPr>
          <p:nvPr/>
        </p:nvSpPr>
        <p:spPr bwMode="auto">
          <a:xfrm>
            <a:off x="4929188" y="152558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7" name="Line 43"/>
          <p:cNvSpPr>
            <a:spLocks noChangeShapeType="1"/>
          </p:cNvSpPr>
          <p:nvPr/>
        </p:nvSpPr>
        <p:spPr bwMode="auto">
          <a:xfrm>
            <a:off x="4591050" y="1517650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8" name="Line 44"/>
          <p:cNvSpPr>
            <a:spLocks noChangeShapeType="1"/>
          </p:cNvSpPr>
          <p:nvPr/>
        </p:nvSpPr>
        <p:spPr bwMode="auto">
          <a:xfrm>
            <a:off x="4303713" y="1535113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09" name="Line 45"/>
          <p:cNvSpPr>
            <a:spLocks noChangeShapeType="1"/>
          </p:cNvSpPr>
          <p:nvPr/>
        </p:nvSpPr>
        <p:spPr bwMode="auto">
          <a:xfrm>
            <a:off x="4029075" y="1857375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0" name="Line 46"/>
          <p:cNvSpPr>
            <a:spLocks noChangeShapeType="1"/>
          </p:cNvSpPr>
          <p:nvPr/>
        </p:nvSpPr>
        <p:spPr bwMode="auto">
          <a:xfrm>
            <a:off x="4016375" y="2200275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1" name="Line 47"/>
          <p:cNvSpPr>
            <a:spLocks noChangeShapeType="1"/>
          </p:cNvSpPr>
          <p:nvPr/>
        </p:nvSpPr>
        <p:spPr bwMode="auto">
          <a:xfrm>
            <a:off x="4021138" y="256063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2" name="Line 48"/>
          <p:cNvSpPr>
            <a:spLocks noChangeShapeType="1"/>
          </p:cNvSpPr>
          <p:nvPr/>
        </p:nvSpPr>
        <p:spPr bwMode="auto">
          <a:xfrm>
            <a:off x="4033838" y="295433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3" name="Line 49"/>
          <p:cNvSpPr>
            <a:spLocks noChangeShapeType="1"/>
          </p:cNvSpPr>
          <p:nvPr/>
        </p:nvSpPr>
        <p:spPr bwMode="auto">
          <a:xfrm>
            <a:off x="4021138" y="329723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4" name="Line 50"/>
          <p:cNvSpPr>
            <a:spLocks noChangeShapeType="1"/>
          </p:cNvSpPr>
          <p:nvPr/>
        </p:nvSpPr>
        <p:spPr bwMode="auto">
          <a:xfrm>
            <a:off x="4025900" y="3657600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5" name="Line 51"/>
          <p:cNvSpPr>
            <a:spLocks noChangeShapeType="1"/>
          </p:cNvSpPr>
          <p:nvPr/>
        </p:nvSpPr>
        <p:spPr bwMode="auto">
          <a:xfrm>
            <a:off x="4046538" y="402113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6" name="Line 52"/>
          <p:cNvSpPr>
            <a:spLocks noChangeShapeType="1"/>
          </p:cNvSpPr>
          <p:nvPr/>
        </p:nvSpPr>
        <p:spPr bwMode="auto">
          <a:xfrm>
            <a:off x="4033838" y="4364038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17" name="Line 53"/>
          <p:cNvSpPr>
            <a:spLocks noChangeShapeType="1"/>
          </p:cNvSpPr>
          <p:nvPr/>
        </p:nvSpPr>
        <p:spPr bwMode="auto">
          <a:xfrm>
            <a:off x="4038600" y="4724400"/>
            <a:ext cx="1676400" cy="1346200"/>
          </a:xfrm>
          <a:prstGeom prst="line">
            <a:avLst/>
          </a:prstGeom>
          <a:noFill/>
          <a:ln w="9525" cap="rnd">
            <a:solidFill>
              <a:srgbClr val="FFFFFF">
                <a:alpha val="64999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1" name="Line 57"/>
          <p:cNvSpPr>
            <a:spLocks noChangeShapeType="1"/>
          </p:cNvSpPr>
          <p:nvPr/>
        </p:nvSpPr>
        <p:spPr bwMode="auto">
          <a:xfrm flipH="1">
            <a:off x="5732463" y="3179763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2" name="Line 58"/>
          <p:cNvSpPr>
            <a:spLocks noChangeShapeType="1"/>
          </p:cNvSpPr>
          <p:nvPr/>
        </p:nvSpPr>
        <p:spPr bwMode="auto">
          <a:xfrm flipH="1">
            <a:off x="5699125" y="3540125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3" name="Line 59"/>
          <p:cNvSpPr>
            <a:spLocks noChangeShapeType="1"/>
          </p:cNvSpPr>
          <p:nvPr/>
        </p:nvSpPr>
        <p:spPr bwMode="auto">
          <a:xfrm flipH="1">
            <a:off x="5729288" y="3900488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4" name="Line 60"/>
          <p:cNvSpPr>
            <a:spLocks noChangeShapeType="1"/>
          </p:cNvSpPr>
          <p:nvPr/>
        </p:nvSpPr>
        <p:spPr bwMode="auto">
          <a:xfrm flipH="1">
            <a:off x="5721350" y="4273550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5" name="Line 61"/>
          <p:cNvSpPr>
            <a:spLocks noChangeShapeType="1"/>
          </p:cNvSpPr>
          <p:nvPr/>
        </p:nvSpPr>
        <p:spPr bwMode="auto">
          <a:xfrm flipH="1">
            <a:off x="5737225" y="4632325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6" name="Line 62"/>
          <p:cNvSpPr>
            <a:spLocks noChangeShapeType="1"/>
          </p:cNvSpPr>
          <p:nvPr/>
        </p:nvSpPr>
        <p:spPr bwMode="auto">
          <a:xfrm flipH="1">
            <a:off x="5703888" y="4992688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7" name="Line 63"/>
          <p:cNvSpPr>
            <a:spLocks noChangeShapeType="1"/>
          </p:cNvSpPr>
          <p:nvPr/>
        </p:nvSpPr>
        <p:spPr bwMode="auto">
          <a:xfrm flipH="1">
            <a:off x="5734050" y="5353050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8" name="Line 64"/>
          <p:cNvSpPr>
            <a:spLocks noChangeShapeType="1"/>
          </p:cNvSpPr>
          <p:nvPr/>
        </p:nvSpPr>
        <p:spPr bwMode="auto">
          <a:xfrm flipH="1">
            <a:off x="5726113" y="5726113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29" name="Line 65"/>
          <p:cNvSpPr>
            <a:spLocks noChangeShapeType="1"/>
          </p:cNvSpPr>
          <p:nvPr/>
        </p:nvSpPr>
        <p:spPr bwMode="auto">
          <a:xfrm flipH="1">
            <a:off x="5730875" y="6048375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0" name="Line 66"/>
          <p:cNvSpPr>
            <a:spLocks noChangeShapeType="1"/>
          </p:cNvSpPr>
          <p:nvPr/>
        </p:nvSpPr>
        <p:spPr bwMode="auto">
          <a:xfrm flipH="1">
            <a:off x="4287838" y="1741488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1" name="Line 67"/>
          <p:cNvSpPr>
            <a:spLocks noChangeShapeType="1"/>
          </p:cNvSpPr>
          <p:nvPr/>
        </p:nvSpPr>
        <p:spPr bwMode="auto">
          <a:xfrm flipH="1">
            <a:off x="4432300" y="1835150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2" name="Line 68"/>
          <p:cNvSpPr>
            <a:spLocks noChangeShapeType="1"/>
          </p:cNvSpPr>
          <p:nvPr/>
        </p:nvSpPr>
        <p:spPr bwMode="auto">
          <a:xfrm flipH="1">
            <a:off x="4576763" y="1941513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3" name="Line 69"/>
          <p:cNvSpPr>
            <a:spLocks noChangeShapeType="1"/>
          </p:cNvSpPr>
          <p:nvPr/>
        </p:nvSpPr>
        <p:spPr bwMode="auto">
          <a:xfrm flipH="1">
            <a:off x="4721225" y="2073275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4" name="Line 70"/>
          <p:cNvSpPr>
            <a:spLocks noChangeShapeType="1"/>
          </p:cNvSpPr>
          <p:nvPr/>
        </p:nvSpPr>
        <p:spPr bwMode="auto">
          <a:xfrm flipH="1">
            <a:off x="4865688" y="2205038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5" name="Line 71"/>
          <p:cNvSpPr>
            <a:spLocks noChangeShapeType="1"/>
          </p:cNvSpPr>
          <p:nvPr/>
        </p:nvSpPr>
        <p:spPr bwMode="auto">
          <a:xfrm flipH="1">
            <a:off x="5010150" y="2324100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6" name="Line 72"/>
          <p:cNvSpPr>
            <a:spLocks noChangeShapeType="1"/>
          </p:cNvSpPr>
          <p:nvPr/>
        </p:nvSpPr>
        <p:spPr bwMode="auto">
          <a:xfrm flipH="1">
            <a:off x="5154613" y="2443163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7" name="Line 73"/>
          <p:cNvSpPr>
            <a:spLocks noChangeShapeType="1"/>
          </p:cNvSpPr>
          <p:nvPr/>
        </p:nvSpPr>
        <p:spPr bwMode="auto">
          <a:xfrm flipH="1">
            <a:off x="5299075" y="2549525"/>
            <a:ext cx="3233738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8" name="Line 74"/>
          <p:cNvSpPr>
            <a:spLocks noChangeShapeType="1"/>
          </p:cNvSpPr>
          <p:nvPr/>
        </p:nvSpPr>
        <p:spPr bwMode="auto">
          <a:xfrm flipH="1">
            <a:off x="5443538" y="2668588"/>
            <a:ext cx="3233737" cy="0"/>
          </a:xfrm>
          <a:prstGeom prst="line">
            <a:avLst/>
          </a:prstGeom>
          <a:noFill/>
          <a:ln w="9525" cap="rnd">
            <a:solidFill>
              <a:srgbClr val="FFFFFF">
                <a:alpha val="62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39" name="Rectangle 75"/>
          <p:cNvSpPr>
            <a:spLocks noChangeArrowheads="1"/>
          </p:cNvSpPr>
          <p:nvPr/>
        </p:nvSpPr>
        <p:spPr bwMode="auto">
          <a:xfrm>
            <a:off x="850900" y="4813300"/>
            <a:ext cx="1447800" cy="1473200"/>
          </a:xfrm>
          <a:prstGeom prst="rect">
            <a:avLst/>
          </a:prstGeom>
          <a:gradFill rotWithShape="1">
            <a:gsLst>
              <a:gs pos="0">
                <a:schemeClr val="accent1">
                  <a:alpha val="64000"/>
                </a:schemeClr>
              </a:gs>
              <a:gs pos="100000">
                <a:schemeClr val="accent1">
                  <a:gamma/>
                  <a:shade val="46275"/>
                  <a:invGamma/>
                  <a:alpha val="64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42" name="Line 78"/>
          <p:cNvSpPr>
            <a:spLocks noChangeShapeType="1"/>
          </p:cNvSpPr>
          <p:nvPr/>
        </p:nvSpPr>
        <p:spPr bwMode="auto">
          <a:xfrm>
            <a:off x="850900" y="6284913"/>
            <a:ext cx="92710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43" name="Line 79"/>
          <p:cNvSpPr>
            <a:spLocks noChangeShapeType="1"/>
          </p:cNvSpPr>
          <p:nvPr/>
        </p:nvSpPr>
        <p:spPr bwMode="auto">
          <a:xfrm>
            <a:off x="2298700" y="6284913"/>
            <a:ext cx="92710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44" name="Line 80"/>
          <p:cNvSpPr>
            <a:spLocks noChangeShapeType="1"/>
          </p:cNvSpPr>
          <p:nvPr/>
        </p:nvSpPr>
        <p:spPr bwMode="auto">
          <a:xfrm>
            <a:off x="860425" y="4818063"/>
            <a:ext cx="92710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45" name="Line 81"/>
          <p:cNvSpPr>
            <a:spLocks noChangeShapeType="1"/>
          </p:cNvSpPr>
          <p:nvPr/>
        </p:nvSpPr>
        <p:spPr bwMode="auto">
          <a:xfrm>
            <a:off x="2308225" y="4808538"/>
            <a:ext cx="92710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46" name="Line 82"/>
          <p:cNvSpPr>
            <a:spLocks noChangeShapeType="1"/>
          </p:cNvSpPr>
          <p:nvPr/>
        </p:nvSpPr>
        <p:spPr bwMode="auto">
          <a:xfrm>
            <a:off x="857250" y="4816475"/>
            <a:ext cx="2381250" cy="177165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741" name="Rectangle 77"/>
          <p:cNvSpPr>
            <a:spLocks noChangeArrowheads="1"/>
          </p:cNvSpPr>
          <p:nvPr/>
        </p:nvSpPr>
        <p:spPr bwMode="auto">
          <a:xfrm>
            <a:off x="1790700" y="5105400"/>
            <a:ext cx="1447800" cy="1473200"/>
          </a:xfrm>
          <a:prstGeom prst="rect">
            <a:avLst/>
          </a:prstGeom>
          <a:gradFill rotWithShape="1">
            <a:gsLst>
              <a:gs pos="0">
                <a:schemeClr val="accent1">
                  <a:alpha val="42000"/>
                </a:schemeClr>
              </a:gs>
              <a:gs pos="100000">
                <a:schemeClr val="accent1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9" name="Oval 95"/>
          <p:cNvSpPr>
            <a:spLocks noChangeArrowheads="1"/>
          </p:cNvSpPr>
          <p:nvPr/>
        </p:nvSpPr>
        <p:spPr bwMode="auto">
          <a:xfrm>
            <a:off x="2247900" y="6246813"/>
            <a:ext cx="114300" cy="889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0" name="AutoShape 96"/>
          <p:cNvSpPr>
            <a:spLocks noChangeArrowheads="1"/>
          </p:cNvSpPr>
          <p:nvPr/>
        </p:nvSpPr>
        <p:spPr bwMode="auto">
          <a:xfrm rot="5400000">
            <a:off x="447676" y="5246687"/>
            <a:ext cx="1765300" cy="923925"/>
          </a:xfrm>
          <a:prstGeom prst="parallelogram">
            <a:avLst>
              <a:gd name="adj" fmla="val 32127"/>
            </a:avLst>
          </a:prstGeom>
          <a:gradFill rotWithShape="1">
            <a:gsLst>
              <a:gs pos="0">
                <a:schemeClr val="accent1">
                  <a:alpha val="24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3" name="Oval 89"/>
          <p:cNvSpPr>
            <a:spLocks noChangeArrowheads="1"/>
          </p:cNvSpPr>
          <p:nvPr/>
        </p:nvSpPr>
        <p:spPr bwMode="auto">
          <a:xfrm>
            <a:off x="1733550" y="6551613"/>
            <a:ext cx="114300" cy="889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4" name="Oval 90"/>
          <p:cNvSpPr>
            <a:spLocks noChangeArrowheads="1"/>
          </p:cNvSpPr>
          <p:nvPr/>
        </p:nvSpPr>
        <p:spPr bwMode="auto">
          <a:xfrm>
            <a:off x="790575" y="6246813"/>
            <a:ext cx="114300" cy="889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5" name="Oval 91"/>
          <p:cNvSpPr>
            <a:spLocks noChangeArrowheads="1"/>
          </p:cNvSpPr>
          <p:nvPr/>
        </p:nvSpPr>
        <p:spPr bwMode="auto">
          <a:xfrm>
            <a:off x="1733550" y="5094288"/>
            <a:ext cx="114300" cy="889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6" name="Oval 92"/>
          <p:cNvSpPr>
            <a:spLocks noChangeArrowheads="1"/>
          </p:cNvSpPr>
          <p:nvPr/>
        </p:nvSpPr>
        <p:spPr bwMode="auto">
          <a:xfrm>
            <a:off x="790575" y="4779963"/>
            <a:ext cx="114300" cy="88900"/>
          </a:xfrm>
          <a:prstGeom prst="ellipse">
            <a:avLst/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7" name="Oval 93"/>
          <p:cNvSpPr>
            <a:spLocks noChangeArrowheads="1"/>
          </p:cNvSpPr>
          <p:nvPr/>
        </p:nvSpPr>
        <p:spPr bwMode="auto">
          <a:xfrm>
            <a:off x="2247900" y="4779963"/>
            <a:ext cx="114300" cy="889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58" name="Oval 94"/>
          <p:cNvSpPr>
            <a:spLocks noChangeArrowheads="1"/>
          </p:cNvSpPr>
          <p:nvPr/>
        </p:nvSpPr>
        <p:spPr bwMode="auto">
          <a:xfrm>
            <a:off x="3171825" y="5065713"/>
            <a:ext cx="114300" cy="889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48" name="Line 84"/>
          <p:cNvSpPr>
            <a:spLocks noChangeShapeType="1"/>
          </p:cNvSpPr>
          <p:nvPr/>
        </p:nvSpPr>
        <p:spPr bwMode="auto">
          <a:xfrm>
            <a:off x="1790700" y="5111750"/>
            <a:ext cx="1447800" cy="14763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200"/>
          </a:xfrm>
        </p:spPr>
        <p:txBody>
          <a:bodyPr/>
          <a:lstStyle/>
          <a:p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Динамическое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программирование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множественного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выравнивания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168400"/>
            <a:ext cx="8788400" cy="5435600"/>
          </a:xfrm>
        </p:spPr>
        <p:txBody>
          <a:bodyPr/>
          <a:lstStyle/>
          <a:p>
            <a:r>
              <a:rPr lang="ru-RU" smtClean="0"/>
              <a:t>Количество </a:t>
            </a:r>
            <a:r>
              <a:rPr lang="ru-RU" dirty="0"/>
              <a:t>вершин равно </a:t>
            </a:r>
            <a:r>
              <a:rPr lang="ru-RU">
                <a:cs typeface="Times New Roman" pitchFamily="18" charset="0"/>
              </a:rPr>
              <a:t>∏</a:t>
            </a:r>
            <a:r>
              <a:rPr lang="ru-RU" i="1" baseline="-25000" smtClean="0">
                <a:cs typeface="Times New Roman" pitchFamily="18" charset="0"/>
              </a:rPr>
              <a:t>посл</a:t>
            </a:r>
            <a:r>
              <a:rPr lang="ru-RU" baseline="-25000" dirty="0">
                <a:cs typeface="Times New Roman" pitchFamily="18" charset="0"/>
              </a:rPr>
              <a:t>.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L</a:t>
            </a:r>
            <a:r>
              <a:rPr lang="en-US" i="1" baseline="-25000" dirty="0">
                <a:cs typeface="Times New Roman" pitchFamily="18" charset="0"/>
              </a:rPr>
              <a:t>i </a:t>
            </a:r>
            <a:r>
              <a:rPr lang="en-US" i="1" dirty="0">
                <a:cs typeface="Times New Roman" pitchFamily="18" charset="0"/>
              </a:rPr>
              <a:t>= O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L</a:t>
            </a:r>
            <a:r>
              <a:rPr lang="en-US" i="1" baseline="30000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</a:t>
            </a:r>
            <a:endParaRPr lang="ru-RU" dirty="0">
              <a:cs typeface="Times New Roman" pitchFamily="18" charset="0"/>
            </a:endParaRPr>
          </a:p>
          <a:p>
            <a:r>
              <a:rPr lang="ru-RU" smtClean="0">
                <a:cs typeface="Times New Roman" pitchFamily="18" charset="0"/>
              </a:rPr>
              <a:t>Количество </a:t>
            </a:r>
            <a:r>
              <a:rPr lang="ru-RU" dirty="0">
                <a:cs typeface="Times New Roman" pitchFamily="18" charset="0"/>
              </a:rPr>
              <a:t>ребер из каждой вершины = </a:t>
            </a:r>
            <a:r>
              <a:rPr lang="en-US" dirty="0">
                <a:cs typeface="Times New Roman" pitchFamily="18" charset="0"/>
              </a:rPr>
              <a:t>2</a:t>
            </a:r>
            <a:r>
              <a:rPr lang="en-US" baseline="30000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-1 </a:t>
            </a:r>
            <a:r>
              <a:rPr lang="ru-RU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(почему ?)</a:t>
            </a:r>
          </a:p>
          <a:p>
            <a:r>
              <a:rPr lang="ru-RU" smtClean="0">
                <a:cs typeface="Times New Roman" pitchFamily="18" charset="0"/>
              </a:rPr>
              <a:t>Количество </a:t>
            </a:r>
            <a:r>
              <a:rPr lang="ru-RU" dirty="0">
                <a:cs typeface="Times New Roman" pitchFamily="18" charset="0"/>
              </a:rPr>
              <a:t>операций равно </a:t>
            </a:r>
            <a:endParaRPr lang="en-US" dirty="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dirty="0">
                <a:cs typeface="Times New Roman" pitchFamily="18" charset="0"/>
              </a:rPr>
              <a:t>T = </a:t>
            </a:r>
            <a:r>
              <a:rPr lang="en-US" i="1" dirty="0">
                <a:cs typeface="Times New Roman" pitchFamily="18" charset="0"/>
              </a:rPr>
              <a:t>O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L</a:t>
            </a:r>
            <a:r>
              <a:rPr lang="en-US" i="1" baseline="30000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r>
              <a:rPr lang="ru-RU" dirty="0">
                <a:cs typeface="Times New Roman" pitchFamily="18" charset="0"/>
              </a:rPr>
              <a:t>Надо запоминать обратные переходы в </a:t>
            </a:r>
            <a:r>
              <a:rPr lang="en-US" dirty="0">
                <a:cs typeface="Times New Roman" pitchFamily="18" charset="0"/>
              </a:rPr>
              <a:t>L</a:t>
            </a:r>
            <a:r>
              <a:rPr lang="en-US" baseline="30000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вершинах.</a:t>
            </a:r>
          </a:p>
          <a:p>
            <a:r>
              <a:rPr lang="ru-RU" smtClean="0">
                <a:cs typeface="Times New Roman" pitchFamily="18" charset="0"/>
              </a:rPr>
              <a:t>Если количество последовательностей </a:t>
            </a:r>
            <a:r>
              <a:rPr lang="en-US" dirty="0">
                <a:cs typeface="Times New Roman" pitchFamily="18" charset="0"/>
              </a:rPr>
              <a:t>&gt; 4</a:t>
            </a:r>
            <a:r>
              <a:rPr lang="ru-RU" dirty="0">
                <a:cs typeface="Times New Roman" pitchFamily="18" charset="0"/>
              </a:rPr>
              <a:t>, то </a:t>
            </a:r>
            <a:r>
              <a:rPr lang="ru-RU">
                <a:cs typeface="Times New Roman" pitchFamily="18" charset="0"/>
              </a:rPr>
              <a:t>задача </a:t>
            </a:r>
            <a:r>
              <a:rPr lang="ru-RU" smtClean="0">
                <a:cs typeface="Times New Roman" pitchFamily="18" charset="0"/>
              </a:rPr>
              <a:t>практически </a:t>
            </a:r>
            <a:r>
              <a:rPr lang="ru-RU" dirty="0">
                <a:cs typeface="Times New Roman" pitchFamily="18" charset="0"/>
              </a:rPr>
              <a:t>не разрешима.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Прогрессивное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выравнивание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031875"/>
            <a:ext cx="5280025" cy="5546725"/>
          </a:xfrm>
        </p:spPr>
        <p:txBody>
          <a:bodyPr/>
          <a:lstStyle/>
          <a:p>
            <a:r>
              <a:rPr lang="ru-RU" sz="2800" smtClean="0"/>
              <a:t>Строится </a:t>
            </a:r>
            <a:r>
              <a:rPr lang="ru-RU" sz="2800" dirty="0"/>
              <a:t>бинарное дерево </a:t>
            </a:r>
            <a:r>
              <a:rPr lang="en-US" sz="2800" dirty="0"/>
              <a:t>(guide tree, </a:t>
            </a:r>
            <a:r>
              <a:rPr lang="ru-RU" sz="2800" dirty="0"/>
              <a:t>путеводное дерево) </a:t>
            </a:r>
            <a:r>
              <a:rPr lang="ru-RU" sz="2800"/>
              <a:t>– </a:t>
            </a:r>
            <a:r>
              <a:rPr lang="ru-RU" sz="2800" smtClean="0"/>
              <a:t>листья </a:t>
            </a:r>
            <a:r>
              <a:rPr lang="ru-RU" sz="2800"/>
              <a:t>= </a:t>
            </a:r>
            <a:r>
              <a:rPr lang="ru-RU" sz="2800" smtClean="0"/>
              <a:t>последовательности</a:t>
            </a:r>
            <a:endParaRPr lang="ru-RU" sz="2800" dirty="0"/>
          </a:p>
          <a:p>
            <a:r>
              <a:rPr lang="ru-RU" sz="2800"/>
              <a:t>Дерево </a:t>
            </a:r>
            <a:r>
              <a:rPr lang="ru-RU" sz="2800" smtClean="0"/>
              <a:t>обходится </a:t>
            </a:r>
            <a:r>
              <a:rPr lang="ru-RU" sz="2800"/>
              <a:t>начиная </a:t>
            </a:r>
            <a:r>
              <a:rPr lang="ru-RU" sz="2800" smtClean="0"/>
              <a:t>с листьев</a:t>
            </a:r>
            <a:r>
              <a:rPr lang="ru-RU" sz="2800" dirty="0"/>
              <a:t>. При объединении двух </a:t>
            </a:r>
            <a:r>
              <a:rPr lang="ru-RU" sz="2800"/>
              <a:t>узлов </a:t>
            </a:r>
            <a:r>
              <a:rPr lang="ru-RU" sz="2800" smtClean="0"/>
              <a:t>строится </a:t>
            </a:r>
            <a:r>
              <a:rPr lang="ru-RU" sz="2800" b="1" i="1" u="sng" dirty="0"/>
              <a:t>парное</a:t>
            </a:r>
            <a:r>
              <a:rPr lang="ru-RU" sz="2800" dirty="0"/>
              <a:t> </a:t>
            </a:r>
            <a:r>
              <a:rPr lang="ru-RU" sz="2800"/>
              <a:t>выравнивание </a:t>
            </a:r>
            <a:r>
              <a:rPr lang="ru-RU" sz="2800" smtClean="0"/>
              <a:t>супер-последовательностей </a:t>
            </a:r>
            <a:r>
              <a:rPr lang="ru-RU" sz="2800" dirty="0"/>
              <a:t>(профилей) </a:t>
            </a:r>
            <a:r>
              <a:rPr lang="ru-RU" sz="2800"/>
              <a:t>и </a:t>
            </a:r>
            <a:r>
              <a:rPr lang="ru-RU" sz="2800" smtClean="0"/>
              <a:t>получается </a:t>
            </a:r>
            <a:r>
              <a:rPr lang="ru-RU" sz="2800"/>
              <a:t>новая </a:t>
            </a:r>
            <a:r>
              <a:rPr lang="ru-RU" sz="2800" smtClean="0"/>
              <a:t>суперпоследовательность</a:t>
            </a:r>
            <a:endParaRPr lang="ru-RU" sz="2800" dirty="0"/>
          </a:p>
          <a:p>
            <a:endParaRPr lang="ru-RU" sz="2800" dirty="0"/>
          </a:p>
        </p:txBody>
      </p:sp>
      <p:grpSp>
        <p:nvGrpSpPr>
          <p:cNvPr id="116758" name="Group 22"/>
          <p:cNvGrpSpPr>
            <a:grpSpLocks/>
          </p:cNvGrpSpPr>
          <p:nvPr/>
        </p:nvGrpSpPr>
        <p:grpSpPr bwMode="auto">
          <a:xfrm>
            <a:off x="6281738" y="1068388"/>
            <a:ext cx="1893887" cy="2374900"/>
            <a:chOff x="4190" y="1370"/>
            <a:chExt cx="1193" cy="1496"/>
          </a:xfrm>
        </p:grpSpPr>
        <p:sp>
          <p:nvSpPr>
            <p:cNvPr id="116740" name="Line 4"/>
            <p:cNvSpPr>
              <a:spLocks noChangeShapeType="1"/>
            </p:cNvSpPr>
            <p:nvPr/>
          </p:nvSpPr>
          <p:spPr bwMode="auto">
            <a:xfrm>
              <a:off x="4664" y="185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1" name="Line 5"/>
            <p:cNvSpPr>
              <a:spLocks noChangeShapeType="1"/>
            </p:cNvSpPr>
            <p:nvPr/>
          </p:nvSpPr>
          <p:spPr bwMode="auto">
            <a:xfrm flipH="1">
              <a:off x="4448" y="2184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2" name="Line 6"/>
            <p:cNvSpPr>
              <a:spLocks noChangeShapeType="1"/>
            </p:cNvSpPr>
            <p:nvPr/>
          </p:nvSpPr>
          <p:spPr bwMode="auto">
            <a:xfrm>
              <a:off x="4448" y="2400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3" name="Line 7"/>
            <p:cNvSpPr>
              <a:spLocks noChangeShapeType="1"/>
            </p:cNvSpPr>
            <p:nvPr/>
          </p:nvSpPr>
          <p:spPr bwMode="auto">
            <a:xfrm flipH="1">
              <a:off x="4312" y="2400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4" name="Line 8"/>
            <p:cNvSpPr>
              <a:spLocks noChangeShapeType="1"/>
            </p:cNvSpPr>
            <p:nvPr/>
          </p:nvSpPr>
          <p:spPr bwMode="auto">
            <a:xfrm>
              <a:off x="4664" y="2188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5" name="Line 9"/>
            <p:cNvSpPr>
              <a:spLocks noChangeShapeType="1"/>
            </p:cNvSpPr>
            <p:nvPr/>
          </p:nvSpPr>
          <p:spPr bwMode="auto">
            <a:xfrm flipH="1">
              <a:off x="4928" y="2384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6" name="Line 10"/>
            <p:cNvSpPr>
              <a:spLocks noChangeShapeType="1"/>
            </p:cNvSpPr>
            <p:nvPr/>
          </p:nvSpPr>
          <p:spPr bwMode="auto">
            <a:xfrm>
              <a:off x="5000" y="2384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7" name="Line 11"/>
            <p:cNvSpPr>
              <a:spLocks noChangeShapeType="1"/>
            </p:cNvSpPr>
            <p:nvPr/>
          </p:nvSpPr>
          <p:spPr bwMode="auto">
            <a:xfrm flipH="1" flipV="1">
              <a:off x="4464" y="1720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8" name="Line 12"/>
            <p:cNvSpPr>
              <a:spLocks noChangeShapeType="1"/>
            </p:cNvSpPr>
            <p:nvPr/>
          </p:nvSpPr>
          <p:spPr bwMode="auto">
            <a:xfrm flipV="1">
              <a:off x="4664" y="1728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9" name="Line 13"/>
            <p:cNvSpPr>
              <a:spLocks noChangeShapeType="1"/>
            </p:cNvSpPr>
            <p:nvPr/>
          </p:nvSpPr>
          <p:spPr bwMode="auto">
            <a:xfrm flipH="1" flipV="1">
              <a:off x="4856" y="1616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4864" y="1728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51" name="Text Box 15"/>
            <p:cNvSpPr txBox="1">
              <a:spLocks noChangeArrowheads="1"/>
            </p:cNvSpPr>
            <p:nvPr/>
          </p:nvSpPr>
          <p:spPr bwMode="auto">
            <a:xfrm>
              <a:off x="4190" y="256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4478" y="257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53" name="Text Box 17"/>
            <p:cNvSpPr txBox="1">
              <a:spLocks noChangeArrowheads="1"/>
            </p:cNvSpPr>
            <p:nvPr/>
          </p:nvSpPr>
          <p:spPr bwMode="auto">
            <a:xfrm>
              <a:off x="4798" y="248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54" name="Text Box 18"/>
            <p:cNvSpPr txBox="1">
              <a:spLocks noChangeArrowheads="1"/>
            </p:cNvSpPr>
            <p:nvPr/>
          </p:nvSpPr>
          <p:spPr bwMode="auto">
            <a:xfrm>
              <a:off x="5118" y="243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55" name="Text Box 19"/>
            <p:cNvSpPr txBox="1">
              <a:spLocks noChangeArrowheads="1"/>
            </p:cNvSpPr>
            <p:nvPr/>
          </p:nvSpPr>
          <p:spPr bwMode="auto">
            <a:xfrm>
              <a:off x="4958" y="160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56" name="Text Box 20"/>
            <p:cNvSpPr txBox="1">
              <a:spLocks noChangeArrowheads="1"/>
            </p:cNvSpPr>
            <p:nvPr/>
          </p:nvSpPr>
          <p:spPr bwMode="auto">
            <a:xfrm>
              <a:off x="4702" y="137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57" name="Text Box 21"/>
            <p:cNvSpPr txBox="1">
              <a:spLocks noChangeArrowheads="1"/>
            </p:cNvSpPr>
            <p:nvPr/>
          </p:nvSpPr>
          <p:spPr bwMode="auto">
            <a:xfrm>
              <a:off x="4286" y="151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</p:grpSp>
      <p:grpSp>
        <p:nvGrpSpPr>
          <p:cNvPr id="116781" name="Group 45"/>
          <p:cNvGrpSpPr>
            <a:grpSpLocks/>
          </p:cNvGrpSpPr>
          <p:nvPr/>
        </p:nvGrpSpPr>
        <p:grpSpPr bwMode="auto">
          <a:xfrm>
            <a:off x="6283325" y="1079500"/>
            <a:ext cx="1893888" cy="2374900"/>
            <a:chOff x="4222" y="2346"/>
            <a:chExt cx="1193" cy="1496"/>
          </a:xfrm>
        </p:grpSpPr>
        <p:sp>
          <p:nvSpPr>
            <p:cNvPr id="116760" name="Line 24"/>
            <p:cNvSpPr>
              <a:spLocks noChangeShapeType="1"/>
            </p:cNvSpPr>
            <p:nvPr/>
          </p:nvSpPr>
          <p:spPr bwMode="auto">
            <a:xfrm>
              <a:off x="4696" y="283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1" name="Line 25"/>
            <p:cNvSpPr>
              <a:spLocks noChangeShapeType="1"/>
            </p:cNvSpPr>
            <p:nvPr/>
          </p:nvSpPr>
          <p:spPr bwMode="auto">
            <a:xfrm flipH="1">
              <a:off x="4480" y="3160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2" name="Line 26"/>
            <p:cNvSpPr>
              <a:spLocks noChangeShapeType="1"/>
            </p:cNvSpPr>
            <p:nvPr/>
          </p:nvSpPr>
          <p:spPr bwMode="auto">
            <a:xfrm>
              <a:off x="4480" y="3376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3" name="Line 27"/>
            <p:cNvSpPr>
              <a:spLocks noChangeShapeType="1"/>
            </p:cNvSpPr>
            <p:nvPr/>
          </p:nvSpPr>
          <p:spPr bwMode="auto">
            <a:xfrm flipH="1">
              <a:off x="4344" y="3376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4" name="Line 28"/>
            <p:cNvSpPr>
              <a:spLocks noChangeShapeType="1"/>
            </p:cNvSpPr>
            <p:nvPr/>
          </p:nvSpPr>
          <p:spPr bwMode="auto">
            <a:xfrm>
              <a:off x="4696" y="3164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5" name="Line 29"/>
            <p:cNvSpPr>
              <a:spLocks noChangeShapeType="1"/>
            </p:cNvSpPr>
            <p:nvPr/>
          </p:nvSpPr>
          <p:spPr bwMode="auto">
            <a:xfrm flipH="1">
              <a:off x="4960" y="3360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6" name="Line 30"/>
            <p:cNvSpPr>
              <a:spLocks noChangeShapeType="1"/>
            </p:cNvSpPr>
            <p:nvPr/>
          </p:nvSpPr>
          <p:spPr bwMode="auto">
            <a:xfrm>
              <a:off x="5032" y="3360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7" name="Line 31"/>
            <p:cNvSpPr>
              <a:spLocks noChangeShapeType="1"/>
            </p:cNvSpPr>
            <p:nvPr/>
          </p:nvSpPr>
          <p:spPr bwMode="auto">
            <a:xfrm flipH="1" flipV="1">
              <a:off x="4496" y="2696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8" name="Line 32"/>
            <p:cNvSpPr>
              <a:spLocks noChangeShapeType="1"/>
            </p:cNvSpPr>
            <p:nvPr/>
          </p:nvSpPr>
          <p:spPr bwMode="auto">
            <a:xfrm flipV="1">
              <a:off x="4696" y="2704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69" name="Line 33"/>
            <p:cNvSpPr>
              <a:spLocks noChangeShapeType="1"/>
            </p:cNvSpPr>
            <p:nvPr/>
          </p:nvSpPr>
          <p:spPr bwMode="auto">
            <a:xfrm flipH="1" flipV="1">
              <a:off x="4888" y="2592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70" name="Line 34"/>
            <p:cNvSpPr>
              <a:spLocks noChangeShapeType="1"/>
            </p:cNvSpPr>
            <p:nvPr/>
          </p:nvSpPr>
          <p:spPr bwMode="auto">
            <a:xfrm>
              <a:off x="4896" y="2704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71" name="Text Box 35"/>
            <p:cNvSpPr txBox="1">
              <a:spLocks noChangeArrowheads="1"/>
            </p:cNvSpPr>
            <p:nvPr/>
          </p:nvSpPr>
          <p:spPr bwMode="auto">
            <a:xfrm>
              <a:off x="4222" y="353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2" name="Text Box 36"/>
            <p:cNvSpPr txBox="1">
              <a:spLocks noChangeArrowheads="1"/>
            </p:cNvSpPr>
            <p:nvPr/>
          </p:nvSpPr>
          <p:spPr bwMode="auto">
            <a:xfrm>
              <a:off x="4510" y="355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3" name="Text Box 37"/>
            <p:cNvSpPr txBox="1">
              <a:spLocks noChangeArrowheads="1"/>
            </p:cNvSpPr>
            <p:nvPr/>
          </p:nvSpPr>
          <p:spPr bwMode="auto">
            <a:xfrm>
              <a:off x="4830" y="345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4" name="Text Box 38"/>
            <p:cNvSpPr txBox="1">
              <a:spLocks noChangeArrowheads="1"/>
            </p:cNvSpPr>
            <p:nvPr/>
          </p:nvSpPr>
          <p:spPr bwMode="auto">
            <a:xfrm>
              <a:off x="5150" y="341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5" name="Text Box 39"/>
            <p:cNvSpPr txBox="1">
              <a:spLocks noChangeArrowheads="1"/>
            </p:cNvSpPr>
            <p:nvPr/>
          </p:nvSpPr>
          <p:spPr bwMode="auto">
            <a:xfrm>
              <a:off x="4990" y="257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6" name="Text Box 40"/>
            <p:cNvSpPr txBox="1">
              <a:spLocks noChangeArrowheads="1"/>
            </p:cNvSpPr>
            <p:nvPr/>
          </p:nvSpPr>
          <p:spPr bwMode="auto">
            <a:xfrm>
              <a:off x="4734" y="234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7" name="Text Box 41"/>
            <p:cNvSpPr txBox="1">
              <a:spLocks noChangeArrowheads="1"/>
            </p:cNvSpPr>
            <p:nvPr/>
          </p:nvSpPr>
          <p:spPr bwMode="auto">
            <a:xfrm>
              <a:off x="4318" y="249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78" name="Oval 42"/>
            <p:cNvSpPr>
              <a:spLocks noChangeArrowheads="1"/>
            </p:cNvSpPr>
            <p:nvPr/>
          </p:nvSpPr>
          <p:spPr bwMode="auto">
            <a:xfrm>
              <a:off x="4852" y="2672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779" name="Oval 43"/>
            <p:cNvSpPr>
              <a:spLocks noChangeArrowheads="1"/>
            </p:cNvSpPr>
            <p:nvPr/>
          </p:nvSpPr>
          <p:spPr bwMode="auto">
            <a:xfrm>
              <a:off x="4971" y="2679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780" name="Oval 44"/>
            <p:cNvSpPr>
              <a:spLocks noChangeArrowheads="1"/>
            </p:cNvSpPr>
            <p:nvPr/>
          </p:nvSpPr>
          <p:spPr bwMode="auto">
            <a:xfrm>
              <a:off x="4850" y="2546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</p:grpSp>
      <p:grpSp>
        <p:nvGrpSpPr>
          <p:cNvPr id="116806" name="Group 70"/>
          <p:cNvGrpSpPr>
            <a:grpSpLocks/>
          </p:cNvGrpSpPr>
          <p:nvPr/>
        </p:nvGrpSpPr>
        <p:grpSpPr bwMode="auto">
          <a:xfrm>
            <a:off x="6281738" y="1071563"/>
            <a:ext cx="1893887" cy="2374900"/>
            <a:chOff x="4222" y="2824"/>
            <a:chExt cx="1193" cy="1496"/>
          </a:xfrm>
        </p:grpSpPr>
        <p:sp>
          <p:nvSpPr>
            <p:cNvPr id="116783" name="Line 47"/>
            <p:cNvSpPr>
              <a:spLocks noChangeShapeType="1"/>
            </p:cNvSpPr>
            <p:nvPr/>
          </p:nvSpPr>
          <p:spPr bwMode="auto">
            <a:xfrm>
              <a:off x="4696" y="331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84" name="Line 48"/>
            <p:cNvSpPr>
              <a:spLocks noChangeShapeType="1"/>
            </p:cNvSpPr>
            <p:nvPr/>
          </p:nvSpPr>
          <p:spPr bwMode="auto">
            <a:xfrm flipH="1">
              <a:off x="4480" y="3638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85" name="Line 49"/>
            <p:cNvSpPr>
              <a:spLocks noChangeShapeType="1"/>
            </p:cNvSpPr>
            <p:nvPr/>
          </p:nvSpPr>
          <p:spPr bwMode="auto">
            <a:xfrm>
              <a:off x="4480" y="3854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86" name="Line 50"/>
            <p:cNvSpPr>
              <a:spLocks noChangeShapeType="1"/>
            </p:cNvSpPr>
            <p:nvPr/>
          </p:nvSpPr>
          <p:spPr bwMode="auto">
            <a:xfrm flipH="1">
              <a:off x="4344" y="3854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87" name="Line 51"/>
            <p:cNvSpPr>
              <a:spLocks noChangeShapeType="1"/>
            </p:cNvSpPr>
            <p:nvPr/>
          </p:nvSpPr>
          <p:spPr bwMode="auto">
            <a:xfrm>
              <a:off x="4696" y="3642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88" name="Line 52"/>
            <p:cNvSpPr>
              <a:spLocks noChangeShapeType="1"/>
            </p:cNvSpPr>
            <p:nvPr/>
          </p:nvSpPr>
          <p:spPr bwMode="auto">
            <a:xfrm flipH="1">
              <a:off x="4960" y="3838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89" name="Line 53"/>
            <p:cNvSpPr>
              <a:spLocks noChangeShapeType="1"/>
            </p:cNvSpPr>
            <p:nvPr/>
          </p:nvSpPr>
          <p:spPr bwMode="auto">
            <a:xfrm>
              <a:off x="5032" y="3838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90" name="Line 54"/>
            <p:cNvSpPr>
              <a:spLocks noChangeShapeType="1"/>
            </p:cNvSpPr>
            <p:nvPr/>
          </p:nvSpPr>
          <p:spPr bwMode="auto">
            <a:xfrm flipH="1" flipV="1">
              <a:off x="4496" y="3174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91" name="Line 55"/>
            <p:cNvSpPr>
              <a:spLocks noChangeShapeType="1"/>
            </p:cNvSpPr>
            <p:nvPr/>
          </p:nvSpPr>
          <p:spPr bwMode="auto">
            <a:xfrm flipV="1">
              <a:off x="4696" y="3182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92" name="Line 56"/>
            <p:cNvSpPr>
              <a:spLocks noChangeShapeType="1"/>
            </p:cNvSpPr>
            <p:nvPr/>
          </p:nvSpPr>
          <p:spPr bwMode="auto">
            <a:xfrm flipH="1" flipV="1">
              <a:off x="4888" y="3070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93" name="Line 57"/>
            <p:cNvSpPr>
              <a:spLocks noChangeShapeType="1"/>
            </p:cNvSpPr>
            <p:nvPr/>
          </p:nvSpPr>
          <p:spPr bwMode="auto">
            <a:xfrm>
              <a:off x="4896" y="3182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94" name="Text Box 58"/>
            <p:cNvSpPr txBox="1">
              <a:spLocks noChangeArrowheads="1"/>
            </p:cNvSpPr>
            <p:nvPr/>
          </p:nvSpPr>
          <p:spPr bwMode="auto">
            <a:xfrm>
              <a:off x="4222" y="401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95" name="Text Box 59"/>
            <p:cNvSpPr txBox="1">
              <a:spLocks noChangeArrowheads="1"/>
            </p:cNvSpPr>
            <p:nvPr/>
          </p:nvSpPr>
          <p:spPr bwMode="auto">
            <a:xfrm>
              <a:off x="4510" y="403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96" name="Text Box 60"/>
            <p:cNvSpPr txBox="1">
              <a:spLocks noChangeArrowheads="1"/>
            </p:cNvSpPr>
            <p:nvPr/>
          </p:nvSpPr>
          <p:spPr bwMode="auto">
            <a:xfrm>
              <a:off x="4830" y="393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97" name="Text Box 61"/>
            <p:cNvSpPr txBox="1">
              <a:spLocks noChangeArrowheads="1"/>
            </p:cNvSpPr>
            <p:nvPr/>
          </p:nvSpPr>
          <p:spPr bwMode="auto">
            <a:xfrm>
              <a:off x="5150" y="388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98" name="Text Box 62"/>
            <p:cNvSpPr txBox="1">
              <a:spLocks noChangeArrowheads="1"/>
            </p:cNvSpPr>
            <p:nvPr/>
          </p:nvSpPr>
          <p:spPr bwMode="auto">
            <a:xfrm>
              <a:off x="4990" y="305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799" name="Text Box 63"/>
            <p:cNvSpPr txBox="1">
              <a:spLocks noChangeArrowheads="1"/>
            </p:cNvSpPr>
            <p:nvPr/>
          </p:nvSpPr>
          <p:spPr bwMode="auto">
            <a:xfrm>
              <a:off x="4734" y="282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00" name="Text Box 64"/>
            <p:cNvSpPr txBox="1">
              <a:spLocks noChangeArrowheads="1"/>
            </p:cNvSpPr>
            <p:nvPr/>
          </p:nvSpPr>
          <p:spPr bwMode="auto">
            <a:xfrm>
              <a:off x="4318" y="296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01" name="Oval 65"/>
            <p:cNvSpPr>
              <a:spLocks noChangeArrowheads="1"/>
            </p:cNvSpPr>
            <p:nvPr/>
          </p:nvSpPr>
          <p:spPr bwMode="auto">
            <a:xfrm>
              <a:off x="4660" y="3270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02" name="Oval 66"/>
            <p:cNvSpPr>
              <a:spLocks noChangeArrowheads="1"/>
            </p:cNvSpPr>
            <p:nvPr/>
          </p:nvSpPr>
          <p:spPr bwMode="auto">
            <a:xfrm>
              <a:off x="4971" y="3157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03" name="Oval 67"/>
            <p:cNvSpPr>
              <a:spLocks noChangeArrowheads="1"/>
            </p:cNvSpPr>
            <p:nvPr/>
          </p:nvSpPr>
          <p:spPr bwMode="auto">
            <a:xfrm>
              <a:off x="4850" y="3024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04" name="Oval 68"/>
            <p:cNvSpPr>
              <a:spLocks noChangeArrowheads="1"/>
            </p:cNvSpPr>
            <p:nvPr/>
          </p:nvSpPr>
          <p:spPr bwMode="auto">
            <a:xfrm>
              <a:off x="4462" y="3138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05" name="Oval 69"/>
            <p:cNvSpPr>
              <a:spLocks noChangeArrowheads="1"/>
            </p:cNvSpPr>
            <p:nvPr/>
          </p:nvSpPr>
          <p:spPr bwMode="auto">
            <a:xfrm>
              <a:off x="4863" y="3151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</p:grpSp>
      <p:grpSp>
        <p:nvGrpSpPr>
          <p:cNvPr id="116833" name="Group 97"/>
          <p:cNvGrpSpPr>
            <a:grpSpLocks/>
          </p:cNvGrpSpPr>
          <p:nvPr/>
        </p:nvGrpSpPr>
        <p:grpSpPr bwMode="auto">
          <a:xfrm>
            <a:off x="6291263" y="1074738"/>
            <a:ext cx="1893887" cy="2374900"/>
            <a:chOff x="4149" y="2312"/>
            <a:chExt cx="1193" cy="1496"/>
          </a:xfrm>
        </p:grpSpPr>
        <p:sp>
          <p:nvSpPr>
            <p:cNvPr id="116808" name="Line 72"/>
            <p:cNvSpPr>
              <a:spLocks noChangeShapeType="1"/>
            </p:cNvSpPr>
            <p:nvPr/>
          </p:nvSpPr>
          <p:spPr bwMode="auto">
            <a:xfrm>
              <a:off x="4623" y="279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09" name="Line 73"/>
            <p:cNvSpPr>
              <a:spLocks noChangeShapeType="1"/>
            </p:cNvSpPr>
            <p:nvPr/>
          </p:nvSpPr>
          <p:spPr bwMode="auto">
            <a:xfrm flipH="1">
              <a:off x="4407" y="3126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0" name="Line 74"/>
            <p:cNvSpPr>
              <a:spLocks noChangeShapeType="1"/>
            </p:cNvSpPr>
            <p:nvPr/>
          </p:nvSpPr>
          <p:spPr bwMode="auto">
            <a:xfrm>
              <a:off x="4407" y="3342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1" name="Line 75"/>
            <p:cNvSpPr>
              <a:spLocks noChangeShapeType="1"/>
            </p:cNvSpPr>
            <p:nvPr/>
          </p:nvSpPr>
          <p:spPr bwMode="auto">
            <a:xfrm flipH="1">
              <a:off x="4271" y="3342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2" name="Line 76"/>
            <p:cNvSpPr>
              <a:spLocks noChangeShapeType="1"/>
            </p:cNvSpPr>
            <p:nvPr/>
          </p:nvSpPr>
          <p:spPr bwMode="auto">
            <a:xfrm>
              <a:off x="4623" y="3130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3" name="Line 77"/>
            <p:cNvSpPr>
              <a:spLocks noChangeShapeType="1"/>
            </p:cNvSpPr>
            <p:nvPr/>
          </p:nvSpPr>
          <p:spPr bwMode="auto">
            <a:xfrm flipH="1">
              <a:off x="4887" y="3326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4" name="Line 78"/>
            <p:cNvSpPr>
              <a:spLocks noChangeShapeType="1"/>
            </p:cNvSpPr>
            <p:nvPr/>
          </p:nvSpPr>
          <p:spPr bwMode="auto">
            <a:xfrm>
              <a:off x="4959" y="3326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5" name="Line 79"/>
            <p:cNvSpPr>
              <a:spLocks noChangeShapeType="1"/>
            </p:cNvSpPr>
            <p:nvPr/>
          </p:nvSpPr>
          <p:spPr bwMode="auto">
            <a:xfrm flipH="1" flipV="1">
              <a:off x="4423" y="2662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6" name="Line 80"/>
            <p:cNvSpPr>
              <a:spLocks noChangeShapeType="1"/>
            </p:cNvSpPr>
            <p:nvPr/>
          </p:nvSpPr>
          <p:spPr bwMode="auto">
            <a:xfrm flipV="1">
              <a:off x="4623" y="2670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7" name="Line 81"/>
            <p:cNvSpPr>
              <a:spLocks noChangeShapeType="1"/>
            </p:cNvSpPr>
            <p:nvPr/>
          </p:nvSpPr>
          <p:spPr bwMode="auto">
            <a:xfrm flipH="1" flipV="1">
              <a:off x="4815" y="2558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8" name="Line 82"/>
            <p:cNvSpPr>
              <a:spLocks noChangeShapeType="1"/>
            </p:cNvSpPr>
            <p:nvPr/>
          </p:nvSpPr>
          <p:spPr bwMode="auto">
            <a:xfrm>
              <a:off x="4823" y="2670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19" name="Text Box 83"/>
            <p:cNvSpPr txBox="1">
              <a:spLocks noChangeArrowheads="1"/>
            </p:cNvSpPr>
            <p:nvPr/>
          </p:nvSpPr>
          <p:spPr bwMode="auto">
            <a:xfrm>
              <a:off x="4149" y="350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0" name="Text Box 84"/>
            <p:cNvSpPr txBox="1">
              <a:spLocks noChangeArrowheads="1"/>
            </p:cNvSpPr>
            <p:nvPr/>
          </p:nvSpPr>
          <p:spPr bwMode="auto">
            <a:xfrm>
              <a:off x="4437" y="352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1" name="Text Box 85"/>
            <p:cNvSpPr txBox="1">
              <a:spLocks noChangeArrowheads="1"/>
            </p:cNvSpPr>
            <p:nvPr/>
          </p:nvSpPr>
          <p:spPr bwMode="auto">
            <a:xfrm>
              <a:off x="4757" y="342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2" name="Text Box 86"/>
            <p:cNvSpPr txBox="1">
              <a:spLocks noChangeArrowheads="1"/>
            </p:cNvSpPr>
            <p:nvPr/>
          </p:nvSpPr>
          <p:spPr bwMode="auto">
            <a:xfrm>
              <a:off x="5077" y="337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3" name="Text Box 87"/>
            <p:cNvSpPr txBox="1">
              <a:spLocks noChangeArrowheads="1"/>
            </p:cNvSpPr>
            <p:nvPr/>
          </p:nvSpPr>
          <p:spPr bwMode="auto">
            <a:xfrm>
              <a:off x="4917" y="2544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4" name="Text Box 88"/>
            <p:cNvSpPr txBox="1">
              <a:spLocks noChangeArrowheads="1"/>
            </p:cNvSpPr>
            <p:nvPr/>
          </p:nvSpPr>
          <p:spPr bwMode="auto">
            <a:xfrm>
              <a:off x="4661" y="231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5" name="Text Box 89"/>
            <p:cNvSpPr txBox="1">
              <a:spLocks noChangeArrowheads="1"/>
            </p:cNvSpPr>
            <p:nvPr/>
          </p:nvSpPr>
          <p:spPr bwMode="auto">
            <a:xfrm>
              <a:off x="4245" y="245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26" name="Oval 90"/>
            <p:cNvSpPr>
              <a:spLocks noChangeArrowheads="1"/>
            </p:cNvSpPr>
            <p:nvPr/>
          </p:nvSpPr>
          <p:spPr bwMode="auto">
            <a:xfrm>
              <a:off x="4587" y="2758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27" name="Oval 91"/>
            <p:cNvSpPr>
              <a:spLocks noChangeArrowheads="1"/>
            </p:cNvSpPr>
            <p:nvPr/>
          </p:nvSpPr>
          <p:spPr bwMode="auto">
            <a:xfrm>
              <a:off x="4898" y="2645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28" name="Oval 92"/>
            <p:cNvSpPr>
              <a:spLocks noChangeArrowheads="1"/>
            </p:cNvSpPr>
            <p:nvPr/>
          </p:nvSpPr>
          <p:spPr bwMode="auto">
            <a:xfrm>
              <a:off x="4777" y="2512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29" name="Oval 93"/>
            <p:cNvSpPr>
              <a:spLocks noChangeArrowheads="1"/>
            </p:cNvSpPr>
            <p:nvPr/>
          </p:nvSpPr>
          <p:spPr bwMode="auto">
            <a:xfrm>
              <a:off x="4861" y="3426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30" name="Oval 94"/>
            <p:cNvSpPr>
              <a:spLocks noChangeArrowheads="1"/>
            </p:cNvSpPr>
            <p:nvPr/>
          </p:nvSpPr>
          <p:spPr bwMode="auto">
            <a:xfrm>
              <a:off x="5102" y="3423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31" name="Oval 95"/>
            <p:cNvSpPr>
              <a:spLocks noChangeArrowheads="1"/>
            </p:cNvSpPr>
            <p:nvPr/>
          </p:nvSpPr>
          <p:spPr bwMode="auto">
            <a:xfrm>
              <a:off x="4923" y="3302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</p:grpSp>
      <p:grpSp>
        <p:nvGrpSpPr>
          <p:cNvPr id="116898" name="Group 162"/>
          <p:cNvGrpSpPr>
            <a:grpSpLocks/>
          </p:cNvGrpSpPr>
          <p:nvPr/>
        </p:nvGrpSpPr>
        <p:grpSpPr bwMode="auto">
          <a:xfrm>
            <a:off x="6281738" y="1069975"/>
            <a:ext cx="1893887" cy="2374900"/>
            <a:chOff x="4186" y="2457"/>
            <a:chExt cx="1193" cy="1496"/>
          </a:xfrm>
        </p:grpSpPr>
        <p:sp>
          <p:nvSpPr>
            <p:cNvPr id="116864" name="Line 128"/>
            <p:cNvSpPr>
              <a:spLocks noChangeShapeType="1"/>
            </p:cNvSpPr>
            <p:nvPr/>
          </p:nvSpPr>
          <p:spPr bwMode="auto">
            <a:xfrm>
              <a:off x="4660" y="2943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65" name="Line 129"/>
            <p:cNvSpPr>
              <a:spLocks noChangeShapeType="1"/>
            </p:cNvSpPr>
            <p:nvPr/>
          </p:nvSpPr>
          <p:spPr bwMode="auto">
            <a:xfrm flipH="1">
              <a:off x="4444" y="3271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66" name="Line 130"/>
            <p:cNvSpPr>
              <a:spLocks noChangeShapeType="1"/>
            </p:cNvSpPr>
            <p:nvPr/>
          </p:nvSpPr>
          <p:spPr bwMode="auto">
            <a:xfrm>
              <a:off x="4444" y="3487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67" name="Line 131"/>
            <p:cNvSpPr>
              <a:spLocks noChangeShapeType="1"/>
            </p:cNvSpPr>
            <p:nvPr/>
          </p:nvSpPr>
          <p:spPr bwMode="auto">
            <a:xfrm flipH="1">
              <a:off x="4308" y="3487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68" name="Line 132"/>
            <p:cNvSpPr>
              <a:spLocks noChangeShapeType="1"/>
            </p:cNvSpPr>
            <p:nvPr/>
          </p:nvSpPr>
          <p:spPr bwMode="auto">
            <a:xfrm>
              <a:off x="4660" y="3275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69" name="Line 133"/>
            <p:cNvSpPr>
              <a:spLocks noChangeShapeType="1"/>
            </p:cNvSpPr>
            <p:nvPr/>
          </p:nvSpPr>
          <p:spPr bwMode="auto">
            <a:xfrm flipH="1">
              <a:off x="4924" y="3471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70" name="Line 134"/>
            <p:cNvSpPr>
              <a:spLocks noChangeShapeType="1"/>
            </p:cNvSpPr>
            <p:nvPr/>
          </p:nvSpPr>
          <p:spPr bwMode="auto">
            <a:xfrm>
              <a:off x="4996" y="3471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71" name="Line 135"/>
            <p:cNvSpPr>
              <a:spLocks noChangeShapeType="1"/>
            </p:cNvSpPr>
            <p:nvPr/>
          </p:nvSpPr>
          <p:spPr bwMode="auto">
            <a:xfrm flipH="1" flipV="1">
              <a:off x="4460" y="2807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72" name="Line 136"/>
            <p:cNvSpPr>
              <a:spLocks noChangeShapeType="1"/>
            </p:cNvSpPr>
            <p:nvPr/>
          </p:nvSpPr>
          <p:spPr bwMode="auto">
            <a:xfrm flipV="1">
              <a:off x="4660" y="2815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73" name="Line 137"/>
            <p:cNvSpPr>
              <a:spLocks noChangeShapeType="1"/>
            </p:cNvSpPr>
            <p:nvPr/>
          </p:nvSpPr>
          <p:spPr bwMode="auto">
            <a:xfrm flipH="1" flipV="1">
              <a:off x="4852" y="2703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74" name="Line 138"/>
            <p:cNvSpPr>
              <a:spLocks noChangeShapeType="1"/>
            </p:cNvSpPr>
            <p:nvPr/>
          </p:nvSpPr>
          <p:spPr bwMode="auto">
            <a:xfrm>
              <a:off x="4860" y="2815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75" name="Text Box 139"/>
            <p:cNvSpPr txBox="1">
              <a:spLocks noChangeArrowheads="1"/>
            </p:cNvSpPr>
            <p:nvPr/>
          </p:nvSpPr>
          <p:spPr bwMode="auto">
            <a:xfrm>
              <a:off x="4186" y="364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76" name="Text Box 140"/>
            <p:cNvSpPr txBox="1">
              <a:spLocks noChangeArrowheads="1"/>
            </p:cNvSpPr>
            <p:nvPr/>
          </p:nvSpPr>
          <p:spPr bwMode="auto">
            <a:xfrm>
              <a:off x="4474" y="3665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77" name="Text Box 141"/>
            <p:cNvSpPr txBox="1">
              <a:spLocks noChangeArrowheads="1"/>
            </p:cNvSpPr>
            <p:nvPr/>
          </p:nvSpPr>
          <p:spPr bwMode="auto">
            <a:xfrm>
              <a:off x="4794" y="356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78" name="Text Box 142"/>
            <p:cNvSpPr txBox="1">
              <a:spLocks noChangeArrowheads="1"/>
            </p:cNvSpPr>
            <p:nvPr/>
          </p:nvSpPr>
          <p:spPr bwMode="auto">
            <a:xfrm>
              <a:off x="5114" y="3521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79" name="Text Box 143"/>
            <p:cNvSpPr txBox="1">
              <a:spLocks noChangeArrowheads="1"/>
            </p:cNvSpPr>
            <p:nvPr/>
          </p:nvSpPr>
          <p:spPr bwMode="auto">
            <a:xfrm>
              <a:off x="4954" y="268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80" name="Text Box 144"/>
            <p:cNvSpPr txBox="1">
              <a:spLocks noChangeArrowheads="1"/>
            </p:cNvSpPr>
            <p:nvPr/>
          </p:nvSpPr>
          <p:spPr bwMode="auto">
            <a:xfrm>
              <a:off x="4698" y="245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81" name="Text Box 145"/>
            <p:cNvSpPr txBox="1">
              <a:spLocks noChangeArrowheads="1"/>
            </p:cNvSpPr>
            <p:nvPr/>
          </p:nvSpPr>
          <p:spPr bwMode="auto">
            <a:xfrm>
              <a:off x="4282" y="2601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82" name="Oval 146"/>
            <p:cNvSpPr>
              <a:spLocks noChangeArrowheads="1"/>
            </p:cNvSpPr>
            <p:nvPr/>
          </p:nvSpPr>
          <p:spPr bwMode="auto">
            <a:xfrm>
              <a:off x="4624" y="2903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83" name="Oval 147"/>
            <p:cNvSpPr>
              <a:spLocks noChangeArrowheads="1"/>
            </p:cNvSpPr>
            <p:nvPr/>
          </p:nvSpPr>
          <p:spPr bwMode="auto">
            <a:xfrm>
              <a:off x="4935" y="2790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84" name="Oval 148"/>
            <p:cNvSpPr>
              <a:spLocks noChangeArrowheads="1"/>
            </p:cNvSpPr>
            <p:nvPr/>
          </p:nvSpPr>
          <p:spPr bwMode="auto">
            <a:xfrm>
              <a:off x="4814" y="2657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85" name="Oval 149"/>
            <p:cNvSpPr>
              <a:spLocks noChangeArrowheads="1"/>
            </p:cNvSpPr>
            <p:nvPr/>
          </p:nvSpPr>
          <p:spPr bwMode="auto">
            <a:xfrm>
              <a:off x="4964" y="3445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86" name="Oval 150"/>
            <p:cNvSpPr>
              <a:spLocks noChangeArrowheads="1"/>
            </p:cNvSpPr>
            <p:nvPr/>
          </p:nvSpPr>
          <p:spPr bwMode="auto">
            <a:xfrm>
              <a:off x="4407" y="3460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88" name="Oval 152"/>
            <p:cNvSpPr>
              <a:spLocks noChangeArrowheads="1"/>
            </p:cNvSpPr>
            <p:nvPr/>
          </p:nvSpPr>
          <p:spPr bwMode="auto">
            <a:xfrm>
              <a:off x="4624" y="3249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89" name="Oval 153"/>
            <p:cNvSpPr>
              <a:spLocks noChangeArrowheads="1"/>
            </p:cNvSpPr>
            <p:nvPr/>
          </p:nvSpPr>
          <p:spPr bwMode="auto">
            <a:xfrm>
              <a:off x="5133" y="3570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90" name="Oval 154"/>
            <p:cNvSpPr>
              <a:spLocks noChangeArrowheads="1"/>
            </p:cNvSpPr>
            <p:nvPr/>
          </p:nvSpPr>
          <p:spPr bwMode="auto">
            <a:xfrm>
              <a:off x="4887" y="3582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92" name="Oval 156"/>
            <p:cNvSpPr>
              <a:spLocks noChangeArrowheads="1"/>
            </p:cNvSpPr>
            <p:nvPr/>
          </p:nvSpPr>
          <p:spPr bwMode="auto">
            <a:xfrm>
              <a:off x="4269" y="3654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93" name="Oval 157"/>
            <p:cNvSpPr>
              <a:spLocks noChangeArrowheads="1"/>
            </p:cNvSpPr>
            <p:nvPr/>
          </p:nvSpPr>
          <p:spPr bwMode="auto">
            <a:xfrm>
              <a:off x="4521" y="3648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95" name="Oval 159"/>
            <p:cNvSpPr>
              <a:spLocks noChangeArrowheads="1"/>
            </p:cNvSpPr>
            <p:nvPr/>
          </p:nvSpPr>
          <p:spPr bwMode="auto">
            <a:xfrm>
              <a:off x="4424" y="2771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</p:grpSp>
      <p:grpSp>
        <p:nvGrpSpPr>
          <p:cNvPr id="116897" name="Group 161"/>
          <p:cNvGrpSpPr>
            <a:grpSpLocks/>
          </p:cNvGrpSpPr>
          <p:nvPr/>
        </p:nvGrpSpPr>
        <p:grpSpPr bwMode="auto">
          <a:xfrm>
            <a:off x="6281738" y="1069975"/>
            <a:ext cx="1893887" cy="2374900"/>
            <a:chOff x="2330" y="1845"/>
            <a:chExt cx="1193" cy="1496"/>
          </a:xfrm>
        </p:grpSpPr>
        <p:sp>
          <p:nvSpPr>
            <p:cNvPr id="116835" name="Line 99"/>
            <p:cNvSpPr>
              <a:spLocks noChangeShapeType="1"/>
            </p:cNvSpPr>
            <p:nvPr/>
          </p:nvSpPr>
          <p:spPr bwMode="auto">
            <a:xfrm>
              <a:off x="2804" y="2331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36" name="Line 100"/>
            <p:cNvSpPr>
              <a:spLocks noChangeShapeType="1"/>
            </p:cNvSpPr>
            <p:nvPr/>
          </p:nvSpPr>
          <p:spPr bwMode="auto">
            <a:xfrm flipH="1">
              <a:off x="2588" y="2659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37" name="Line 101"/>
            <p:cNvSpPr>
              <a:spLocks noChangeShapeType="1"/>
            </p:cNvSpPr>
            <p:nvPr/>
          </p:nvSpPr>
          <p:spPr bwMode="auto">
            <a:xfrm>
              <a:off x="2588" y="2875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38" name="Line 102"/>
            <p:cNvSpPr>
              <a:spLocks noChangeShapeType="1"/>
            </p:cNvSpPr>
            <p:nvPr/>
          </p:nvSpPr>
          <p:spPr bwMode="auto">
            <a:xfrm flipH="1">
              <a:off x="2452" y="2875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39" name="Line 103"/>
            <p:cNvSpPr>
              <a:spLocks noChangeShapeType="1"/>
            </p:cNvSpPr>
            <p:nvPr/>
          </p:nvSpPr>
          <p:spPr bwMode="auto">
            <a:xfrm>
              <a:off x="2804" y="2663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0" name="Line 104"/>
            <p:cNvSpPr>
              <a:spLocks noChangeShapeType="1"/>
            </p:cNvSpPr>
            <p:nvPr/>
          </p:nvSpPr>
          <p:spPr bwMode="auto">
            <a:xfrm flipH="1">
              <a:off x="3068" y="2859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1" name="Line 105"/>
            <p:cNvSpPr>
              <a:spLocks noChangeShapeType="1"/>
            </p:cNvSpPr>
            <p:nvPr/>
          </p:nvSpPr>
          <p:spPr bwMode="auto">
            <a:xfrm>
              <a:off x="3140" y="2859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2" name="Line 106"/>
            <p:cNvSpPr>
              <a:spLocks noChangeShapeType="1"/>
            </p:cNvSpPr>
            <p:nvPr/>
          </p:nvSpPr>
          <p:spPr bwMode="auto">
            <a:xfrm flipH="1" flipV="1">
              <a:off x="2604" y="2195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3" name="Line 107"/>
            <p:cNvSpPr>
              <a:spLocks noChangeShapeType="1"/>
            </p:cNvSpPr>
            <p:nvPr/>
          </p:nvSpPr>
          <p:spPr bwMode="auto">
            <a:xfrm flipV="1">
              <a:off x="2804" y="2203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4" name="Line 108"/>
            <p:cNvSpPr>
              <a:spLocks noChangeShapeType="1"/>
            </p:cNvSpPr>
            <p:nvPr/>
          </p:nvSpPr>
          <p:spPr bwMode="auto">
            <a:xfrm flipH="1" flipV="1">
              <a:off x="2996" y="2091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5" name="Line 109"/>
            <p:cNvSpPr>
              <a:spLocks noChangeShapeType="1"/>
            </p:cNvSpPr>
            <p:nvPr/>
          </p:nvSpPr>
          <p:spPr bwMode="auto">
            <a:xfrm>
              <a:off x="3004" y="2203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846" name="Text Box 110"/>
            <p:cNvSpPr txBox="1">
              <a:spLocks noChangeArrowheads="1"/>
            </p:cNvSpPr>
            <p:nvPr/>
          </p:nvSpPr>
          <p:spPr bwMode="auto">
            <a:xfrm>
              <a:off x="2330" y="303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47" name="Text Box 111"/>
            <p:cNvSpPr txBox="1">
              <a:spLocks noChangeArrowheads="1"/>
            </p:cNvSpPr>
            <p:nvPr/>
          </p:nvSpPr>
          <p:spPr bwMode="auto">
            <a:xfrm>
              <a:off x="2618" y="3053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48" name="Text Box 112"/>
            <p:cNvSpPr txBox="1">
              <a:spLocks noChangeArrowheads="1"/>
            </p:cNvSpPr>
            <p:nvPr/>
          </p:nvSpPr>
          <p:spPr bwMode="auto">
            <a:xfrm>
              <a:off x="2938" y="295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49" name="Text Box 113"/>
            <p:cNvSpPr txBox="1">
              <a:spLocks noChangeArrowheads="1"/>
            </p:cNvSpPr>
            <p:nvPr/>
          </p:nvSpPr>
          <p:spPr bwMode="auto">
            <a:xfrm>
              <a:off x="3258" y="290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50" name="Text Box 114"/>
            <p:cNvSpPr txBox="1">
              <a:spLocks noChangeArrowheads="1"/>
            </p:cNvSpPr>
            <p:nvPr/>
          </p:nvSpPr>
          <p:spPr bwMode="auto">
            <a:xfrm>
              <a:off x="3098" y="207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51" name="Text Box 115"/>
            <p:cNvSpPr txBox="1">
              <a:spLocks noChangeArrowheads="1"/>
            </p:cNvSpPr>
            <p:nvPr/>
          </p:nvSpPr>
          <p:spPr bwMode="auto">
            <a:xfrm>
              <a:off x="2842" y="1845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52" name="Text Box 116"/>
            <p:cNvSpPr txBox="1">
              <a:spLocks noChangeArrowheads="1"/>
            </p:cNvSpPr>
            <p:nvPr/>
          </p:nvSpPr>
          <p:spPr bwMode="auto">
            <a:xfrm>
              <a:off x="2426" y="198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853" name="Oval 117"/>
            <p:cNvSpPr>
              <a:spLocks noChangeArrowheads="1"/>
            </p:cNvSpPr>
            <p:nvPr/>
          </p:nvSpPr>
          <p:spPr bwMode="auto">
            <a:xfrm>
              <a:off x="2768" y="2291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54" name="Oval 118"/>
            <p:cNvSpPr>
              <a:spLocks noChangeArrowheads="1"/>
            </p:cNvSpPr>
            <p:nvPr/>
          </p:nvSpPr>
          <p:spPr bwMode="auto">
            <a:xfrm>
              <a:off x="3079" y="2178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55" name="Oval 119"/>
            <p:cNvSpPr>
              <a:spLocks noChangeArrowheads="1"/>
            </p:cNvSpPr>
            <p:nvPr/>
          </p:nvSpPr>
          <p:spPr bwMode="auto">
            <a:xfrm>
              <a:off x="2958" y="2045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56" name="Oval 120"/>
            <p:cNvSpPr>
              <a:spLocks noChangeArrowheads="1"/>
            </p:cNvSpPr>
            <p:nvPr/>
          </p:nvSpPr>
          <p:spPr bwMode="auto">
            <a:xfrm>
              <a:off x="2670" y="3037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57" name="Oval 121"/>
            <p:cNvSpPr>
              <a:spLocks noChangeArrowheads="1"/>
            </p:cNvSpPr>
            <p:nvPr/>
          </p:nvSpPr>
          <p:spPr bwMode="auto">
            <a:xfrm>
              <a:off x="2413" y="3040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58" name="Oval 122"/>
            <p:cNvSpPr>
              <a:spLocks noChangeArrowheads="1"/>
            </p:cNvSpPr>
            <p:nvPr/>
          </p:nvSpPr>
          <p:spPr bwMode="auto">
            <a:xfrm>
              <a:off x="3104" y="2835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59" name="Oval 123"/>
            <p:cNvSpPr>
              <a:spLocks noChangeArrowheads="1"/>
            </p:cNvSpPr>
            <p:nvPr/>
          </p:nvSpPr>
          <p:spPr bwMode="auto">
            <a:xfrm>
              <a:off x="2552" y="2847"/>
              <a:ext cx="72" cy="7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60" name="Oval 124"/>
            <p:cNvSpPr>
              <a:spLocks noChangeArrowheads="1"/>
            </p:cNvSpPr>
            <p:nvPr/>
          </p:nvSpPr>
          <p:spPr bwMode="auto">
            <a:xfrm>
              <a:off x="3277" y="2958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61" name="Oval 125"/>
            <p:cNvSpPr>
              <a:spLocks noChangeArrowheads="1"/>
            </p:cNvSpPr>
            <p:nvPr/>
          </p:nvSpPr>
          <p:spPr bwMode="auto">
            <a:xfrm>
              <a:off x="3031" y="2970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896" name="Oval 160"/>
            <p:cNvSpPr>
              <a:spLocks noChangeArrowheads="1"/>
            </p:cNvSpPr>
            <p:nvPr/>
          </p:nvSpPr>
          <p:spPr bwMode="auto">
            <a:xfrm>
              <a:off x="2574" y="2159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</p:grpSp>
      <p:grpSp>
        <p:nvGrpSpPr>
          <p:cNvPr id="116932" name="Group 196"/>
          <p:cNvGrpSpPr>
            <a:grpSpLocks/>
          </p:cNvGrpSpPr>
          <p:nvPr/>
        </p:nvGrpSpPr>
        <p:grpSpPr bwMode="auto">
          <a:xfrm>
            <a:off x="6289675" y="1069975"/>
            <a:ext cx="2449513" cy="2374900"/>
            <a:chOff x="4021" y="2493"/>
            <a:chExt cx="1543" cy="1496"/>
          </a:xfrm>
        </p:grpSpPr>
        <p:sp>
          <p:nvSpPr>
            <p:cNvPr id="116900" name="Line 164"/>
            <p:cNvSpPr>
              <a:spLocks noChangeShapeType="1"/>
            </p:cNvSpPr>
            <p:nvPr/>
          </p:nvSpPr>
          <p:spPr bwMode="auto">
            <a:xfrm>
              <a:off x="4495" y="2979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1" name="Line 165"/>
            <p:cNvSpPr>
              <a:spLocks noChangeShapeType="1"/>
            </p:cNvSpPr>
            <p:nvPr/>
          </p:nvSpPr>
          <p:spPr bwMode="auto">
            <a:xfrm flipH="1">
              <a:off x="4279" y="3307"/>
              <a:ext cx="216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2" name="Line 166"/>
            <p:cNvSpPr>
              <a:spLocks noChangeShapeType="1"/>
            </p:cNvSpPr>
            <p:nvPr/>
          </p:nvSpPr>
          <p:spPr bwMode="auto">
            <a:xfrm>
              <a:off x="4279" y="3523"/>
              <a:ext cx="12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3" name="Line 167"/>
            <p:cNvSpPr>
              <a:spLocks noChangeShapeType="1"/>
            </p:cNvSpPr>
            <p:nvPr/>
          </p:nvSpPr>
          <p:spPr bwMode="auto">
            <a:xfrm flipH="1">
              <a:off x="4143" y="3523"/>
              <a:ext cx="136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4" name="Line 168"/>
            <p:cNvSpPr>
              <a:spLocks noChangeShapeType="1"/>
            </p:cNvSpPr>
            <p:nvPr/>
          </p:nvSpPr>
          <p:spPr bwMode="auto">
            <a:xfrm>
              <a:off x="4495" y="3311"/>
              <a:ext cx="336" cy="1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5" name="Line 169"/>
            <p:cNvSpPr>
              <a:spLocks noChangeShapeType="1"/>
            </p:cNvSpPr>
            <p:nvPr/>
          </p:nvSpPr>
          <p:spPr bwMode="auto">
            <a:xfrm flipH="1">
              <a:off x="4759" y="3507"/>
              <a:ext cx="72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6" name="Line 170"/>
            <p:cNvSpPr>
              <a:spLocks noChangeShapeType="1"/>
            </p:cNvSpPr>
            <p:nvPr/>
          </p:nvSpPr>
          <p:spPr bwMode="auto">
            <a:xfrm>
              <a:off x="4831" y="3507"/>
              <a:ext cx="184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7" name="Line 171"/>
            <p:cNvSpPr>
              <a:spLocks noChangeShapeType="1"/>
            </p:cNvSpPr>
            <p:nvPr/>
          </p:nvSpPr>
          <p:spPr bwMode="auto">
            <a:xfrm flipH="1" flipV="1">
              <a:off x="4295" y="2843"/>
              <a:ext cx="20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8" name="Line 172"/>
            <p:cNvSpPr>
              <a:spLocks noChangeShapeType="1"/>
            </p:cNvSpPr>
            <p:nvPr/>
          </p:nvSpPr>
          <p:spPr bwMode="auto">
            <a:xfrm flipV="1">
              <a:off x="4495" y="2851"/>
              <a:ext cx="20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09" name="Line 173"/>
            <p:cNvSpPr>
              <a:spLocks noChangeShapeType="1"/>
            </p:cNvSpPr>
            <p:nvPr/>
          </p:nvSpPr>
          <p:spPr bwMode="auto">
            <a:xfrm flipH="1" flipV="1">
              <a:off x="4687" y="2739"/>
              <a:ext cx="8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10" name="Line 174"/>
            <p:cNvSpPr>
              <a:spLocks noChangeShapeType="1"/>
            </p:cNvSpPr>
            <p:nvPr/>
          </p:nvSpPr>
          <p:spPr bwMode="auto">
            <a:xfrm>
              <a:off x="4695" y="2851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11" name="Text Box 175"/>
            <p:cNvSpPr txBox="1">
              <a:spLocks noChangeArrowheads="1"/>
            </p:cNvSpPr>
            <p:nvPr/>
          </p:nvSpPr>
          <p:spPr bwMode="auto">
            <a:xfrm>
              <a:off x="4021" y="3685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1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2" name="Text Box 176"/>
            <p:cNvSpPr txBox="1">
              <a:spLocks noChangeArrowheads="1"/>
            </p:cNvSpPr>
            <p:nvPr/>
          </p:nvSpPr>
          <p:spPr bwMode="auto">
            <a:xfrm>
              <a:off x="4309" y="3701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2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3" name="Text Box 177"/>
            <p:cNvSpPr txBox="1">
              <a:spLocks noChangeArrowheads="1"/>
            </p:cNvSpPr>
            <p:nvPr/>
          </p:nvSpPr>
          <p:spPr bwMode="auto">
            <a:xfrm>
              <a:off x="4629" y="3605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3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4" name="Text Box 178"/>
            <p:cNvSpPr txBox="1">
              <a:spLocks noChangeArrowheads="1"/>
            </p:cNvSpPr>
            <p:nvPr/>
          </p:nvSpPr>
          <p:spPr bwMode="auto">
            <a:xfrm>
              <a:off x="4949" y="355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4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5" name="Text Box 179"/>
            <p:cNvSpPr txBox="1">
              <a:spLocks noChangeArrowheads="1"/>
            </p:cNvSpPr>
            <p:nvPr/>
          </p:nvSpPr>
          <p:spPr bwMode="auto">
            <a:xfrm>
              <a:off x="4789" y="2725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5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6" name="Text Box 180"/>
            <p:cNvSpPr txBox="1">
              <a:spLocks noChangeArrowheads="1"/>
            </p:cNvSpPr>
            <p:nvPr/>
          </p:nvSpPr>
          <p:spPr bwMode="auto">
            <a:xfrm>
              <a:off x="4533" y="2493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6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7" name="Text Box 181"/>
            <p:cNvSpPr txBox="1">
              <a:spLocks noChangeArrowheads="1"/>
            </p:cNvSpPr>
            <p:nvPr/>
          </p:nvSpPr>
          <p:spPr bwMode="auto">
            <a:xfrm>
              <a:off x="4117" y="263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x</a:t>
              </a:r>
              <a:r>
                <a:rPr lang="en-US" sz="2400" i="1" baseline="30000">
                  <a:effectLst/>
                </a:rPr>
                <a:t>7</a:t>
              </a:r>
              <a:endParaRPr lang="ru-RU" sz="2400" i="1" baseline="30000">
                <a:effectLst/>
              </a:endParaRPr>
            </a:p>
          </p:txBody>
        </p:sp>
        <p:sp>
          <p:nvSpPr>
            <p:cNvPr id="116919" name="Oval 183"/>
            <p:cNvSpPr>
              <a:spLocks noChangeArrowheads="1"/>
            </p:cNvSpPr>
            <p:nvPr/>
          </p:nvSpPr>
          <p:spPr bwMode="auto">
            <a:xfrm>
              <a:off x="4770" y="2826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0" name="Oval 184"/>
            <p:cNvSpPr>
              <a:spLocks noChangeArrowheads="1"/>
            </p:cNvSpPr>
            <p:nvPr/>
          </p:nvSpPr>
          <p:spPr bwMode="auto">
            <a:xfrm>
              <a:off x="4649" y="2693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1" name="Oval 185"/>
            <p:cNvSpPr>
              <a:spLocks noChangeArrowheads="1"/>
            </p:cNvSpPr>
            <p:nvPr/>
          </p:nvSpPr>
          <p:spPr bwMode="auto">
            <a:xfrm>
              <a:off x="4457" y="2941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2" name="Oval 186"/>
            <p:cNvSpPr>
              <a:spLocks noChangeArrowheads="1"/>
            </p:cNvSpPr>
            <p:nvPr/>
          </p:nvSpPr>
          <p:spPr bwMode="auto">
            <a:xfrm>
              <a:off x="4458" y="3286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3" name="Oval 187"/>
            <p:cNvSpPr>
              <a:spLocks noChangeArrowheads="1"/>
            </p:cNvSpPr>
            <p:nvPr/>
          </p:nvSpPr>
          <p:spPr bwMode="auto">
            <a:xfrm>
              <a:off x="4837" y="3033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4" name="Oval 188"/>
            <p:cNvSpPr>
              <a:spLocks noChangeArrowheads="1"/>
            </p:cNvSpPr>
            <p:nvPr/>
          </p:nvSpPr>
          <p:spPr bwMode="auto">
            <a:xfrm>
              <a:off x="4968" y="3606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5" name="Oval 189"/>
            <p:cNvSpPr>
              <a:spLocks noChangeArrowheads="1"/>
            </p:cNvSpPr>
            <p:nvPr/>
          </p:nvSpPr>
          <p:spPr bwMode="auto">
            <a:xfrm>
              <a:off x="4722" y="3618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6" name="Oval 190"/>
            <p:cNvSpPr>
              <a:spLocks noChangeArrowheads="1"/>
            </p:cNvSpPr>
            <p:nvPr/>
          </p:nvSpPr>
          <p:spPr bwMode="auto">
            <a:xfrm>
              <a:off x="4104" y="3690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7" name="Oval 191"/>
            <p:cNvSpPr>
              <a:spLocks noChangeArrowheads="1"/>
            </p:cNvSpPr>
            <p:nvPr/>
          </p:nvSpPr>
          <p:spPr bwMode="auto">
            <a:xfrm>
              <a:off x="4356" y="3684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8" name="Oval 192"/>
            <p:cNvSpPr>
              <a:spLocks noChangeArrowheads="1"/>
            </p:cNvSpPr>
            <p:nvPr/>
          </p:nvSpPr>
          <p:spPr bwMode="auto">
            <a:xfrm>
              <a:off x="4259" y="2807"/>
              <a:ext cx="72" cy="72"/>
            </a:xfrm>
            <a:prstGeom prst="ellipse">
              <a:avLst/>
            </a:prstGeom>
            <a:gradFill rotWithShape="1">
              <a:gsLst>
                <a:gs pos="0">
                  <a:srgbClr val="00AAA6"/>
                </a:gs>
                <a:gs pos="100000">
                  <a:srgbClr val="00AAA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16929" name="Line 193"/>
            <p:cNvSpPr>
              <a:spLocks noChangeShapeType="1"/>
            </p:cNvSpPr>
            <p:nvPr/>
          </p:nvSpPr>
          <p:spPr bwMode="auto">
            <a:xfrm>
              <a:off x="4524" y="2988"/>
              <a:ext cx="312" cy="102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30" name="Line 194"/>
            <p:cNvSpPr>
              <a:spLocks noChangeShapeType="1"/>
            </p:cNvSpPr>
            <p:nvPr/>
          </p:nvSpPr>
          <p:spPr bwMode="auto">
            <a:xfrm flipV="1">
              <a:off x="4524" y="3120"/>
              <a:ext cx="312" cy="186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931" name="Text Box 195"/>
            <p:cNvSpPr txBox="1">
              <a:spLocks noChangeArrowheads="1"/>
            </p:cNvSpPr>
            <p:nvPr/>
          </p:nvSpPr>
          <p:spPr bwMode="auto">
            <a:xfrm>
              <a:off x="4832" y="3046"/>
              <a:ext cx="732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Final</a:t>
              </a:r>
              <a:br>
                <a:rPr 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alignment</a:t>
              </a:r>
              <a:endParaRPr lang="ru-RU" sz="1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6933" name="Text Box 197"/>
          <p:cNvSpPr txBox="1">
            <a:spLocks noChangeArrowheads="1"/>
          </p:cNvSpPr>
          <p:nvPr/>
        </p:nvSpPr>
        <p:spPr bwMode="auto">
          <a:xfrm>
            <a:off x="5703888" y="3787775"/>
            <a:ext cx="34401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/>
              </a:rPr>
              <a:t>Путеводное </a:t>
            </a:r>
            <a:r>
              <a:rPr lang="ru-RU" sz="2400">
                <a:effectLst/>
              </a:rPr>
              <a:t>дерево </a:t>
            </a:r>
            <a:r>
              <a:rPr lang="ru-RU" sz="2400" smtClean="0">
                <a:effectLst/>
              </a:rPr>
              <a:t>строится </a:t>
            </a:r>
            <a:r>
              <a:rPr lang="ru-RU" sz="2400" dirty="0">
                <a:effectLst/>
              </a:rPr>
              <a:t>приближенно – </a:t>
            </a:r>
            <a:r>
              <a:rPr lang="ru-RU" sz="2400">
                <a:effectLst/>
              </a:rPr>
              <a:t>главное </a:t>
            </a:r>
            <a:r>
              <a:rPr lang="ru-RU" sz="2400" smtClean="0">
                <a:effectLst/>
              </a:rPr>
              <a:t>быстро</a:t>
            </a:r>
            <a:r>
              <a:rPr lang="ru-RU" sz="2400" dirty="0">
                <a:effectLst/>
              </a:rPr>
              <a:t>. Обычно </a:t>
            </a:r>
            <a:r>
              <a:rPr lang="ru-RU" sz="2400">
                <a:effectLst/>
              </a:rPr>
              <a:t>это </a:t>
            </a:r>
            <a:r>
              <a:rPr lang="ru-RU" sz="2400" smtClean="0">
                <a:effectLst/>
              </a:rPr>
              <a:t>кластерное </a:t>
            </a:r>
            <a:r>
              <a:rPr lang="ru-RU" sz="2400" dirty="0">
                <a:effectLst/>
              </a:rPr>
              <a:t>дерево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731837"/>
          </a:xfrm>
        </p:spPr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Как не штрафовать за концевые делеции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52813" y="369252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i,j</a:t>
            </a:r>
            <a:endParaRPr lang="ru-RU" sz="2800" i="1">
              <a:effectLst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337050" y="4221163"/>
            <a:ext cx="379413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337050" y="3979863"/>
            <a:ext cx="379413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905250" y="4221163"/>
            <a:ext cx="1588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903663" y="3332163"/>
            <a:ext cx="1587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021013" y="3979863"/>
            <a:ext cx="379412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021013" y="3429000"/>
            <a:ext cx="37941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135063" y="227647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1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1</a:t>
            </a:r>
            <a:endParaRPr lang="ru-RU" sz="2800" i="1">
              <a:effectLst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971550" y="1557338"/>
            <a:ext cx="21590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23850" y="1125538"/>
            <a:ext cx="8763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начало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2351088" y="227647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1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2</a:t>
            </a:r>
            <a:endParaRPr lang="ru-RU" sz="2800" i="1">
              <a:effectLst/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3235325" y="2563813"/>
            <a:ext cx="379413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2011363" y="2563813"/>
            <a:ext cx="379412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1101725" y="3068638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2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1</a:t>
            </a:r>
            <a:endParaRPr lang="ru-RU" sz="2800" i="1">
              <a:effectLst/>
            </a:endParaRP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1546225" y="4365625"/>
            <a:ext cx="1588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1546225" y="3573463"/>
            <a:ext cx="1588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643438" y="5084763"/>
            <a:ext cx="865187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n,m-1</a:t>
            </a:r>
            <a:endParaRPr lang="ru-RU" sz="2800" i="1">
              <a:effectLst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5927725" y="5084763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n,m</a:t>
            </a:r>
            <a:endParaRPr lang="ru-RU" sz="2800" i="1">
              <a:effectLst/>
            </a:endParaRPr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4265613" y="5372100"/>
            <a:ext cx="379412" cy="15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5561013" y="5372100"/>
            <a:ext cx="379412" cy="15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1114425" y="3862388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3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1</a:t>
            </a:r>
            <a:endParaRPr lang="ru-RU" sz="2800" i="1">
              <a:effectLst/>
            </a:endParaRP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1533525" y="2781300"/>
            <a:ext cx="1588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6373813" y="3908425"/>
            <a:ext cx="1587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6373813" y="4772025"/>
            <a:ext cx="1587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5942013" y="4221163"/>
            <a:ext cx="865187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n-1,m</a:t>
            </a:r>
            <a:endParaRPr lang="ru-RU" sz="2800" i="1">
              <a:effectLst/>
            </a:endParaRPr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7440613" y="6308725"/>
            <a:ext cx="8763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конец</a:t>
            </a:r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6804025" y="4724400"/>
            <a:ext cx="1008063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3336925" y="5084763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n,m-</a:t>
            </a:r>
            <a:r>
              <a:rPr lang="ru-RU" sz="2800" i="1" baseline="-25000">
                <a:effectLst/>
              </a:rPr>
              <a:t>2</a:t>
            </a:r>
            <a:endParaRPr lang="ru-RU" sz="2800" i="1">
              <a:effectLst/>
            </a:endParaRP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2968625" y="5372100"/>
            <a:ext cx="379413" cy="15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6372225" y="3116263"/>
            <a:ext cx="1588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940425" y="3429000"/>
            <a:ext cx="865188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n-</a:t>
            </a:r>
            <a:r>
              <a:rPr lang="ru-RU" sz="2800" i="1" baseline="-25000">
                <a:effectLst/>
              </a:rPr>
              <a:t>2</a:t>
            </a:r>
            <a:r>
              <a:rPr lang="en-US" sz="2800" i="1" baseline="-25000">
                <a:effectLst/>
              </a:rPr>
              <a:t>,m</a:t>
            </a:r>
            <a:endParaRPr lang="ru-RU" sz="2800" i="1">
              <a:effectLst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3595688" y="227647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1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3</a:t>
            </a:r>
            <a:endParaRPr lang="ru-RU" sz="2800" i="1">
              <a:effectLst/>
            </a:endParaRPr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479925" y="2563813"/>
            <a:ext cx="379413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1116013" y="1484313"/>
            <a:ext cx="1223962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>
            <a:off x="1187450" y="1412875"/>
            <a:ext cx="2376488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827088" y="1557338"/>
            <a:ext cx="288925" cy="151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684213" y="1557338"/>
            <a:ext cx="431800" cy="2303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6804025" y="5589588"/>
            <a:ext cx="865188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6804025" y="3933825"/>
            <a:ext cx="1079500" cy="2374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5508625" y="5589588"/>
            <a:ext cx="1944688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211638" y="5589588"/>
            <a:ext cx="3241675" cy="935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2319338" y="13604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0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7380288" y="4797425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0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5076825" y="1052513"/>
            <a:ext cx="3851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/>
              </a:rPr>
              <a:t>В </a:t>
            </a:r>
            <a:r>
              <a:rPr lang="ru-RU">
                <a:effectLst/>
              </a:rPr>
              <a:t>граф </a:t>
            </a:r>
            <a:r>
              <a:rPr lang="ru-RU" smtClean="0">
                <a:effectLst/>
              </a:rPr>
              <a:t>добавляются </a:t>
            </a:r>
            <a:r>
              <a:rPr lang="ru-RU">
                <a:effectLst/>
              </a:rPr>
              <a:t>ребра </a:t>
            </a:r>
            <a:r>
              <a:rPr lang="ru-RU" smtClean="0">
                <a:effectLst/>
              </a:rPr>
              <a:t>веса </a:t>
            </a:r>
            <a:r>
              <a:rPr lang="ru-RU" dirty="0">
                <a:effectLst/>
              </a:rPr>
              <a:t>0, ведущие из начала </a:t>
            </a:r>
            <a:r>
              <a:rPr lang="ru-RU">
                <a:effectLst/>
              </a:rPr>
              <a:t>во </a:t>
            </a:r>
            <a:r>
              <a:rPr lang="ru-RU" smtClean="0">
                <a:effectLst/>
              </a:rPr>
              <a:t>все </a:t>
            </a:r>
            <a:r>
              <a:rPr lang="ru-RU" dirty="0">
                <a:effectLst/>
              </a:rPr>
              <a:t>граничные вершины (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=1 | j=1) </a:t>
            </a:r>
            <a:r>
              <a:rPr lang="ru-RU" dirty="0">
                <a:effectLst/>
              </a:rPr>
              <a:t>и из граничных вершин (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=n | j=m) </a:t>
            </a:r>
            <a:r>
              <a:rPr lang="ru-RU" dirty="0">
                <a:effectLst/>
              </a:rPr>
              <a:t>в конец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228600" y="4876800"/>
            <a:ext cx="2438400" cy="1752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228600" y="4876800"/>
            <a:ext cx="2438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228600" y="6629400"/>
            <a:ext cx="2438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05" name="Freeform 69"/>
          <p:cNvSpPr>
            <a:spLocks/>
          </p:cNvSpPr>
          <p:nvPr/>
        </p:nvSpPr>
        <p:spPr bwMode="auto">
          <a:xfrm>
            <a:off x="762000" y="4876800"/>
            <a:ext cx="14478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232"/>
              </a:cxn>
              <a:cxn ang="0">
                <a:pos x="544" y="472"/>
              </a:cxn>
              <a:cxn ang="0">
                <a:pos x="640" y="760"/>
              </a:cxn>
              <a:cxn ang="0">
                <a:pos x="800" y="880"/>
              </a:cxn>
              <a:cxn ang="0">
                <a:pos x="912" y="1104"/>
              </a:cxn>
            </a:cxnLst>
            <a:rect l="0" t="0" r="r" b="b"/>
            <a:pathLst>
              <a:path w="912" h="1104">
                <a:moveTo>
                  <a:pt x="0" y="0"/>
                </a:moveTo>
                <a:lnTo>
                  <a:pt x="272" y="232"/>
                </a:lnTo>
                <a:lnTo>
                  <a:pt x="544" y="472"/>
                </a:lnTo>
                <a:lnTo>
                  <a:pt x="640" y="760"/>
                </a:lnTo>
                <a:lnTo>
                  <a:pt x="800" y="880"/>
                </a:lnTo>
                <a:lnTo>
                  <a:pt x="912" y="1104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398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Выравнивание профилей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5838"/>
            <a:ext cx="9144000" cy="5719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Выравнивание </a:t>
            </a:r>
            <a:r>
              <a:rPr lang="ru-RU" sz="2400"/>
              <a:t>одной </a:t>
            </a:r>
            <a:r>
              <a:rPr lang="ru-RU" sz="2400" smtClean="0"/>
              <a:t>стопки последовательности относительно </a:t>
            </a:r>
            <a:r>
              <a:rPr lang="ru-RU" sz="2400" dirty="0"/>
              <a:t>другой – </a:t>
            </a:r>
            <a:r>
              <a:rPr lang="ru-RU" sz="2400"/>
              <a:t>обычное </a:t>
            </a:r>
            <a:r>
              <a:rPr lang="ru-RU" sz="2400" smtClean="0"/>
              <a:t>динамическое </a:t>
            </a:r>
            <a:r>
              <a:rPr lang="ru-RU" sz="2400" dirty="0"/>
              <a:t>программирование.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Оптимизируется сумма </a:t>
            </a:r>
            <a:r>
              <a:rPr lang="ru-RU" sz="2400"/>
              <a:t>парных </a:t>
            </a:r>
            <a:r>
              <a:rPr lang="ru-RU" sz="2400" smtClean="0"/>
              <a:t>весов</a:t>
            </a:r>
            <a:r>
              <a:rPr lang="ru-RU" sz="2400" dirty="0"/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∑</a:t>
            </a:r>
            <a:r>
              <a:rPr lang="en-US" sz="2400" baseline="-25000" dirty="0" err="1">
                <a:cs typeface="Times New Roman" pitchFamily="18" charset="0"/>
              </a:rPr>
              <a:t>i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S(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→ max</a:t>
            </a:r>
            <a:r>
              <a:rPr lang="ru-RU" sz="2400" dirty="0">
                <a:cs typeface="Times New Roman" pitchFamily="18" charset="0"/>
              </a:rPr>
              <a:t>,    </a:t>
            </a:r>
            <a:r>
              <a:rPr lang="en-US" sz="2400" dirty="0">
                <a:cs typeface="Times New Roman" pitchFamily="18" charset="0"/>
              </a:rPr>
              <a:t>S(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= </a:t>
            </a:r>
            <a:r>
              <a:rPr lang="ru-RU" sz="2400" dirty="0">
                <a:cs typeface="Times New Roman" pitchFamily="18" charset="0"/>
              </a:rPr>
              <a:t>∑</a:t>
            </a:r>
            <a:r>
              <a:rPr lang="en-US" sz="2400" baseline="-25000" dirty="0">
                <a:cs typeface="Times New Roman" pitchFamily="18" charset="0"/>
              </a:rPr>
              <a:t>k&lt; </a:t>
            </a:r>
            <a:r>
              <a:rPr lang="en-US" sz="2400" baseline="-25000" dirty="0" err="1">
                <a:cs typeface="Times New Roman" pitchFamily="18" charset="0"/>
              </a:rPr>
              <a:t>l≤N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s(</a:t>
            </a:r>
            <a:r>
              <a:rPr lang="en-US" sz="2400" i="1" dirty="0" err="1">
                <a:cs typeface="Times New Roman" pitchFamily="18" charset="0"/>
              </a:rPr>
              <a:t>x</a:t>
            </a:r>
            <a:r>
              <a:rPr lang="en-US" sz="2400" i="1" baseline="30000" dirty="0" err="1">
                <a:cs typeface="Times New Roman" pitchFamily="18" charset="0"/>
              </a:rPr>
              <a:t>k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30000" dirty="0">
                <a:cs typeface="Times New Roman" pitchFamily="18" charset="0"/>
              </a:rPr>
              <a:t>l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cs typeface="Times New Roman" pitchFamily="18" charset="0"/>
              </a:rPr>
              <a:t>Если </a:t>
            </a:r>
            <a:r>
              <a:rPr lang="ru-RU" sz="2400" dirty="0">
                <a:cs typeface="Times New Roman" pitchFamily="18" charset="0"/>
              </a:rPr>
              <a:t>мы выравниваем </a:t>
            </a:r>
            <a:r>
              <a:rPr lang="ru-RU" sz="2400">
                <a:cs typeface="Times New Roman" pitchFamily="18" charset="0"/>
              </a:rPr>
              <a:t>две </a:t>
            </a:r>
            <a:r>
              <a:rPr lang="ru-RU" sz="2400" smtClean="0">
                <a:cs typeface="Times New Roman" pitchFamily="18" charset="0"/>
              </a:rPr>
              <a:t>стопки </a:t>
            </a:r>
            <a:r>
              <a:rPr lang="ru-RU" sz="2400" dirty="0">
                <a:cs typeface="Times New Roman" pitchFamily="18" charset="0"/>
              </a:rPr>
              <a:t>– 0</a:t>
            </a:r>
            <a:r>
              <a:rPr lang="en-US" sz="2400" dirty="0">
                <a:cs typeface="Times New Roman" pitchFamily="18" charset="0"/>
              </a:rPr>
              <a:t> &lt; </a:t>
            </a:r>
            <a:r>
              <a:rPr lang="en-US" sz="24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 ≤ n </a:t>
            </a:r>
            <a:r>
              <a:rPr lang="ru-RU" sz="2400" dirty="0">
                <a:cs typeface="Times New Roman" pitchFamily="18" charset="0"/>
              </a:rPr>
              <a:t>и </a:t>
            </a:r>
            <a:r>
              <a:rPr lang="en-US" sz="2400" dirty="0">
                <a:cs typeface="Times New Roman" pitchFamily="18" charset="0"/>
              </a:rPr>
              <a:t>n &lt; </a:t>
            </a:r>
            <a:r>
              <a:rPr lang="en-US" sz="24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 ≤ N, </a:t>
            </a:r>
            <a:r>
              <a:rPr lang="ru-RU" sz="2400">
                <a:cs typeface="Times New Roman" pitchFamily="18" charset="0"/>
              </a:rPr>
              <a:t>то </a:t>
            </a:r>
            <a:r>
              <a:rPr lang="ru-RU" sz="2400" smtClean="0">
                <a:cs typeface="Times New Roman" pitchFamily="18" charset="0"/>
              </a:rPr>
              <a:t>сумму </a:t>
            </a:r>
            <a:r>
              <a:rPr lang="ru-RU" sz="2400" dirty="0">
                <a:cs typeface="Times New Roman" pitchFamily="18" charset="0"/>
              </a:rPr>
              <a:t>разбиваем на </a:t>
            </a:r>
            <a:r>
              <a:rPr lang="ru-RU" sz="2400">
                <a:cs typeface="Times New Roman" pitchFamily="18" charset="0"/>
              </a:rPr>
              <a:t>три </a:t>
            </a:r>
            <a:r>
              <a:rPr lang="ru-RU" sz="2400" smtClean="0">
                <a:cs typeface="Times New Roman" pitchFamily="18" charset="0"/>
              </a:rPr>
              <a:t>части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dirty="0">
                <a:cs typeface="Times New Roman" pitchFamily="18" charset="0"/>
              </a:rPr>
              <a:t>S(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= </a:t>
            </a:r>
            <a:r>
              <a:rPr lang="ru-RU" sz="2400" dirty="0">
                <a:cs typeface="Times New Roman" pitchFamily="18" charset="0"/>
              </a:rPr>
              <a:t>∑</a:t>
            </a:r>
            <a:r>
              <a:rPr lang="en-US" sz="2400" i="1" baseline="-25000" dirty="0">
                <a:cs typeface="Times New Roman" pitchFamily="18" charset="0"/>
              </a:rPr>
              <a:t>k&lt; </a:t>
            </a:r>
            <a:r>
              <a:rPr lang="en-US" sz="2400" i="1" baseline="-25000" dirty="0" err="1">
                <a:cs typeface="Times New Roman" pitchFamily="18" charset="0"/>
              </a:rPr>
              <a:t>l≤n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</a:t>
            </a:r>
            <a:r>
              <a:rPr lang="en-US" sz="2400" i="1" baseline="30000" dirty="0" err="1">
                <a:cs typeface="Times New Roman" pitchFamily="18" charset="0"/>
              </a:rPr>
              <a:t>k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i="1" dirty="0">
                <a:cs typeface="Times New Roman" pitchFamily="18" charset="0"/>
              </a:rPr>
              <a:t>, x</a:t>
            </a:r>
            <a:r>
              <a:rPr lang="en-US" sz="2400" i="1" baseline="30000" dirty="0">
                <a:cs typeface="Times New Roman" pitchFamily="18" charset="0"/>
              </a:rPr>
              <a:t>l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+ </a:t>
            </a:r>
            <a:r>
              <a:rPr lang="ru-RU" sz="2400" dirty="0">
                <a:cs typeface="Times New Roman" pitchFamily="18" charset="0"/>
              </a:rPr>
              <a:t>∑</a:t>
            </a:r>
            <a:r>
              <a:rPr lang="en-US" sz="2400" i="1" baseline="-25000" dirty="0">
                <a:cs typeface="Times New Roman" pitchFamily="18" charset="0"/>
              </a:rPr>
              <a:t>n&lt; k&lt; </a:t>
            </a:r>
            <a:r>
              <a:rPr lang="en-US" sz="2400" i="1" baseline="-25000" dirty="0" err="1">
                <a:cs typeface="Times New Roman" pitchFamily="18" charset="0"/>
              </a:rPr>
              <a:t>l≤N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s(</a:t>
            </a:r>
            <a:r>
              <a:rPr lang="en-US" sz="2400" i="1" dirty="0" err="1">
                <a:cs typeface="Times New Roman" pitchFamily="18" charset="0"/>
              </a:rPr>
              <a:t>x</a:t>
            </a:r>
            <a:r>
              <a:rPr lang="en-US" sz="2400" i="1" baseline="30000" dirty="0" err="1">
                <a:cs typeface="Times New Roman" pitchFamily="18" charset="0"/>
              </a:rPr>
              <a:t>k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30000" dirty="0">
                <a:cs typeface="Times New Roman" pitchFamily="18" charset="0"/>
              </a:rPr>
              <a:t>l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+ </a:t>
            </a:r>
            <a:r>
              <a:rPr lang="ru-RU" sz="2400" dirty="0">
                <a:cs typeface="Times New Roman" pitchFamily="18" charset="0"/>
              </a:rPr>
              <a:t>∑</a:t>
            </a:r>
            <a:r>
              <a:rPr lang="en-US" sz="2400" i="1" baseline="-25000" dirty="0" err="1">
                <a:cs typeface="Times New Roman" pitchFamily="18" charset="0"/>
              </a:rPr>
              <a:t>k≤n</a:t>
            </a:r>
            <a:r>
              <a:rPr lang="en-US" sz="2400" i="1" baseline="-25000" dirty="0">
                <a:cs typeface="Times New Roman" pitchFamily="18" charset="0"/>
              </a:rPr>
              <a:t>, n&lt; </a:t>
            </a:r>
            <a:r>
              <a:rPr lang="en-US" sz="2400" i="1" baseline="-25000" dirty="0" err="1">
                <a:cs typeface="Times New Roman" pitchFamily="18" charset="0"/>
              </a:rPr>
              <a:t>l≤N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s(</a:t>
            </a:r>
            <a:r>
              <a:rPr lang="en-US" sz="2400" i="1" dirty="0" err="1">
                <a:cs typeface="Times New Roman" pitchFamily="18" charset="0"/>
              </a:rPr>
              <a:t>x</a:t>
            </a:r>
            <a:r>
              <a:rPr lang="en-US" sz="2400" i="1" baseline="30000" dirty="0" err="1">
                <a:cs typeface="Times New Roman" pitchFamily="18" charset="0"/>
              </a:rPr>
              <a:t>k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30000" dirty="0">
                <a:cs typeface="Times New Roman" pitchFamily="18" charset="0"/>
              </a:rPr>
              <a:t>l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cs typeface="Times New Roman" pitchFamily="18" charset="0"/>
              </a:rPr>
              <a:t>Две </a:t>
            </a:r>
            <a:r>
              <a:rPr lang="ru-RU" sz="2400">
                <a:cs typeface="Times New Roman" pitchFamily="18" charset="0"/>
              </a:rPr>
              <a:t>первые </a:t>
            </a:r>
            <a:r>
              <a:rPr lang="ru-RU" sz="2400" smtClean="0">
                <a:cs typeface="Times New Roman" pitchFamily="18" charset="0"/>
              </a:rPr>
              <a:t>суммы являются </a:t>
            </a:r>
            <a:r>
              <a:rPr lang="ru-RU" sz="2400" dirty="0">
                <a:cs typeface="Times New Roman" pitchFamily="18" charset="0"/>
              </a:rPr>
              <a:t>внутренним </a:t>
            </a:r>
            <a:r>
              <a:rPr lang="ru-RU" sz="2400">
                <a:cs typeface="Times New Roman" pitchFamily="18" charset="0"/>
              </a:rPr>
              <a:t>делом </a:t>
            </a:r>
            <a:r>
              <a:rPr lang="ru-RU" sz="2400" smtClean="0">
                <a:cs typeface="Times New Roman" pitchFamily="18" charset="0"/>
              </a:rPr>
              <a:t>стопок</a:t>
            </a:r>
            <a:r>
              <a:rPr lang="ru-RU" sz="2400">
                <a:cs typeface="Times New Roman" pitchFamily="18" charset="0"/>
              </a:rPr>
              <a:t>, </a:t>
            </a:r>
            <a:r>
              <a:rPr lang="ru-RU" sz="2400" smtClean="0">
                <a:cs typeface="Times New Roman" pitchFamily="18" charset="0"/>
              </a:rPr>
              <a:t>последняя сумма </a:t>
            </a:r>
            <a:r>
              <a:rPr lang="ru-RU" sz="2400" dirty="0">
                <a:cs typeface="Times New Roman" pitchFamily="18" charset="0"/>
              </a:rPr>
              <a:t>отвечает </a:t>
            </a:r>
            <a:r>
              <a:rPr lang="ru-RU" sz="2400">
                <a:cs typeface="Times New Roman" pitchFamily="18" charset="0"/>
              </a:rPr>
              <a:t>за </a:t>
            </a:r>
            <a:r>
              <a:rPr lang="ru-RU" sz="2400" smtClean="0">
                <a:cs typeface="Times New Roman" pitchFamily="18" charset="0"/>
              </a:rPr>
              <a:t>сравнение стопок </a:t>
            </a:r>
            <a:r>
              <a:rPr lang="ru-RU" sz="2400" dirty="0">
                <a:cs typeface="Times New Roman" pitchFamily="18" charset="0"/>
              </a:rPr>
              <a:t>(профилей)</a:t>
            </a:r>
          </a:p>
          <a:p>
            <a:pPr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При </a:t>
            </a:r>
            <a:r>
              <a:rPr lang="ru-RU" sz="2400" smtClean="0">
                <a:cs typeface="Times New Roman" pitchFamily="18" charset="0"/>
              </a:rPr>
              <a:t>сравнении используем расширенную </a:t>
            </a:r>
            <a:r>
              <a:rPr lang="ru-RU" sz="2400">
                <a:cs typeface="Times New Roman" pitchFamily="18" charset="0"/>
              </a:rPr>
              <a:t>матрицу </a:t>
            </a:r>
            <a:r>
              <a:rPr lang="ru-RU" sz="2400" smtClean="0">
                <a:cs typeface="Times New Roman" pitchFamily="18" charset="0"/>
              </a:rPr>
              <a:t>сходства</a:t>
            </a:r>
            <a:r>
              <a:rPr lang="ru-RU" sz="2400" dirty="0">
                <a:cs typeface="Times New Roman" pitchFamily="18" charset="0"/>
              </a:rPr>
              <a:t>, добавив в </a:t>
            </a:r>
            <a:r>
              <a:rPr lang="ru-RU" sz="2400">
                <a:cs typeface="Times New Roman" pitchFamily="18" charset="0"/>
              </a:rPr>
              <a:t>нее </a:t>
            </a:r>
            <a:r>
              <a:rPr lang="ru-RU" sz="2400" smtClean="0">
                <a:cs typeface="Times New Roman" pitchFamily="18" charset="0"/>
              </a:rPr>
              <a:t>сравнение </a:t>
            </a:r>
            <a:r>
              <a:rPr lang="ru-RU" sz="2400" err="1">
                <a:cs typeface="Times New Roman" pitchFamily="18" charset="0"/>
              </a:rPr>
              <a:t>делционного</a:t>
            </a:r>
            <a:r>
              <a:rPr lang="ru-RU" sz="2400">
                <a:cs typeface="Times New Roman" pitchFamily="18" charset="0"/>
              </a:rPr>
              <a:t> </a:t>
            </a:r>
            <a:r>
              <a:rPr lang="ru-RU" sz="2400" smtClean="0">
                <a:cs typeface="Times New Roman" pitchFamily="18" charset="0"/>
              </a:rPr>
              <a:t>символа </a:t>
            </a:r>
            <a:r>
              <a:rPr lang="en-US" sz="2400" dirty="0">
                <a:cs typeface="Times New Roman" pitchFamily="18" charset="0"/>
              </a:rPr>
              <a:t>'-'</a:t>
            </a:r>
            <a:r>
              <a:rPr lang="ru-RU" sz="2400" dirty="0">
                <a:cs typeface="Times New Roman" pitchFamily="18" charset="0"/>
              </a:rPr>
              <a:t> : </a:t>
            </a:r>
            <a:endParaRPr lang="en-US" sz="24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s(-,-)=0, s( a ,-) = -d ;</a:t>
            </a:r>
          </a:p>
          <a:p>
            <a:pPr>
              <a:lnSpc>
                <a:spcPct val="90000"/>
              </a:lnSpc>
            </a:pPr>
            <a:r>
              <a:rPr lang="ru-RU" sz="2400">
                <a:cs typeface="Times New Roman" pitchFamily="18" charset="0"/>
              </a:rPr>
              <a:t>При </a:t>
            </a:r>
            <a:r>
              <a:rPr lang="ru-RU" sz="2400" smtClean="0">
                <a:cs typeface="Times New Roman" pitchFamily="18" charset="0"/>
              </a:rPr>
              <a:t>множественном </a:t>
            </a:r>
            <a:r>
              <a:rPr lang="ru-RU" sz="2400" dirty="0">
                <a:cs typeface="Times New Roman" pitchFamily="18" charset="0"/>
              </a:rPr>
              <a:t>выравнивании </a:t>
            </a:r>
            <a:r>
              <a:rPr lang="ru-RU" sz="2400">
                <a:cs typeface="Times New Roman" pitchFamily="18" charset="0"/>
              </a:rPr>
              <a:t>обычно </a:t>
            </a:r>
            <a:r>
              <a:rPr lang="ru-RU" sz="2400" smtClean="0">
                <a:cs typeface="Times New Roman" pitchFamily="18" charset="0"/>
              </a:rPr>
              <a:t>используют </a:t>
            </a:r>
            <a:r>
              <a:rPr lang="ru-RU" sz="2400" dirty="0">
                <a:cs typeface="Times New Roman" pitchFamily="18" charset="0"/>
              </a:rPr>
              <a:t>линейные штрафы за </a:t>
            </a:r>
            <a:r>
              <a:rPr lang="ru-RU" sz="2400" dirty="0" err="1">
                <a:cs typeface="Times New Roman" pitchFamily="18" charset="0"/>
              </a:rPr>
              <a:t>делеции</a:t>
            </a:r>
            <a:endParaRPr lang="en-US" sz="24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16113"/>
            <a:ext cx="8229600" cy="1935162"/>
          </a:xfrm>
        </p:spPr>
        <p:txBody>
          <a:bodyPr/>
          <a:lstStyle/>
          <a:p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</a:t>
            </a:r>
            <a:endParaRPr lang="ru-RU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874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Это еще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не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все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65200"/>
            <a:ext cx="8636000" cy="561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При </a:t>
            </a:r>
            <a:r>
              <a:rPr lang="ru-RU" sz="2400" smtClean="0"/>
              <a:t>вычислении эмиссионных вероятностей используется </a:t>
            </a:r>
            <a:r>
              <a:rPr lang="ru-RU" sz="2400" dirty="0"/>
              <a:t>предположение </a:t>
            </a:r>
            <a:r>
              <a:rPr lang="ru-RU" sz="2400"/>
              <a:t>о </a:t>
            </a:r>
            <a:r>
              <a:rPr lang="ru-RU" sz="2400" smtClean="0"/>
              <a:t>независимости испытаний</a:t>
            </a:r>
            <a:r>
              <a:rPr lang="ru-RU" sz="2400" dirty="0"/>
              <a:t>. Однако, в </a:t>
            </a:r>
            <a:r>
              <a:rPr lang="ru-RU" sz="2400"/>
              <a:t>выравнивании </a:t>
            </a:r>
            <a:r>
              <a:rPr lang="ru-RU" sz="2400" smtClean="0"/>
              <a:t>часто встречаются </a:t>
            </a:r>
            <a:r>
              <a:rPr lang="ru-RU" sz="2400"/>
              <a:t>близкие </a:t>
            </a:r>
            <a:r>
              <a:rPr lang="ru-RU" sz="2400" smtClean="0"/>
              <a:t>последовательности</a:t>
            </a:r>
            <a:r>
              <a:rPr lang="ru-RU" sz="2400" dirty="0"/>
              <a:t>, и это предположение неверно. Например</a:t>
            </a:r>
            <a:r>
              <a:rPr lang="ru-RU" sz="2400"/>
              <a:t>, </a:t>
            </a:r>
            <a:r>
              <a:rPr lang="ru-RU" sz="2400" smtClean="0"/>
              <a:t>если </a:t>
            </a:r>
            <a:r>
              <a:rPr lang="ru-RU" sz="2400" dirty="0"/>
              <a:t>мы в выравнивание добавим много копий одной </a:t>
            </a:r>
            <a:r>
              <a:rPr lang="ru-RU" sz="2400"/>
              <a:t>из </a:t>
            </a:r>
            <a:r>
              <a:rPr lang="ru-RU" sz="2400" smtClean="0"/>
              <a:t>последовательностей</a:t>
            </a:r>
            <a:r>
              <a:rPr lang="ru-RU" sz="2400" dirty="0"/>
              <a:t>, </a:t>
            </a:r>
            <a:r>
              <a:rPr lang="ru-RU" sz="2400"/>
              <a:t>то  </a:t>
            </a:r>
            <a:r>
              <a:rPr lang="ru-RU" sz="2400" smtClean="0"/>
              <a:t>эмиссионные вероятности </a:t>
            </a:r>
            <a:r>
              <a:rPr lang="ru-RU" sz="2400" dirty="0"/>
              <a:t>будут </a:t>
            </a:r>
            <a:r>
              <a:rPr lang="ru-RU" sz="2400"/>
              <a:t>в </a:t>
            </a:r>
            <a:r>
              <a:rPr lang="ru-RU" sz="2400" smtClean="0"/>
              <a:t>основном </a:t>
            </a:r>
            <a:r>
              <a:rPr lang="ru-RU" sz="2400"/>
              <a:t>отражать </a:t>
            </a:r>
            <a:r>
              <a:rPr lang="ru-RU" sz="2400" smtClean="0"/>
              <a:t>свойства </a:t>
            </a:r>
            <a:r>
              <a:rPr lang="ru-RU" sz="2400" dirty="0"/>
              <a:t>именно </a:t>
            </a:r>
            <a:r>
              <a:rPr lang="ru-RU" sz="2400"/>
              <a:t>этой </a:t>
            </a:r>
            <a:r>
              <a:rPr lang="ru-RU" sz="2400" smtClean="0"/>
              <a:t>последовательности</a:t>
            </a:r>
            <a:r>
              <a:rPr lang="ru-RU" sz="2400" dirty="0"/>
              <a:t>. 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Пример: </a:t>
            </a:r>
            <a:r>
              <a:rPr lang="ru-RU" sz="2400"/>
              <a:t>выравнивание </a:t>
            </a:r>
            <a:r>
              <a:rPr lang="ru-RU" sz="2400" smtClean="0"/>
              <a:t>содержит последовательности </a:t>
            </a:r>
            <a:r>
              <a:rPr lang="ru-RU" sz="2400" dirty="0"/>
              <a:t>белка из человека, шимпанзе, гиббона, орангутанга, мыши, рыбы, мухи, комара, червяка. Очевидно, </a:t>
            </a:r>
            <a:r>
              <a:rPr lang="ru-RU" sz="2400"/>
              <a:t>что </a:t>
            </a:r>
            <a:r>
              <a:rPr lang="ru-RU" sz="2400" smtClean="0"/>
              <a:t>последовательности </a:t>
            </a:r>
            <a:r>
              <a:rPr lang="ru-RU" sz="2400"/>
              <a:t>приматов </a:t>
            </a:r>
            <a:r>
              <a:rPr lang="ru-RU" sz="2400" smtClean="0"/>
              <a:t>перепредставлены</a:t>
            </a:r>
            <a:r>
              <a:rPr lang="ru-RU" sz="2400" dirty="0"/>
              <a:t>. Кроме того</a:t>
            </a:r>
            <a:r>
              <a:rPr lang="ru-RU" sz="2400"/>
              <a:t>, </a:t>
            </a:r>
            <a:r>
              <a:rPr lang="ru-RU" sz="2400" smtClean="0"/>
              <a:t>последовательности </a:t>
            </a:r>
            <a:r>
              <a:rPr lang="ru-RU" sz="2400" dirty="0"/>
              <a:t>двукрылых </a:t>
            </a:r>
            <a:r>
              <a:rPr lang="ru-RU" sz="2400"/>
              <a:t>также </a:t>
            </a:r>
            <a:r>
              <a:rPr lang="ru-RU" sz="2400" smtClean="0"/>
              <a:t>перепредставлены</a:t>
            </a:r>
            <a:r>
              <a:rPr lang="ru-RU" sz="2400" dirty="0"/>
              <a:t>.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Поэтому </a:t>
            </a:r>
            <a:r>
              <a:rPr lang="ru-RU" sz="2400"/>
              <a:t>при </a:t>
            </a:r>
            <a:r>
              <a:rPr lang="ru-RU" sz="2400" smtClean="0"/>
              <a:t>подсчете вероятностей </a:t>
            </a:r>
            <a:r>
              <a:rPr lang="ru-RU" sz="2400" dirty="0"/>
              <a:t>необходимо </a:t>
            </a:r>
            <a:r>
              <a:rPr lang="ru-RU" sz="2400"/>
              <a:t>каждую </a:t>
            </a:r>
            <a:r>
              <a:rPr lang="ru-RU" sz="2400" smtClean="0"/>
              <a:t>последовательность </a:t>
            </a:r>
            <a:r>
              <a:rPr lang="ru-RU" sz="2400"/>
              <a:t>учитывать </a:t>
            </a:r>
            <a:r>
              <a:rPr lang="ru-RU" sz="2400" smtClean="0"/>
              <a:t>с весом</a:t>
            </a:r>
            <a:r>
              <a:rPr lang="ru-RU" sz="2400" dirty="0"/>
              <a:t>, отражающем </a:t>
            </a:r>
            <a:r>
              <a:rPr lang="ru-RU" sz="2400"/>
              <a:t>ее </a:t>
            </a:r>
            <a:r>
              <a:rPr lang="ru-RU" sz="2400" smtClean="0"/>
              <a:t>уникальность </a:t>
            </a:r>
            <a:r>
              <a:rPr lang="ru-RU" sz="2400" dirty="0"/>
              <a:t>в данной выборке. 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86106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Способ </a:t>
            </a:r>
            <a:r>
              <a:rPr lang="ru-RU" dirty="0"/>
              <a:t>учета </a:t>
            </a:r>
            <a:r>
              <a:rPr lang="ru-RU"/>
              <a:t>неравномерной </a:t>
            </a:r>
            <a:r>
              <a:rPr lang="ru-RU" smtClean="0"/>
              <a:t>представленности последовательностей </a:t>
            </a:r>
            <a:r>
              <a:rPr lang="ru-RU" dirty="0"/>
              <a:t>в </a:t>
            </a:r>
            <a:r>
              <a:rPr lang="ru-RU"/>
              <a:t>выборке </a:t>
            </a:r>
            <a:r>
              <a:rPr lang="ru-RU" smtClean="0"/>
              <a:t>называется </a:t>
            </a:r>
            <a:r>
              <a:rPr lang="ru-RU"/>
              <a:t>взвешиванием </a:t>
            </a:r>
            <a:r>
              <a:rPr lang="ru-RU" smtClean="0"/>
              <a:t>последовательностей</a:t>
            </a:r>
            <a:r>
              <a:rPr lang="ru-RU" dirty="0"/>
              <a:t>.</a:t>
            </a:r>
          </a:p>
          <a:p>
            <a:pPr>
              <a:lnSpc>
                <a:spcPct val="90000"/>
              </a:lnSpc>
            </a:pPr>
            <a:r>
              <a:rPr lang="ru-RU"/>
              <a:t>Каждой </a:t>
            </a:r>
            <a:r>
              <a:rPr lang="ru-RU" smtClean="0"/>
              <a:t>последовательности </a:t>
            </a:r>
            <a:r>
              <a:rPr lang="ru-RU" dirty="0"/>
              <a:t>в </a:t>
            </a:r>
            <a:r>
              <a:rPr lang="ru-RU"/>
              <a:t>выравнивании </a:t>
            </a:r>
            <a:r>
              <a:rPr lang="ru-RU" smtClean="0"/>
              <a:t>присваивается свой вес </a:t>
            </a:r>
            <a:r>
              <a:rPr lang="el-GR" i="1" dirty="0">
                <a:cs typeface="Times New Roman" pitchFamily="18" charset="0"/>
              </a:rPr>
              <a:t>β</a:t>
            </a:r>
            <a:r>
              <a:rPr lang="en-US" i="1" baseline="-25000" dirty="0">
                <a:cs typeface="Times New Roman" pitchFamily="18" charset="0"/>
              </a:rPr>
              <a:t>k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>
                <a:cs typeface="Times New Roman" pitchFamily="18" charset="0"/>
              </a:rPr>
              <a:t>Тогда </a:t>
            </a:r>
            <a:r>
              <a:rPr lang="ru-RU" smtClean="0">
                <a:cs typeface="Times New Roman" pitchFamily="18" charset="0"/>
              </a:rPr>
              <a:t>частота </a:t>
            </a:r>
            <a:r>
              <a:rPr lang="ru-RU">
                <a:cs typeface="Times New Roman" pitchFamily="18" charset="0"/>
              </a:rPr>
              <a:t>каждого </a:t>
            </a:r>
            <a:r>
              <a:rPr lang="ru-RU" smtClean="0">
                <a:cs typeface="Times New Roman" pitchFamily="18" charset="0"/>
              </a:rPr>
              <a:t>символа</a:t>
            </a:r>
            <a:r>
              <a:rPr lang="en-US" smtClean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в колонке </a:t>
            </a:r>
            <a:r>
              <a:rPr lang="en-US" i="1">
                <a:cs typeface="Times New Roman" pitchFamily="18" charset="0"/>
              </a:rPr>
              <a:t>k</a:t>
            </a:r>
            <a:r>
              <a:rPr lang="ru-RU">
                <a:cs typeface="Times New Roman" pitchFamily="18" charset="0"/>
              </a:rPr>
              <a:t> </a:t>
            </a:r>
            <a:r>
              <a:rPr lang="ru-RU" smtClean="0">
                <a:cs typeface="Times New Roman" pitchFamily="18" charset="0"/>
              </a:rPr>
              <a:t>подсчитывается </a:t>
            </a:r>
            <a:r>
              <a:rPr lang="ru-RU" dirty="0">
                <a:cs typeface="Times New Roman" pitchFamily="18" charset="0"/>
              </a:rPr>
              <a:t>по формуле: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cs typeface="Times New Roman" pitchFamily="18" charset="0"/>
              </a:rPr>
              <a:t>			</a:t>
            </a:r>
            <a:r>
              <a:rPr lang="en-US" dirty="0" err="1">
                <a:cs typeface="Times New Roman" pitchFamily="18" charset="0"/>
              </a:rPr>
              <a:t>E</a:t>
            </a:r>
            <a:r>
              <a:rPr lang="en-US" baseline="30000" dirty="0" err="1">
                <a:cs typeface="Times New Roman" pitchFamily="18" charset="0"/>
              </a:rPr>
              <a:t>a</a:t>
            </a:r>
            <a:r>
              <a:rPr lang="en-US" baseline="-25000" dirty="0" err="1">
                <a:cs typeface="Times New Roman" pitchFamily="18" charset="0"/>
              </a:rPr>
              <a:t>k</a:t>
            </a:r>
            <a:r>
              <a:rPr lang="en-US" dirty="0">
                <a:cs typeface="Times New Roman" pitchFamily="18" charset="0"/>
              </a:rPr>
              <a:t> = ∑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i="1" dirty="0">
                <a:cs typeface="Times New Roman" pitchFamily="18" charset="0"/>
              </a:rPr>
              <a:t>β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ru-RU" i="1" baseline="-25000" dirty="0">
                <a:cs typeface="Times New Roman" pitchFamily="18" charset="0"/>
              </a:rPr>
              <a:t> </a:t>
            </a:r>
            <a:r>
              <a:rPr lang="el-GR" i="1" dirty="0">
                <a:cs typeface="Times New Roman" pitchFamily="18" charset="0"/>
              </a:rPr>
              <a:t>δ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S </a:t>
            </a:r>
            <a:r>
              <a:rPr lang="en-US" i="1" baseline="30000" dirty="0" err="1">
                <a:cs typeface="Times New Roman" pitchFamily="18" charset="0"/>
              </a:rPr>
              <a:t>i</a:t>
            </a:r>
            <a:r>
              <a:rPr lang="en-US" i="1" baseline="-25000" dirty="0" err="1">
                <a:cs typeface="Times New Roman" pitchFamily="18" charset="0"/>
              </a:rPr>
              <a:t>k</a:t>
            </a:r>
            <a:r>
              <a:rPr lang="en-US" i="1" dirty="0">
                <a:cs typeface="Times New Roman" pitchFamily="18" charset="0"/>
              </a:rPr>
              <a:t> , a</a:t>
            </a:r>
            <a:r>
              <a:rPr lang="ru-RU" dirty="0">
                <a:cs typeface="Times New Roman" pitchFamily="18" charset="0"/>
              </a:rPr>
              <a:t>)</a:t>
            </a:r>
            <a:r>
              <a:rPr lang="ru-RU" i="1" baseline="-25000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/</a:t>
            </a:r>
            <a:r>
              <a:rPr lang="en-US" i="1" baseline="-250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∑ </a:t>
            </a:r>
            <a:r>
              <a:rPr lang="el-GR" i="1" dirty="0">
                <a:cs typeface="Times New Roman" pitchFamily="18" charset="0"/>
              </a:rPr>
              <a:t>β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/>
            </a:r>
            <a:br>
              <a:rPr lang="en-US" i="1" dirty="0">
                <a:cs typeface="Times New Roman" pitchFamily="18" charset="0"/>
              </a:rPr>
            </a:br>
            <a:r>
              <a:rPr lang="ru-RU" dirty="0">
                <a:cs typeface="Times New Roman" pitchFamily="18" charset="0"/>
              </a:rPr>
              <a:t>где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 </a:t>
            </a:r>
            <a:r>
              <a:rPr lang="en-US" i="1" baseline="30000" dirty="0" err="1">
                <a:cs typeface="Times New Roman" pitchFamily="18" charset="0"/>
              </a:rPr>
              <a:t>i</a:t>
            </a:r>
            <a:r>
              <a:rPr lang="en-US" i="1" baseline="-25000" dirty="0" err="1">
                <a:cs typeface="Times New Roman" pitchFamily="18" charset="0"/>
              </a:rPr>
              <a:t>k</a:t>
            </a:r>
            <a:r>
              <a:rPr lang="en-US" i="1" dirty="0">
                <a:cs typeface="Times New Roman" pitchFamily="18" charset="0"/>
              </a:rPr>
              <a:t> – </a:t>
            </a:r>
            <a:r>
              <a:rPr lang="ru-RU" dirty="0">
                <a:cs typeface="Times New Roman" pitchFamily="18" charset="0"/>
              </a:rPr>
              <a:t>буква </a:t>
            </a:r>
            <a:r>
              <a:rPr lang="ru-RU">
                <a:cs typeface="Times New Roman" pitchFamily="18" charset="0"/>
              </a:rPr>
              <a:t>в </a:t>
            </a:r>
            <a:r>
              <a:rPr lang="ru-RU" smtClean="0">
                <a:cs typeface="Times New Roman" pitchFamily="18" charset="0"/>
              </a:rPr>
              <a:t>последовательности</a:t>
            </a:r>
            <a:r>
              <a:rPr lang="ru-RU" i="1" smtClean="0">
                <a:cs typeface="Times New Roman" pitchFamily="18" charset="0"/>
              </a:rPr>
              <a:t> </a:t>
            </a:r>
            <a:r>
              <a:rPr lang="en-US" i="1" dirty="0" err="1">
                <a:cs typeface="Times New Roman" pitchFamily="18" charset="0"/>
              </a:rPr>
              <a:t>i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в колонке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k</a:t>
            </a:r>
            <a:r>
              <a:rPr lang="ru-RU" i="1" dirty="0">
                <a:cs typeface="Times New Roman" pitchFamily="18" charset="0"/>
              </a:rPr>
              <a:t>, </a:t>
            </a:r>
            <a:r>
              <a:rPr lang="el-GR" i="1" dirty="0">
                <a:cs typeface="Times New Roman" pitchFamily="18" charset="0"/>
              </a:rPr>
              <a:t>β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ru-RU" i="1" baseline="-25000" dirty="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– </a:t>
            </a:r>
            <a:r>
              <a:rPr lang="ru-RU" smtClean="0">
                <a:cs typeface="Times New Roman" pitchFamily="18" charset="0"/>
              </a:rPr>
              <a:t>вес последовательности </a:t>
            </a:r>
            <a:r>
              <a:rPr lang="en-US" i="1" dirty="0" err="1">
                <a:cs typeface="Times New Roman" pitchFamily="18" charset="0"/>
              </a:rPr>
              <a:t>i</a:t>
            </a:r>
            <a:r>
              <a:rPr lang="ru-RU" dirty="0">
                <a:cs typeface="Times New Roman" pitchFamily="18" charset="0"/>
              </a:rPr>
              <a:t>.</a:t>
            </a:r>
            <a:endParaRPr lang="el-GR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376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 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Герштейна </a:t>
            </a:r>
            <a:r>
              <a:rPr lang="ru-RU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Сонхаммера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Чотьи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0463"/>
            <a:ext cx="5848350" cy="538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Пусть </a:t>
            </a:r>
            <a:r>
              <a:rPr lang="ru-RU" sz="2400"/>
              <a:t>нам </a:t>
            </a:r>
            <a:r>
              <a:rPr lang="ru-RU" sz="2400" smtClean="0"/>
              <a:t>известно филогенетическое </a:t>
            </a:r>
            <a:r>
              <a:rPr lang="ru-RU" sz="2400"/>
              <a:t>дерево </a:t>
            </a:r>
            <a:r>
              <a:rPr lang="ru-RU" sz="2400" smtClean="0"/>
              <a:t>с расстояниями </a:t>
            </a:r>
            <a:r>
              <a:rPr lang="ru-RU" sz="2400" dirty="0"/>
              <a:t>на ветвях. </a:t>
            </a:r>
            <a:r>
              <a:rPr lang="ru-RU" sz="2400"/>
              <a:t>На </a:t>
            </a:r>
            <a:r>
              <a:rPr lang="ru-RU" sz="2400" smtClean="0"/>
              <a:t>листьях </a:t>
            </a:r>
            <a:r>
              <a:rPr lang="ru-RU" sz="2400"/>
              <a:t>– </a:t>
            </a:r>
            <a:r>
              <a:rPr lang="ru-RU" sz="2400" smtClean="0"/>
              <a:t>последовательности</a:t>
            </a:r>
            <a:r>
              <a:rPr lang="ru-RU" sz="24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cs typeface="Times New Roman" pitchFamily="18" charset="0"/>
              </a:rPr>
              <a:t>В </a:t>
            </a:r>
            <a:r>
              <a:rPr lang="ru-RU" sz="2400">
                <a:cs typeface="Times New Roman" pitchFamily="18" charset="0"/>
              </a:rPr>
              <a:t>начале </a:t>
            </a:r>
            <a:r>
              <a:rPr lang="ru-RU" sz="2400" smtClean="0">
                <a:cs typeface="Times New Roman" pitchFamily="18" charset="0"/>
              </a:rPr>
              <a:t>все веса последовательностей приравниваются </a:t>
            </a:r>
            <a:r>
              <a:rPr lang="ru-RU" sz="2400" dirty="0">
                <a:cs typeface="Times New Roman" pitchFamily="18" charset="0"/>
              </a:rPr>
              <a:t>длинам веток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400"/>
              <a:t>Далее </a:t>
            </a:r>
            <a:r>
              <a:rPr lang="ru-RU" sz="2400" smtClean="0"/>
              <a:t>веса </a:t>
            </a:r>
            <a:r>
              <a:rPr lang="ru-RU" sz="2400" dirty="0"/>
              <a:t>определяем итеративно</a:t>
            </a:r>
            <a:r>
              <a:rPr lang="ru-RU" sz="2400"/>
              <a:t>, </a:t>
            </a:r>
            <a:r>
              <a:rPr lang="ru-RU" sz="2400" smtClean="0"/>
              <a:t>внося </a:t>
            </a:r>
            <a:r>
              <a:rPr lang="ru-RU" sz="2400" dirty="0"/>
              <a:t>поправки </a:t>
            </a:r>
            <a:r>
              <a:rPr lang="ru-RU" sz="2400"/>
              <a:t>в </a:t>
            </a:r>
            <a:r>
              <a:rPr lang="ru-RU" sz="2400" smtClean="0"/>
              <a:t>веса </a:t>
            </a:r>
            <a:r>
              <a:rPr lang="ru-RU" sz="2400" dirty="0"/>
              <a:t>по ходу движения вверх по дереву: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 err="1">
                <a:cs typeface="Times New Roman" pitchFamily="18" charset="0"/>
              </a:rPr>
              <a:t>w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=</a:t>
            </a:r>
            <a:r>
              <a:rPr lang="en-US" sz="2400" i="1" dirty="0" err="1">
                <a:cs typeface="Times New Roman" pitchFamily="18" charset="0"/>
              </a:rPr>
              <a:t>t</a:t>
            </a:r>
            <a:r>
              <a:rPr lang="en-US" sz="2400" i="1" baseline="-25000" dirty="0" err="1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w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/ ∑</a:t>
            </a:r>
            <a:r>
              <a:rPr lang="en-US" sz="2400" baseline="-25000">
                <a:cs typeface="Times New Roman" pitchFamily="18" charset="0"/>
              </a:rPr>
              <a:t>k-</a:t>
            </a:r>
            <a:r>
              <a:rPr lang="ru-RU" sz="2400" baseline="-25000" smtClean="0">
                <a:cs typeface="Times New Roman" pitchFamily="18" charset="0"/>
              </a:rPr>
              <a:t>листья </a:t>
            </a:r>
            <a:r>
              <a:rPr lang="ru-RU" sz="2400" baseline="-25000" dirty="0">
                <a:cs typeface="Times New Roman" pitchFamily="18" charset="0"/>
              </a:rPr>
              <a:t>ниже узла</a:t>
            </a:r>
            <a:r>
              <a:rPr lang="en-US" sz="2400" baseline="-25000" dirty="0">
                <a:cs typeface="Times New Roman" pitchFamily="18" charset="0"/>
              </a:rPr>
              <a:t> n</a:t>
            </a:r>
            <a:r>
              <a:rPr lang="ru-RU" sz="2400" baseline="-250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w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endParaRPr lang="en-US" sz="2400" i="1" baseline="-25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cs typeface="Times New Roman" pitchFamily="18" charset="0"/>
              </a:rPr>
              <a:t>Смысл заключается </a:t>
            </a:r>
            <a:r>
              <a:rPr lang="ru-RU" sz="2400" dirty="0">
                <a:cs typeface="Times New Roman" pitchFamily="18" charset="0"/>
              </a:rPr>
              <a:t>в том, что </a:t>
            </a:r>
            <a:r>
              <a:rPr lang="ru-RU" sz="2400" dirty="0" smtClean="0">
                <a:cs typeface="Times New Roman" pitchFamily="18" charset="0"/>
              </a:rPr>
              <a:t>длина </a:t>
            </a:r>
            <a:r>
              <a:rPr lang="ru-RU" sz="2400">
                <a:cs typeface="Times New Roman" pitchFamily="18" charset="0"/>
              </a:rPr>
              <a:t>ветки </a:t>
            </a:r>
            <a:r>
              <a:rPr lang="ru-RU" sz="2400" smtClean="0">
                <a:cs typeface="Times New Roman" pitchFamily="18" charset="0"/>
              </a:rPr>
              <a:t>распределяется </a:t>
            </a:r>
            <a:r>
              <a:rPr lang="ru-RU" sz="2400" dirty="0">
                <a:cs typeface="Times New Roman" pitchFamily="18" charset="0"/>
              </a:rPr>
              <a:t>по дочерним узлам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grpSp>
        <p:nvGrpSpPr>
          <p:cNvPr id="284676" name="Group 4"/>
          <p:cNvGrpSpPr>
            <a:grpSpLocks/>
          </p:cNvGrpSpPr>
          <p:nvPr/>
        </p:nvGrpSpPr>
        <p:grpSpPr bwMode="auto">
          <a:xfrm>
            <a:off x="5629275" y="1195388"/>
            <a:ext cx="2328863" cy="5022850"/>
            <a:chOff x="4135" y="872"/>
            <a:chExt cx="1467" cy="3164"/>
          </a:xfrm>
        </p:grpSpPr>
        <p:sp>
          <p:nvSpPr>
            <p:cNvPr id="284677" name="Line 5"/>
            <p:cNvSpPr>
              <a:spLocks noChangeShapeType="1"/>
            </p:cNvSpPr>
            <p:nvPr/>
          </p:nvSpPr>
          <p:spPr bwMode="auto">
            <a:xfrm>
              <a:off x="5048" y="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78" name="Line 6"/>
            <p:cNvSpPr>
              <a:spLocks noChangeShapeType="1"/>
            </p:cNvSpPr>
            <p:nvPr/>
          </p:nvSpPr>
          <p:spPr bwMode="auto">
            <a:xfrm>
              <a:off x="4824" y="12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79" name="Line 7"/>
            <p:cNvSpPr>
              <a:spLocks noChangeShapeType="1"/>
            </p:cNvSpPr>
            <p:nvPr/>
          </p:nvSpPr>
          <p:spPr bwMode="auto">
            <a:xfrm>
              <a:off x="4824" y="12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0" name="Line 8"/>
            <p:cNvSpPr>
              <a:spLocks noChangeShapeType="1"/>
            </p:cNvSpPr>
            <p:nvPr/>
          </p:nvSpPr>
          <p:spPr bwMode="auto">
            <a:xfrm>
              <a:off x="4600" y="1568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1" name="Line 9"/>
            <p:cNvSpPr>
              <a:spLocks noChangeShapeType="1"/>
            </p:cNvSpPr>
            <p:nvPr/>
          </p:nvSpPr>
          <p:spPr bwMode="auto">
            <a:xfrm>
              <a:off x="4600" y="15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2" name="Line 10"/>
            <p:cNvSpPr>
              <a:spLocks noChangeShapeType="1"/>
            </p:cNvSpPr>
            <p:nvPr/>
          </p:nvSpPr>
          <p:spPr bwMode="auto">
            <a:xfrm>
              <a:off x="4392" y="1920"/>
              <a:ext cx="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3" name="Line 11"/>
            <p:cNvSpPr>
              <a:spLocks noChangeShapeType="1"/>
            </p:cNvSpPr>
            <p:nvPr/>
          </p:nvSpPr>
          <p:spPr bwMode="auto">
            <a:xfrm>
              <a:off x="5144" y="157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4" name="Line 12"/>
            <p:cNvSpPr>
              <a:spLocks noChangeShapeType="1"/>
            </p:cNvSpPr>
            <p:nvPr/>
          </p:nvSpPr>
          <p:spPr bwMode="auto">
            <a:xfrm>
              <a:off x="4792" y="1928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5" name="Line 13"/>
            <p:cNvSpPr>
              <a:spLocks noChangeShapeType="1"/>
            </p:cNvSpPr>
            <p:nvPr/>
          </p:nvSpPr>
          <p:spPr bwMode="auto">
            <a:xfrm>
              <a:off x="4392" y="1928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6" name="Line 14"/>
            <p:cNvSpPr>
              <a:spLocks noChangeShapeType="1"/>
            </p:cNvSpPr>
            <p:nvPr/>
          </p:nvSpPr>
          <p:spPr bwMode="auto">
            <a:xfrm>
              <a:off x="5496" y="123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687" name="Text Box 15"/>
            <p:cNvSpPr txBox="1">
              <a:spLocks noChangeArrowheads="1"/>
            </p:cNvSpPr>
            <p:nvPr/>
          </p:nvSpPr>
          <p:spPr bwMode="auto">
            <a:xfrm>
              <a:off x="4270" y="263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1</a:t>
              </a:r>
            </a:p>
          </p:txBody>
        </p:sp>
        <p:sp>
          <p:nvSpPr>
            <p:cNvPr id="284688" name="Text Box 16"/>
            <p:cNvSpPr txBox="1">
              <a:spLocks noChangeArrowheads="1"/>
            </p:cNvSpPr>
            <p:nvPr/>
          </p:nvSpPr>
          <p:spPr bwMode="auto">
            <a:xfrm>
              <a:off x="4686" y="263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2</a:t>
              </a:r>
            </a:p>
          </p:txBody>
        </p:sp>
        <p:sp>
          <p:nvSpPr>
            <p:cNvPr id="284689" name="Text Box 17"/>
            <p:cNvSpPr txBox="1">
              <a:spLocks noChangeArrowheads="1"/>
            </p:cNvSpPr>
            <p:nvPr/>
          </p:nvSpPr>
          <p:spPr bwMode="auto">
            <a:xfrm>
              <a:off x="5070" y="263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3</a:t>
              </a:r>
            </a:p>
          </p:txBody>
        </p:sp>
        <p:sp>
          <p:nvSpPr>
            <p:cNvPr id="284690" name="Text Box 18"/>
            <p:cNvSpPr txBox="1">
              <a:spLocks noChangeArrowheads="1"/>
            </p:cNvSpPr>
            <p:nvPr/>
          </p:nvSpPr>
          <p:spPr bwMode="auto">
            <a:xfrm>
              <a:off x="5390" y="263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4</a:t>
              </a:r>
            </a:p>
          </p:txBody>
        </p:sp>
        <p:sp>
          <p:nvSpPr>
            <p:cNvPr id="284691" name="Text Box 19"/>
            <p:cNvSpPr txBox="1">
              <a:spLocks noChangeArrowheads="1"/>
            </p:cNvSpPr>
            <p:nvPr/>
          </p:nvSpPr>
          <p:spPr bwMode="auto">
            <a:xfrm rot="16200000">
              <a:off x="4162" y="226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692" name="Text Box 20"/>
            <p:cNvSpPr txBox="1">
              <a:spLocks noChangeArrowheads="1"/>
            </p:cNvSpPr>
            <p:nvPr/>
          </p:nvSpPr>
          <p:spPr bwMode="auto">
            <a:xfrm rot="16200000">
              <a:off x="4578" y="223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693" name="Text Box 21"/>
            <p:cNvSpPr txBox="1">
              <a:spLocks noChangeArrowheads="1"/>
            </p:cNvSpPr>
            <p:nvPr/>
          </p:nvSpPr>
          <p:spPr bwMode="auto">
            <a:xfrm rot="16200000">
              <a:off x="4402" y="164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694" name="Text Box 22"/>
            <p:cNvSpPr txBox="1">
              <a:spLocks noChangeArrowheads="1"/>
            </p:cNvSpPr>
            <p:nvPr/>
          </p:nvSpPr>
          <p:spPr bwMode="auto">
            <a:xfrm rot="16200000">
              <a:off x="4594" y="125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695" name="Text Box 23"/>
            <p:cNvSpPr txBox="1">
              <a:spLocks noChangeArrowheads="1"/>
            </p:cNvSpPr>
            <p:nvPr/>
          </p:nvSpPr>
          <p:spPr bwMode="auto">
            <a:xfrm rot="16200000">
              <a:off x="4930" y="194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5</a:t>
              </a:r>
            </a:p>
          </p:txBody>
        </p:sp>
        <p:sp>
          <p:nvSpPr>
            <p:cNvPr id="284696" name="Text Box 24"/>
            <p:cNvSpPr txBox="1">
              <a:spLocks noChangeArrowheads="1"/>
            </p:cNvSpPr>
            <p:nvPr/>
          </p:nvSpPr>
          <p:spPr bwMode="auto">
            <a:xfrm rot="16200000">
              <a:off x="5298" y="191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8</a:t>
              </a:r>
            </a:p>
          </p:txBody>
        </p:sp>
        <p:sp>
          <p:nvSpPr>
            <p:cNvPr id="284697" name="Text Box 25"/>
            <p:cNvSpPr txBox="1">
              <a:spLocks noChangeArrowheads="1"/>
            </p:cNvSpPr>
            <p:nvPr/>
          </p:nvSpPr>
          <p:spPr bwMode="auto">
            <a:xfrm>
              <a:off x="4270" y="3058"/>
              <a:ext cx="523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</a:rPr>
                <a:t>w</a:t>
              </a:r>
              <a:r>
                <a:rPr lang="ru-RU" sz="2400" baseline="-25000">
                  <a:effectLst/>
                </a:rPr>
                <a:t>1</a:t>
              </a:r>
              <a:r>
                <a:rPr lang="ru-RU" sz="2400">
                  <a:effectLst/>
                </a:rPr>
                <a:t>=2</a:t>
              </a:r>
              <a:endParaRPr lang="en-US" sz="2400">
                <a:effectLst/>
              </a:endParaRP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2</a:t>
              </a:r>
              <a:r>
                <a:rPr lang="en-US" sz="2400">
                  <a:effectLst/>
                </a:rPr>
                <a:t>=2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3</a:t>
              </a:r>
              <a:r>
                <a:rPr lang="en-US" sz="2400">
                  <a:effectLst/>
                </a:rPr>
                <a:t>=5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4</a:t>
              </a:r>
              <a:r>
                <a:rPr lang="en-US" sz="2400">
                  <a:effectLst/>
                </a:rPr>
                <a:t>=8</a:t>
              </a:r>
              <a:endParaRPr lang="ru-RU" sz="2400">
                <a:effectLst/>
              </a:endParaRPr>
            </a:p>
          </p:txBody>
        </p:sp>
        <p:sp>
          <p:nvSpPr>
            <p:cNvPr id="284698" name="Oval 26"/>
            <p:cNvSpPr>
              <a:spLocks noChangeArrowheads="1"/>
            </p:cNvSpPr>
            <p:nvPr/>
          </p:nvSpPr>
          <p:spPr bwMode="auto">
            <a:xfrm>
              <a:off x="4360" y="2600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4699" name="Oval 27"/>
            <p:cNvSpPr>
              <a:spLocks noChangeArrowheads="1"/>
            </p:cNvSpPr>
            <p:nvPr/>
          </p:nvSpPr>
          <p:spPr bwMode="auto">
            <a:xfrm>
              <a:off x="4760" y="2600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4700" name="Oval 28"/>
            <p:cNvSpPr>
              <a:spLocks noChangeArrowheads="1"/>
            </p:cNvSpPr>
            <p:nvPr/>
          </p:nvSpPr>
          <p:spPr bwMode="auto">
            <a:xfrm>
              <a:off x="5112" y="2616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4701" name="Oval 29"/>
            <p:cNvSpPr>
              <a:spLocks noChangeArrowheads="1"/>
            </p:cNvSpPr>
            <p:nvPr/>
          </p:nvSpPr>
          <p:spPr bwMode="auto">
            <a:xfrm>
              <a:off x="5464" y="2600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4702" name="Group 30"/>
          <p:cNvGrpSpPr>
            <a:grpSpLocks/>
          </p:cNvGrpSpPr>
          <p:nvPr/>
        </p:nvGrpSpPr>
        <p:grpSpPr bwMode="auto">
          <a:xfrm>
            <a:off x="5626100" y="1196975"/>
            <a:ext cx="2328863" cy="5022850"/>
            <a:chOff x="4071" y="728"/>
            <a:chExt cx="1467" cy="3164"/>
          </a:xfrm>
        </p:grpSpPr>
        <p:sp>
          <p:nvSpPr>
            <p:cNvPr id="284703" name="Line 31"/>
            <p:cNvSpPr>
              <a:spLocks noChangeShapeType="1"/>
            </p:cNvSpPr>
            <p:nvPr/>
          </p:nvSpPr>
          <p:spPr bwMode="auto">
            <a:xfrm>
              <a:off x="4984" y="7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04" name="Line 32"/>
            <p:cNvSpPr>
              <a:spLocks noChangeShapeType="1"/>
            </p:cNvSpPr>
            <p:nvPr/>
          </p:nvSpPr>
          <p:spPr bwMode="auto">
            <a:xfrm>
              <a:off x="4760" y="107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05" name="Line 33"/>
            <p:cNvSpPr>
              <a:spLocks noChangeShapeType="1"/>
            </p:cNvSpPr>
            <p:nvPr/>
          </p:nvSpPr>
          <p:spPr bwMode="auto">
            <a:xfrm>
              <a:off x="4760" y="108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06" name="Line 34"/>
            <p:cNvSpPr>
              <a:spLocks noChangeShapeType="1"/>
            </p:cNvSpPr>
            <p:nvPr/>
          </p:nvSpPr>
          <p:spPr bwMode="auto">
            <a:xfrm>
              <a:off x="4536" y="142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07" name="Line 35"/>
            <p:cNvSpPr>
              <a:spLocks noChangeShapeType="1"/>
            </p:cNvSpPr>
            <p:nvPr/>
          </p:nvSpPr>
          <p:spPr bwMode="auto">
            <a:xfrm>
              <a:off x="4536" y="14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08" name="Line 36"/>
            <p:cNvSpPr>
              <a:spLocks noChangeShapeType="1"/>
            </p:cNvSpPr>
            <p:nvPr/>
          </p:nvSpPr>
          <p:spPr bwMode="auto">
            <a:xfrm>
              <a:off x="4328" y="1776"/>
              <a:ext cx="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09" name="Line 37"/>
            <p:cNvSpPr>
              <a:spLocks noChangeShapeType="1"/>
            </p:cNvSpPr>
            <p:nvPr/>
          </p:nvSpPr>
          <p:spPr bwMode="auto">
            <a:xfrm>
              <a:off x="5080" y="143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10" name="Line 38"/>
            <p:cNvSpPr>
              <a:spLocks noChangeShapeType="1"/>
            </p:cNvSpPr>
            <p:nvPr/>
          </p:nvSpPr>
          <p:spPr bwMode="auto">
            <a:xfrm>
              <a:off x="4728" y="1784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11" name="Line 39"/>
            <p:cNvSpPr>
              <a:spLocks noChangeShapeType="1"/>
            </p:cNvSpPr>
            <p:nvPr/>
          </p:nvSpPr>
          <p:spPr bwMode="auto">
            <a:xfrm>
              <a:off x="4328" y="1784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12" name="Line 40"/>
            <p:cNvSpPr>
              <a:spLocks noChangeShapeType="1"/>
            </p:cNvSpPr>
            <p:nvPr/>
          </p:nvSpPr>
          <p:spPr bwMode="auto">
            <a:xfrm>
              <a:off x="5432" y="108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13" name="Text Box 41"/>
            <p:cNvSpPr txBox="1">
              <a:spLocks noChangeArrowheads="1"/>
            </p:cNvSpPr>
            <p:nvPr/>
          </p:nvSpPr>
          <p:spPr bwMode="auto">
            <a:xfrm>
              <a:off x="4206" y="249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1</a:t>
              </a:r>
            </a:p>
          </p:txBody>
        </p:sp>
        <p:sp>
          <p:nvSpPr>
            <p:cNvPr id="284714" name="Text Box 42"/>
            <p:cNvSpPr txBox="1">
              <a:spLocks noChangeArrowheads="1"/>
            </p:cNvSpPr>
            <p:nvPr/>
          </p:nvSpPr>
          <p:spPr bwMode="auto">
            <a:xfrm>
              <a:off x="4622" y="249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2</a:t>
              </a:r>
            </a:p>
          </p:txBody>
        </p:sp>
        <p:sp>
          <p:nvSpPr>
            <p:cNvPr id="284715" name="Text Box 43"/>
            <p:cNvSpPr txBox="1">
              <a:spLocks noChangeArrowheads="1"/>
            </p:cNvSpPr>
            <p:nvPr/>
          </p:nvSpPr>
          <p:spPr bwMode="auto">
            <a:xfrm>
              <a:off x="5006" y="249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3</a:t>
              </a:r>
            </a:p>
          </p:txBody>
        </p:sp>
        <p:sp>
          <p:nvSpPr>
            <p:cNvPr id="284716" name="Text Box 44"/>
            <p:cNvSpPr txBox="1">
              <a:spLocks noChangeArrowheads="1"/>
            </p:cNvSpPr>
            <p:nvPr/>
          </p:nvSpPr>
          <p:spPr bwMode="auto">
            <a:xfrm>
              <a:off x="5326" y="249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4</a:t>
              </a:r>
            </a:p>
          </p:txBody>
        </p:sp>
        <p:sp>
          <p:nvSpPr>
            <p:cNvPr id="284717" name="Text Box 45"/>
            <p:cNvSpPr txBox="1">
              <a:spLocks noChangeArrowheads="1"/>
            </p:cNvSpPr>
            <p:nvPr/>
          </p:nvSpPr>
          <p:spPr bwMode="auto">
            <a:xfrm rot="16200000">
              <a:off x="4098" y="212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718" name="Text Box 46"/>
            <p:cNvSpPr txBox="1">
              <a:spLocks noChangeArrowheads="1"/>
            </p:cNvSpPr>
            <p:nvPr/>
          </p:nvSpPr>
          <p:spPr bwMode="auto">
            <a:xfrm rot="16200000">
              <a:off x="4514" y="209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719" name="Text Box 47"/>
            <p:cNvSpPr txBox="1">
              <a:spLocks noChangeArrowheads="1"/>
            </p:cNvSpPr>
            <p:nvPr/>
          </p:nvSpPr>
          <p:spPr bwMode="auto">
            <a:xfrm rot="16200000">
              <a:off x="4338" y="150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720" name="Text Box 48"/>
            <p:cNvSpPr txBox="1">
              <a:spLocks noChangeArrowheads="1"/>
            </p:cNvSpPr>
            <p:nvPr/>
          </p:nvSpPr>
          <p:spPr bwMode="auto">
            <a:xfrm rot="16200000">
              <a:off x="4530" y="111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721" name="Text Box 49"/>
            <p:cNvSpPr txBox="1">
              <a:spLocks noChangeArrowheads="1"/>
            </p:cNvSpPr>
            <p:nvPr/>
          </p:nvSpPr>
          <p:spPr bwMode="auto">
            <a:xfrm rot="16200000">
              <a:off x="4866" y="180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5</a:t>
              </a:r>
            </a:p>
          </p:txBody>
        </p:sp>
        <p:sp>
          <p:nvSpPr>
            <p:cNvPr id="284722" name="Text Box 50"/>
            <p:cNvSpPr txBox="1">
              <a:spLocks noChangeArrowheads="1"/>
            </p:cNvSpPr>
            <p:nvPr/>
          </p:nvSpPr>
          <p:spPr bwMode="auto">
            <a:xfrm rot="16200000">
              <a:off x="5234" y="177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8</a:t>
              </a:r>
            </a:p>
          </p:txBody>
        </p:sp>
        <p:sp>
          <p:nvSpPr>
            <p:cNvPr id="284723" name="Text Box 51"/>
            <p:cNvSpPr txBox="1">
              <a:spLocks noChangeArrowheads="1"/>
            </p:cNvSpPr>
            <p:nvPr/>
          </p:nvSpPr>
          <p:spPr bwMode="auto">
            <a:xfrm>
              <a:off x="4206" y="2914"/>
              <a:ext cx="122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</a:rPr>
                <a:t>w</a:t>
              </a:r>
              <a:r>
                <a:rPr lang="ru-RU" sz="2400" baseline="-25000">
                  <a:effectLst/>
                </a:rPr>
                <a:t>1</a:t>
              </a:r>
              <a:r>
                <a:rPr lang="ru-RU" sz="2400">
                  <a:effectLst/>
                </a:rPr>
                <a:t>=2</a:t>
              </a:r>
              <a:r>
                <a:rPr lang="en-US" sz="2400">
                  <a:effectLst/>
                </a:rPr>
                <a:t>+3/2=3.5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2</a:t>
              </a:r>
              <a:r>
                <a:rPr lang="en-US" sz="2400">
                  <a:effectLst/>
                </a:rPr>
                <a:t>=2+3/2=3.5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3</a:t>
              </a:r>
              <a:r>
                <a:rPr lang="en-US" sz="2400">
                  <a:effectLst/>
                </a:rPr>
                <a:t>=5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4</a:t>
              </a:r>
              <a:r>
                <a:rPr lang="en-US" sz="2400">
                  <a:effectLst/>
                </a:rPr>
                <a:t>=8</a:t>
              </a:r>
              <a:endParaRPr lang="ru-RU" sz="2400">
                <a:effectLst/>
              </a:endParaRPr>
            </a:p>
          </p:txBody>
        </p:sp>
        <p:sp>
          <p:nvSpPr>
            <p:cNvPr id="284724" name="Oval 52"/>
            <p:cNvSpPr>
              <a:spLocks noChangeArrowheads="1"/>
            </p:cNvSpPr>
            <p:nvPr/>
          </p:nvSpPr>
          <p:spPr bwMode="auto">
            <a:xfrm>
              <a:off x="5048" y="2472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4725" name="Oval 53"/>
            <p:cNvSpPr>
              <a:spLocks noChangeArrowheads="1"/>
            </p:cNvSpPr>
            <p:nvPr/>
          </p:nvSpPr>
          <p:spPr bwMode="auto">
            <a:xfrm>
              <a:off x="5400" y="2456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4726" name="Oval 54"/>
            <p:cNvSpPr>
              <a:spLocks noChangeArrowheads="1"/>
            </p:cNvSpPr>
            <p:nvPr/>
          </p:nvSpPr>
          <p:spPr bwMode="auto">
            <a:xfrm>
              <a:off x="4518" y="1741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4727" name="Group 55"/>
          <p:cNvGrpSpPr>
            <a:grpSpLocks/>
          </p:cNvGrpSpPr>
          <p:nvPr/>
        </p:nvGrpSpPr>
        <p:grpSpPr bwMode="auto">
          <a:xfrm>
            <a:off x="5635625" y="1200150"/>
            <a:ext cx="3025775" cy="5022850"/>
            <a:chOff x="1996" y="847"/>
            <a:chExt cx="1906" cy="3164"/>
          </a:xfrm>
        </p:grpSpPr>
        <p:sp>
          <p:nvSpPr>
            <p:cNvPr id="284728" name="Line 56"/>
            <p:cNvSpPr>
              <a:spLocks noChangeShapeType="1"/>
            </p:cNvSpPr>
            <p:nvPr/>
          </p:nvSpPr>
          <p:spPr bwMode="auto">
            <a:xfrm>
              <a:off x="2909" y="847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29" name="Line 57"/>
            <p:cNvSpPr>
              <a:spLocks noChangeShapeType="1"/>
            </p:cNvSpPr>
            <p:nvPr/>
          </p:nvSpPr>
          <p:spPr bwMode="auto">
            <a:xfrm>
              <a:off x="2685" y="1191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0" name="Line 58"/>
            <p:cNvSpPr>
              <a:spLocks noChangeShapeType="1"/>
            </p:cNvSpPr>
            <p:nvPr/>
          </p:nvSpPr>
          <p:spPr bwMode="auto">
            <a:xfrm>
              <a:off x="2685" y="119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1" name="Line 59"/>
            <p:cNvSpPr>
              <a:spLocks noChangeShapeType="1"/>
            </p:cNvSpPr>
            <p:nvPr/>
          </p:nvSpPr>
          <p:spPr bwMode="auto">
            <a:xfrm>
              <a:off x="2461" y="154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2" name="Line 60"/>
            <p:cNvSpPr>
              <a:spLocks noChangeShapeType="1"/>
            </p:cNvSpPr>
            <p:nvPr/>
          </p:nvSpPr>
          <p:spPr bwMode="auto">
            <a:xfrm>
              <a:off x="2461" y="1551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3" name="Line 61"/>
            <p:cNvSpPr>
              <a:spLocks noChangeShapeType="1"/>
            </p:cNvSpPr>
            <p:nvPr/>
          </p:nvSpPr>
          <p:spPr bwMode="auto">
            <a:xfrm>
              <a:off x="2253" y="1895"/>
              <a:ext cx="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4" name="Line 62"/>
            <p:cNvSpPr>
              <a:spLocks noChangeShapeType="1"/>
            </p:cNvSpPr>
            <p:nvPr/>
          </p:nvSpPr>
          <p:spPr bwMode="auto">
            <a:xfrm>
              <a:off x="3005" y="1551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5" name="Line 63"/>
            <p:cNvSpPr>
              <a:spLocks noChangeShapeType="1"/>
            </p:cNvSpPr>
            <p:nvPr/>
          </p:nvSpPr>
          <p:spPr bwMode="auto">
            <a:xfrm>
              <a:off x="2653" y="1903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6" name="Line 64"/>
            <p:cNvSpPr>
              <a:spLocks noChangeShapeType="1"/>
            </p:cNvSpPr>
            <p:nvPr/>
          </p:nvSpPr>
          <p:spPr bwMode="auto">
            <a:xfrm>
              <a:off x="2253" y="1903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7" name="Line 65"/>
            <p:cNvSpPr>
              <a:spLocks noChangeShapeType="1"/>
            </p:cNvSpPr>
            <p:nvPr/>
          </p:nvSpPr>
          <p:spPr bwMode="auto">
            <a:xfrm>
              <a:off x="3357" y="1207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38" name="Text Box 66"/>
            <p:cNvSpPr txBox="1">
              <a:spLocks noChangeArrowheads="1"/>
            </p:cNvSpPr>
            <p:nvPr/>
          </p:nvSpPr>
          <p:spPr bwMode="auto">
            <a:xfrm>
              <a:off x="2131" y="260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1</a:t>
              </a:r>
            </a:p>
          </p:txBody>
        </p:sp>
        <p:sp>
          <p:nvSpPr>
            <p:cNvPr id="284739" name="Text Box 67"/>
            <p:cNvSpPr txBox="1">
              <a:spLocks noChangeArrowheads="1"/>
            </p:cNvSpPr>
            <p:nvPr/>
          </p:nvSpPr>
          <p:spPr bwMode="auto">
            <a:xfrm>
              <a:off x="2547" y="260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2</a:t>
              </a:r>
            </a:p>
          </p:txBody>
        </p:sp>
        <p:sp>
          <p:nvSpPr>
            <p:cNvPr id="284740" name="Text Box 68"/>
            <p:cNvSpPr txBox="1">
              <a:spLocks noChangeArrowheads="1"/>
            </p:cNvSpPr>
            <p:nvPr/>
          </p:nvSpPr>
          <p:spPr bwMode="auto">
            <a:xfrm>
              <a:off x="2931" y="260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3</a:t>
              </a:r>
            </a:p>
          </p:txBody>
        </p:sp>
        <p:sp>
          <p:nvSpPr>
            <p:cNvPr id="284741" name="Text Box 69"/>
            <p:cNvSpPr txBox="1">
              <a:spLocks noChangeArrowheads="1"/>
            </p:cNvSpPr>
            <p:nvPr/>
          </p:nvSpPr>
          <p:spPr bwMode="auto">
            <a:xfrm>
              <a:off x="3251" y="260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4</a:t>
              </a:r>
            </a:p>
          </p:txBody>
        </p:sp>
        <p:sp>
          <p:nvSpPr>
            <p:cNvPr id="284742" name="Text Box 70"/>
            <p:cNvSpPr txBox="1">
              <a:spLocks noChangeArrowheads="1"/>
            </p:cNvSpPr>
            <p:nvPr/>
          </p:nvSpPr>
          <p:spPr bwMode="auto">
            <a:xfrm rot="16200000">
              <a:off x="2023" y="224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743" name="Text Box 71"/>
            <p:cNvSpPr txBox="1">
              <a:spLocks noChangeArrowheads="1"/>
            </p:cNvSpPr>
            <p:nvPr/>
          </p:nvSpPr>
          <p:spPr bwMode="auto">
            <a:xfrm rot="16200000">
              <a:off x="2439" y="221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744" name="Text Box 72"/>
            <p:cNvSpPr txBox="1">
              <a:spLocks noChangeArrowheads="1"/>
            </p:cNvSpPr>
            <p:nvPr/>
          </p:nvSpPr>
          <p:spPr bwMode="auto">
            <a:xfrm rot="16200000">
              <a:off x="2263" y="161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745" name="Text Box 73"/>
            <p:cNvSpPr txBox="1">
              <a:spLocks noChangeArrowheads="1"/>
            </p:cNvSpPr>
            <p:nvPr/>
          </p:nvSpPr>
          <p:spPr bwMode="auto">
            <a:xfrm rot="16200000">
              <a:off x="2455" y="123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746" name="Text Box 74"/>
            <p:cNvSpPr txBox="1">
              <a:spLocks noChangeArrowheads="1"/>
            </p:cNvSpPr>
            <p:nvPr/>
          </p:nvSpPr>
          <p:spPr bwMode="auto">
            <a:xfrm rot="16200000">
              <a:off x="2791" y="192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5</a:t>
              </a:r>
            </a:p>
          </p:txBody>
        </p:sp>
        <p:sp>
          <p:nvSpPr>
            <p:cNvPr id="284747" name="Text Box 75"/>
            <p:cNvSpPr txBox="1">
              <a:spLocks noChangeArrowheads="1"/>
            </p:cNvSpPr>
            <p:nvPr/>
          </p:nvSpPr>
          <p:spPr bwMode="auto">
            <a:xfrm rot="16200000">
              <a:off x="3159" y="188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8</a:t>
              </a:r>
            </a:p>
          </p:txBody>
        </p:sp>
        <p:sp>
          <p:nvSpPr>
            <p:cNvPr id="284748" name="Text Box 76"/>
            <p:cNvSpPr txBox="1">
              <a:spLocks noChangeArrowheads="1"/>
            </p:cNvSpPr>
            <p:nvPr/>
          </p:nvSpPr>
          <p:spPr bwMode="auto">
            <a:xfrm>
              <a:off x="2131" y="3033"/>
              <a:ext cx="1771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</a:rPr>
                <a:t>w</a:t>
              </a:r>
              <a:r>
                <a:rPr lang="ru-RU" sz="2400" baseline="-25000">
                  <a:effectLst/>
                </a:rPr>
                <a:t>1</a:t>
              </a:r>
              <a:r>
                <a:rPr lang="ru-RU" sz="2400">
                  <a:effectLst/>
                </a:rPr>
                <a:t>=</a:t>
              </a:r>
              <a:r>
                <a:rPr lang="en-US" sz="2400">
                  <a:effectLst/>
                </a:rPr>
                <a:t>3.5+3</a:t>
              </a:r>
              <a:r>
                <a:rPr lang="en-US" sz="2400">
                  <a:effectLst/>
                  <a:latin typeface=""/>
                </a:rPr>
                <a:t>•</a:t>
              </a:r>
              <a:r>
                <a:rPr lang="en-US" sz="2400">
                  <a:effectLst/>
                </a:rPr>
                <a:t>3.5/12=4.4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2</a:t>
              </a:r>
              <a:r>
                <a:rPr lang="en-US" sz="2400">
                  <a:effectLst/>
                </a:rPr>
                <a:t>=3.5+3•3.5/12=4.4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3</a:t>
              </a:r>
              <a:r>
                <a:rPr lang="en-US" sz="2400">
                  <a:effectLst/>
                </a:rPr>
                <a:t>=5+3•5/12=6.25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4</a:t>
              </a:r>
              <a:r>
                <a:rPr lang="en-US" sz="2400">
                  <a:effectLst/>
                </a:rPr>
                <a:t>=8</a:t>
              </a:r>
              <a:endParaRPr lang="ru-RU" sz="2400">
                <a:effectLst/>
              </a:endParaRPr>
            </a:p>
          </p:txBody>
        </p:sp>
        <p:sp>
          <p:nvSpPr>
            <p:cNvPr id="284749" name="Oval 77"/>
            <p:cNvSpPr>
              <a:spLocks noChangeArrowheads="1"/>
            </p:cNvSpPr>
            <p:nvPr/>
          </p:nvSpPr>
          <p:spPr bwMode="auto">
            <a:xfrm>
              <a:off x="3325" y="2575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4750" name="Oval 78"/>
            <p:cNvSpPr>
              <a:spLocks noChangeArrowheads="1"/>
            </p:cNvSpPr>
            <p:nvPr/>
          </p:nvSpPr>
          <p:spPr bwMode="auto">
            <a:xfrm>
              <a:off x="2644" y="1503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4751" name="Group 79"/>
          <p:cNvGrpSpPr>
            <a:grpSpLocks/>
          </p:cNvGrpSpPr>
          <p:nvPr/>
        </p:nvGrpSpPr>
        <p:grpSpPr bwMode="auto">
          <a:xfrm>
            <a:off x="5851525" y="1200150"/>
            <a:ext cx="2114550" cy="5022850"/>
            <a:chOff x="2369" y="957"/>
            <a:chExt cx="1332" cy="3164"/>
          </a:xfrm>
        </p:grpSpPr>
        <p:sp>
          <p:nvSpPr>
            <p:cNvPr id="284752" name="Line 80"/>
            <p:cNvSpPr>
              <a:spLocks noChangeShapeType="1"/>
            </p:cNvSpPr>
            <p:nvPr/>
          </p:nvSpPr>
          <p:spPr bwMode="auto">
            <a:xfrm>
              <a:off x="3147" y="957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3" name="Line 81"/>
            <p:cNvSpPr>
              <a:spLocks noChangeShapeType="1"/>
            </p:cNvSpPr>
            <p:nvPr/>
          </p:nvSpPr>
          <p:spPr bwMode="auto">
            <a:xfrm>
              <a:off x="2923" y="1301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4" name="Line 82"/>
            <p:cNvSpPr>
              <a:spLocks noChangeShapeType="1"/>
            </p:cNvSpPr>
            <p:nvPr/>
          </p:nvSpPr>
          <p:spPr bwMode="auto">
            <a:xfrm>
              <a:off x="2923" y="130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5" name="Line 83"/>
            <p:cNvSpPr>
              <a:spLocks noChangeShapeType="1"/>
            </p:cNvSpPr>
            <p:nvPr/>
          </p:nvSpPr>
          <p:spPr bwMode="auto">
            <a:xfrm>
              <a:off x="2699" y="165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6" name="Line 84"/>
            <p:cNvSpPr>
              <a:spLocks noChangeShapeType="1"/>
            </p:cNvSpPr>
            <p:nvPr/>
          </p:nvSpPr>
          <p:spPr bwMode="auto">
            <a:xfrm>
              <a:off x="2699" y="1661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7" name="Line 85"/>
            <p:cNvSpPr>
              <a:spLocks noChangeShapeType="1"/>
            </p:cNvSpPr>
            <p:nvPr/>
          </p:nvSpPr>
          <p:spPr bwMode="auto">
            <a:xfrm>
              <a:off x="2491" y="2005"/>
              <a:ext cx="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8" name="Line 86"/>
            <p:cNvSpPr>
              <a:spLocks noChangeShapeType="1"/>
            </p:cNvSpPr>
            <p:nvPr/>
          </p:nvSpPr>
          <p:spPr bwMode="auto">
            <a:xfrm>
              <a:off x="3243" y="1661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59" name="Line 87"/>
            <p:cNvSpPr>
              <a:spLocks noChangeShapeType="1"/>
            </p:cNvSpPr>
            <p:nvPr/>
          </p:nvSpPr>
          <p:spPr bwMode="auto">
            <a:xfrm>
              <a:off x="2891" y="2013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60" name="Line 88"/>
            <p:cNvSpPr>
              <a:spLocks noChangeShapeType="1"/>
            </p:cNvSpPr>
            <p:nvPr/>
          </p:nvSpPr>
          <p:spPr bwMode="auto">
            <a:xfrm>
              <a:off x="2491" y="2013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61" name="Line 89"/>
            <p:cNvSpPr>
              <a:spLocks noChangeShapeType="1"/>
            </p:cNvSpPr>
            <p:nvPr/>
          </p:nvSpPr>
          <p:spPr bwMode="auto">
            <a:xfrm>
              <a:off x="3595" y="1317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4762" name="Text Box 90"/>
            <p:cNvSpPr txBox="1">
              <a:spLocks noChangeArrowheads="1"/>
            </p:cNvSpPr>
            <p:nvPr/>
          </p:nvSpPr>
          <p:spPr bwMode="auto">
            <a:xfrm>
              <a:off x="2369" y="271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1</a:t>
              </a:r>
            </a:p>
          </p:txBody>
        </p:sp>
        <p:sp>
          <p:nvSpPr>
            <p:cNvPr id="284763" name="Text Box 91"/>
            <p:cNvSpPr txBox="1">
              <a:spLocks noChangeArrowheads="1"/>
            </p:cNvSpPr>
            <p:nvPr/>
          </p:nvSpPr>
          <p:spPr bwMode="auto">
            <a:xfrm>
              <a:off x="2785" y="271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2</a:t>
              </a:r>
            </a:p>
          </p:txBody>
        </p:sp>
        <p:sp>
          <p:nvSpPr>
            <p:cNvPr id="284764" name="Text Box 92"/>
            <p:cNvSpPr txBox="1">
              <a:spLocks noChangeArrowheads="1"/>
            </p:cNvSpPr>
            <p:nvPr/>
          </p:nvSpPr>
          <p:spPr bwMode="auto">
            <a:xfrm>
              <a:off x="3169" y="271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3</a:t>
              </a:r>
            </a:p>
          </p:txBody>
        </p:sp>
        <p:sp>
          <p:nvSpPr>
            <p:cNvPr id="284765" name="Text Box 93"/>
            <p:cNvSpPr txBox="1">
              <a:spLocks noChangeArrowheads="1"/>
            </p:cNvSpPr>
            <p:nvPr/>
          </p:nvSpPr>
          <p:spPr bwMode="auto">
            <a:xfrm>
              <a:off x="3489" y="271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effectLst/>
                </a:rPr>
                <a:t>4</a:t>
              </a:r>
            </a:p>
          </p:txBody>
        </p:sp>
        <p:sp>
          <p:nvSpPr>
            <p:cNvPr id="284766" name="Text Box 94"/>
            <p:cNvSpPr txBox="1">
              <a:spLocks noChangeArrowheads="1"/>
            </p:cNvSpPr>
            <p:nvPr/>
          </p:nvSpPr>
          <p:spPr bwMode="auto">
            <a:xfrm rot="16200000">
              <a:off x="2677" y="232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2</a:t>
              </a:r>
            </a:p>
          </p:txBody>
        </p:sp>
        <p:sp>
          <p:nvSpPr>
            <p:cNvPr id="284767" name="Text Box 95"/>
            <p:cNvSpPr txBox="1">
              <a:spLocks noChangeArrowheads="1"/>
            </p:cNvSpPr>
            <p:nvPr/>
          </p:nvSpPr>
          <p:spPr bwMode="auto">
            <a:xfrm rot="16200000">
              <a:off x="2501" y="172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768" name="Text Box 96"/>
            <p:cNvSpPr txBox="1">
              <a:spLocks noChangeArrowheads="1"/>
            </p:cNvSpPr>
            <p:nvPr/>
          </p:nvSpPr>
          <p:spPr bwMode="auto">
            <a:xfrm rot="16200000">
              <a:off x="2693" y="134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3</a:t>
              </a:r>
            </a:p>
          </p:txBody>
        </p:sp>
        <p:sp>
          <p:nvSpPr>
            <p:cNvPr id="284769" name="Text Box 97"/>
            <p:cNvSpPr txBox="1">
              <a:spLocks noChangeArrowheads="1"/>
            </p:cNvSpPr>
            <p:nvPr/>
          </p:nvSpPr>
          <p:spPr bwMode="auto">
            <a:xfrm rot="16200000">
              <a:off x="3029" y="203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5</a:t>
              </a:r>
            </a:p>
          </p:txBody>
        </p:sp>
        <p:sp>
          <p:nvSpPr>
            <p:cNvPr id="284770" name="Text Box 98"/>
            <p:cNvSpPr txBox="1">
              <a:spLocks noChangeArrowheads="1"/>
            </p:cNvSpPr>
            <p:nvPr/>
          </p:nvSpPr>
          <p:spPr bwMode="auto">
            <a:xfrm rot="16200000">
              <a:off x="3397" y="199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effectLst/>
                </a:rPr>
                <a:t>8</a:t>
              </a:r>
            </a:p>
          </p:txBody>
        </p:sp>
        <p:sp>
          <p:nvSpPr>
            <p:cNvPr id="284771" name="Text Box 99"/>
            <p:cNvSpPr txBox="1">
              <a:spLocks noChangeArrowheads="1"/>
            </p:cNvSpPr>
            <p:nvPr/>
          </p:nvSpPr>
          <p:spPr bwMode="auto">
            <a:xfrm>
              <a:off x="2369" y="3143"/>
              <a:ext cx="763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</a:rPr>
                <a:t>w</a:t>
              </a:r>
              <a:r>
                <a:rPr lang="ru-RU" sz="2400" baseline="-25000">
                  <a:effectLst/>
                </a:rPr>
                <a:t>1</a:t>
              </a:r>
              <a:r>
                <a:rPr lang="ru-RU" sz="2400">
                  <a:effectLst/>
                </a:rPr>
                <a:t>=</a:t>
              </a:r>
              <a:r>
                <a:rPr lang="en-US" sz="2400">
                  <a:effectLst/>
                </a:rPr>
                <a:t>4.4</a:t>
              </a:r>
              <a:endParaRPr lang="en-US" sz="2400">
                <a:effectLst/>
                <a:latin typeface=""/>
              </a:endParaRP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2</a:t>
              </a:r>
              <a:r>
                <a:rPr lang="en-US" sz="2400">
                  <a:effectLst/>
                </a:rPr>
                <a:t>=4.4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3</a:t>
              </a:r>
              <a:r>
                <a:rPr lang="en-US" sz="2400">
                  <a:effectLst/>
                </a:rPr>
                <a:t>=6.25</a:t>
              </a:r>
            </a:p>
            <a:p>
              <a:r>
                <a:rPr lang="en-US" sz="2400">
                  <a:effectLst/>
                </a:rPr>
                <a:t>w</a:t>
              </a:r>
              <a:r>
                <a:rPr lang="en-US" sz="2400" baseline="-25000">
                  <a:effectLst/>
                </a:rPr>
                <a:t>4</a:t>
              </a:r>
              <a:r>
                <a:rPr lang="en-US" sz="2400">
                  <a:effectLst/>
                </a:rPr>
                <a:t>=8</a:t>
              </a:r>
              <a:endParaRPr lang="ru-RU" sz="2400">
                <a:effectLst/>
              </a:endParaRPr>
            </a:p>
          </p:txBody>
        </p:sp>
        <p:sp>
          <p:nvSpPr>
            <p:cNvPr id="284772" name="Oval 100"/>
            <p:cNvSpPr>
              <a:spLocks noChangeArrowheads="1"/>
            </p:cNvSpPr>
            <p:nvPr/>
          </p:nvSpPr>
          <p:spPr bwMode="auto">
            <a:xfrm>
              <a:off x="3115" y="1277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 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Многогранники Вороного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049963" cy="5486400"/>
          </a:xfrm>
        </p:spPr>
        <p:txBody>
          <a:bodyPr/>
          <a:lstStyle/>
          <a:p>
            <a:r>
              <a:rPr lang="ru-RU" sz="2000" smtClean="0"/>
              <a:t>Поместим </a:t>
            </a:r>
            <a:r>
              <a:rPr lang="ru-RU" sz="2000" dirty="0"/>
              <a:t>объекты в </a:t>
            </a:r>
            <a:r>
              <a:rPr lang="ru-RU" sz="2000"/>
              <a:t>некоторое </a:t>
            </a:r>
            <a:r>
              <a:rPr lang="ru-RU" sz="2000" smtClean="0"/>
              <a:t>метрическое пространство</a:t>
            </a:r>
            <a:r>
              <a:rPr lang="ru-RU" sz="2000" dirty="0"/>
              <a:t>. Каждый объект хочет иметь </a:t>
            </a:r>
            <a:r>
              <a:rPr lang="ru-RU" sz="2000"/>
              <a:t>"</a:t>
            </a:r>
            <a:r>
              <a:rPr lang="ru-RU" sz="2000" smtClean="0"/>
              <a:t>поместье</a:t>
            </a:r>
            <a:r>
              <a:rPr lang="ru-RU" sz="2000" dirty="0"/>
              <a:t>" – </a:t>
            </a:r>
            <a:r>
              <a:rPr lang="ru-RU" sz="2000"/>
              <a:t>некоторую </a:t>
            </a:r>
            <a:r>
              <a:rPr lang="ru-RU" sz="2000" smtClean="0"/>
              <a:t>область пространства</a:t>
            </a:r>
            <a:r>
              <a:rPr lang="ru-RU" sz="2000"/>
              <a:t>. </a:t>
            </a:r>
            <a:r>
              <a:rPr lang="ru-RU" sz="2000" smtClean="0"/>
              <a:t>Отнесём точку пространства </a:t>
            </a:r>
            <a:r>
              <a:rPr lang="en-US" sz="2000" i="1" dirty="0" smtClean="0"/>
              <a:t>x </a:t>
            </a:r>
            <a:r>
              <a:rPr lang="ru-RU" sz="2000" dirty="0" smtClean="0"/>
              <a:t>к </a:t>
            </a:r>
            <a:r>
              <a:rPr lang="ru-RU" sz="2000" smtClean="0"/>
              <a:t>"поместью</a:t>
            </a:r>
            <a:r>
              <a:rPr lang="ru-RU" sz="2000" dirty="0" smtClean="0"/>
              <a:t>" объекта </a:t>
            </a:r>
            <a:r>
              <a:rPr lang="en-US" sz="2000" i="1" dirty="0" smtClean="0"/>
              <a:t>A</a:t>
            </a:r>
            <a:r>
              <a:rPr lang="en-US" sz="2000" smtClean="0"/>
              <a:t>, </a:t>
            </a:r>
            <a:r>
              <a:rPr lang="ru-RU" sz="2000" smtClean="0"/>
              <a:t>если </a:t>
            </a:r>
            <a:r>
              <a:rPr lang="en-US" sz="2000" i="1" dirty="0" smtClean="0"/>
              <a:t>A </a:t>
            </a:r>
            <a:r>
              <a:rPr lang="ru-RU" sz="2000" i="1" smtClean="0"/>
              <a:t>– </a:t>
            </a:r>
            <a:r>
              <a:rPr lang="ru-RU" sz="2000" smtClean="0"/>
              <a:t>самый </a:t>
            </a:r>
            <a:r>
              <a:rPr lang="ru-RU" sz="2000" dirty="0" smtClean="0"/>
              <a:t>близкий к </a:t>
            </a:r>
            <a:r>
              <a:rPr lang="en-US" sz="2000" i="1" dirty="0" smtClean="0"/>
              <a:t>x </a:t>
            </a:r>
            <a:r>
              <a:rPr lang="ru-RU" sz="2000" dirty="0" smtClean="0"/>
              <a:t>объект.  Тогда границы между </a:t>
            </a:r>
            <a:r>
              <a:rPr lang="ru-RU" sz="2000" smtClean="0"/>
              <a:t>"поместьями</a:t>
            </a:r>
            <a:r>
              <a:rPr lang="ru-RU" sz="2000" dirty="0" smtClean="0"/>
              <a:t>"  будут отрезками прямых, </a:t>
            </a:r>
            <a:r>
              <a:rPr lang="ru-RU" sz="2000" smtClean="0"/>
              <a:t>проходящих посредине </a:t>
            </a:r>
            <a:r>
              <a:rPr lang="ru-RU" sz="2000" dirty="0" smtClean="0"/>
              <a:t>между объектами.</a:t>
            </a:r>
          </a:p>
          <a:p>
            <a:r>
              <a:rPr lang="ru-RU" sz="2000" dirty="0" smtClean="0"/>
              <a:t>В </a:t>
            </a:r>
            <a:r>
              <a:rPr lang="ru-RU" sz="2000"/>
              <a:t>результате </a:t>
            </a:r>
            <a:r>
              <a:rPr lang="ru-RU" sz="2000" smtClean="0"/>
              <a:t>все </a:t>
            </a:r>
            <a:r>
              <a:rPr lang="ru-RU" sz="2000"/>
              <a:t>"</a:t>
            </a:r>
            <a:r>
              <a:rPr lang="ru-RU" sz="2000" smtClean="0"/>
              <a:t>поместья</a:t>
            </a:r>
            <a:r>
              <a:rPr lang="ru-RU" sz="2000" dirty="0"/>
              <a:t>" будут иметь форму многогранника. </a:t>
            </a:r>
            <a:r>
              <a:rPr lang="ru-RU" sz="2000"/>
              <a:t>Эта </a:t>
            </a:r>
            <a:r>
              <a:rPr lang="ru-RU" sz="2000" smtClean="0"/>
              <a:t>конструкция  называется </a:t>
            </a:r>
            <a:r>
              <a:rPr lang="ru-RU" sz="2000" dirty="0"/>
              <a:t>многогранниками Воронова.</a:t>
            </a:r>
          </a:p>
          <a:p>
            <a:r>
              <a:rPr lang="ru-RU" sz="2000" dirty="0"/>
              <a:t>Можно </a:t>
            </a:r>
            <a:r>
              <a:rPr lang="ru-RU" sz="2000"/>
              <a:t>определить </a:t>
            </a:r>
            <a:r>
              <a:rPr lang="ru-RU" sz="2000" smtClean="0"/>
              <a:t>вес последовательности </a:t>
            </a:r>
            <a:r>
              <a:rPr lang="ru-RU" sz="2000" dirty="0"/>
              <a:t>как </a:t>
            </a:r>
            <a:r>
              <a:rPr lang="ru-RU" sz="2000"/>
              <a:t>объем </a:t>
            </a:r>
            <a:r>
              <a:rPr lang="ru-RU" sz="2000" smtClean="0"/>
              <a:t>поместья</a:t>
            </a:r>
            <a:r>
              <a:rPr lang="ru-RU" sz="2000"/>
              <a:t>. </a:t>
            </a:r>
            <a:r>
              <a:rPr lang="ru-RU" sz="2000" smtClean="0"/>
              <a:t>Вопрос </a:t>
            </a:r>
            <a:r>
              <a:rPr lang="ru-RU" sz="2000" dirty="0"/>
              <a:t>только в </a:t>
            </a:r>
            <a:r>
              <a:rPr lang="ru-RU" sz="2000" dirty="0" smtClean="0"/>
              <a:t>том, </a:t>
            </a:r>
            <a:r>
              <a:rPr lang="ru-RU" sz="2000" dirty="0"/>
              <a:t>как и в </a:t>
            </a:r>
            <a:r>
              <a:rPr lang="ru-RU" sz="2000"/>
              <a:t>какое </a:t>
            </a:r>
            <a:r>
              <a:rPr lang="ru-RU" sz="2000" smtClean="0"/>
              <a:t>метрическое пространство </a:t>
            </a:r>
            <a:r>
              <a:rPr lang="ru-RU" sz="2000"/>
              <a:t>помещать </a:t>
            </a:r>
            <a:r>
              <a:rPr lang="ru-RU" sz="2000" smtClean="0"/>
              <a:t>последовательности</a:t>
            </a:r>
            <a:r>
              <a:rPr lang="ru-RU" sz="2000" dirty="0"/>
              <a:t>.</a:t>
            </a:r>
            <a:r>
              <a:rPr lang="ru-RU" sz="2400" dirty="0"/>
              <a:t> </a:t>
            </a:r>
            <a:endParaRPr lang="en-US" sz="2400" dirty="0"/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6297613" y="2292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8213725" y="20320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8272463" y="25257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7226300" y="339566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7197725" y="27289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6269038" y="38322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8823325" y="46164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7894638" y="49942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6675438" y="47625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9" name="Line 13"/>
          <p:cNvSpPr>
            <a:spLocks noChangeShapeType="1"/>
          </p:cNvSpPr>
          <p:nvPr/>
        </p:nvSpPr>
        <p:spPr bwMode="auto">
          <a:xfrm flipH="1">
            <a:off x="6529388" y="1673225"/>
            <a:ext cx="715962" cy="143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0" name="Line 14"/>
          <p:cNvSpPr>
            <a:spLocks noChangeShapeType="1"/>
          </p:cNvSpPr>
          <p:nvPr/>
        </p:nvSpPr>
        <p:spPr bwMode="auto">
          <a:xfrm>
            <a:off x="6529388" y="3121025"/>
            <a:ext cx="1335087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1" name="Line 15"/>
          <p:cNvSpPr>
            <a:spLocks noChangeShapeType="1"/>
          </p:cNvSpPr>
          <p:nvPr/>
        </p:nvSpPr>
        <p:spPr bwMode="auto">
          <a:xfrm>
            <a:off x="7251700" y="1682750"/>
            <a:ext cx="48418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>
            <a:off x="7729538" y="2387600"/>
            <a:ext cx="146050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6548438" y="3114675"/>
            <a:ext cx="465137" cy="1052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 flipV="1">
            <a:off x="8083550" y="3705225"/>
            <a:ext cx="284163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 flipH="1" flipV="1">
            <a:off x="7866063" y="3124200"/>
            <a:ext cx="501650" cy="57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7019925" y="4160838"/>
            <a:ext cx="407988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 flipV="1">
            <a:off x="7427913" y="4044950"/>
            <a:ext cx="6604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 flipH="1" flipV="1">
            <a:off x="8091488" y="4044950"/>
            <a:ext cx="295275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 flipV="1">
            <a:off x="7319963" y="4283075"/>
            <a:ext cx="10477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 flipH="1">
            <a:off x="6310313" y="4159250"/>
            <a:ext cx="695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1" name="Line 25"/>
          <p:cNvSpPr>
            <a:spLocks noChangeShapeType="1"/>
          </p:cNvSpPr>
          <p:nvPr/>
        </p:nvSpPr>
        <p:spPr bwMode="auto">
          <a:xfrm>
            <a:off x="6034088" y="3025775"/>
            <a:ext cx="48577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 flipV="1">
            <a:off x="7729538" y="2292350"/>
            <a:ext cx="895350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3" name="Line 27"/>
          <p:cNvSpPr>
            <a:spLocks noChangeShapeType="1"/>
          </p:cNvSpPr>
          <p:nvPr/>
        </p:nvSpPr>
        <p:spPr bwMode="auto">
          <a:xfrm flipV="1">
            <a:off x="8367713" y="3582988"/>
            <a:ext cx="561975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 flipH="1" flipV="1">
            <a:off x="7204075" y="1412875"/>
            <a:ext cx="4445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 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Многогранники Вороного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049963" cy="5486400"/>
          </a:xfrm>
        </p:spPr>
        <p:txBody>
          <a:bodyPr/>
          <a:lstStyle/>
          <a:p>
            <a:r>
              <a:rPr lang="ru-RU" sz="2400" dirty="0" smtClean="0"/>
              <a:t>Один из </a:t>
            </a:r>
            <a:r>
              <a:rPr lang="ru-RU" sz="2400" smtClean="0"/>
              <a:t>вариантов метрического пространства </a:t>
            </a:r>
            <a:r>
              <a:rPr lang="ru-RU" sz="2400" dirty="0" smtClean="0"/>
              <a:t>– </a:t>
            </a:r>
            <a:r>
              <a:rPr lang="ru-RU" sz="2400" smtClean="0"/>
              <a:t>большое количество случайных последовательностей</a:t>
            </a:r>
            <a:endParaRPr lang="ru-RU" sz="2400" dirty="0" smtClean="0"/>
          </a:p>
          <a:p>
            <a:r>
              <a:rPr lang="ru-RU" sz="2400" dirty="0" smtClean="0"/>
              <a:t>Обычно при </a:t>
            </a:r>
            <a:r>
              <a:rPr lang="ru-RU" sz="2400" smtClean="0"/>
              <a:t>генерации случайных последовательностей </a:t>
            </a:r>
            <a:r>
              <a:rPr lang="ru-RU" sz="2400" dirty="0" smtClean="0"/>
              <a:t>для взвешивания по методу Вороного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-</a:t>
            </a:r>
            <a:r>
              <a:rPr lang="ru-RU" sz="2400" dirty="0" err="1" smtClean="0"/>
              <a:t>ая</a:t>
            </a:r>
            <a:r>
              <a:rPr lang="ru-RU" sz="2400" dirty="0" smtClean="0"/>
              <a:t> буква </a:t>
            </a:r>
            <a:r>
              <a:rPr lang="ru-RU" sz="2400" smtClean="0"/>
              <a:t>каждой последовательности выбирается </a:t>
            </a:r>
            <a:r>
              <a:rPr lang="ru-RU" sz="2400" dirty="0" smtClean="0"/>
              <a:t>равновероятно из букв</a:t>
            </a:r>
            <a:r>
              <a:rPr lang="ru-RU" sz="2400" smtClean="0"/>
              <a:t>, представленных </a:t>
            </a:r>
            <a:r>
              <a:rPr lang="ru-RU" sz="2400" dirty="0" smtClean="0"/>
              <a:t>в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-</a:t>
            </a:r>
            <a:r>
              <a:rPr lang="ru-RU" sz="2400" dirty="0" smtClean="0"/>
              <a:t>ой колонке входного выравнивания</a:t>
            </a:r>
          </a:p>
          <a:p>
            <a:r>
              <a:rPr lang="ru-RU" sz="2400" smtClean="0"/>
              <a:t>Метод часто используется, если </a:t>
            </a:r>
            <a:r>
              <a:rPr lang="ru-RU" sz="2400" dirty="0" smtClean="0"/>
              <a:t>время работы </a:t>
            </a:r>
            <a:r>
              <a:rPr lang="ru-RU" sz="2400" smtClean="0"/>
              <a:t>не слишком </a:t>
            </a:r>
            <a:r>
              <a:rPr lang="ru-RU" sz="2400" dirty="0" smtClean="0"/>
              <a:t>важно.</a:t>
            </a:r>
            <a:endParaRPr lang="en-US" sz="2400" dirty="0"/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6297613" y="2292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8213725" y="20320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8272463" y="25257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7226300" y="339566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7197725" y="27289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6269038" y="38322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8823325" y="46164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7894638" y="49942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6675438" y="47625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709" name="Line 13"/>
          <p:cNvSpPr>
            <a:spLocks noChangeShapeType="1"/>
          </p:cNvSpPr>
          <p:nvPr/>
        </p:nvSpPr>
        <p:spPr bwMode="auto">
          <a:xfrm flipH="1">
            <a:off x="6529388" y="1673225"/>
            <a:ext cx="715962" cy="143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0" name="Line 14"/>
          <p:cNvSpPr>
            <a:spLocks noChangeShapeType="1"/>
          </p:cNvSpPr>
          <p:nvPr/>
        </p:nvSpPr>
        <p:spPr bwMode="auto">
          <a:xfrm>
            <a:off x="6529388" y="3121025"/>
            <a:ext cx="1335087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1" name="Line 15"/>
          <p:cNvSpPr>
            <a:spLocks noChangeShapeType="1"/>
          </p:cNvSpPr>
          <p:nvPr/>
        </p:nvSpPr>
        <p:spPr bwMode="auto">
          <a:xfrm>
            <a:off x="7251700" y="1682750"/>
            <a:ext cx="48418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>
            <a:off x="7729538" y="2387600"/>
            <a:ext cx="146050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6548438" y="3114675"/>
            <a:ext cx="465137" cy="1052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 flipV="1">
            <a:off x="8083550" y="3705225"/>
            <a:ext cx="284163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 flipH="1" flipV="1">
            <a:off x="7866063" y="3124200"/>
            <a:ext cx="501650" cy="57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7019925" y="4160838"/>
            <a:ext cx="407988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 flipV="1">
            <a:off x="7427913" y="4044950"/>
            <a:ext cx="66040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 flipH="1" flipV="1">
            <a:off x="8091488" y="4044950"/>
            <a:ext cx="295275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 flipV="1">
            <a:off x="7319963" y="4283075"/>
            <a:ext cx="10477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 flipH="1">
            <a:off x="6310313" y="4159250"/>
            <a:ext cx="69532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1" name="Line 25"/>
          <p:cNvSpPr>
            <a:spLocks noChangeShapeType="1"/>
          </p:cNvSpPr>
          <p:nvPr/>
        </p:nvSpPr>
        <p:spPr bwMode="auto">
          <a:xfrm>
            <a:off x="6034088" y="3025775"/>
            <a:ext cx="48577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 flipV="1">
            <a:off x="7729538" y="2292350"/>
            <a:ext cx="895350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3" name="Line 27"/>
          <p:cNvSpPr>
            <a:spLocks noChangeShapeType="1"/>
          </p:cNvSpPr>
          <p:nvPr/>
        </p:nvSpPr>
        <p:spPr bwMode="auto">
          <a:xfrm flipV="1">
            <a:off x="8367713" y="3582988"/>
            <a:ext cx="561975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 flipH="1" flipV="1">
            <a:off x="7204075" y="1412875"/>
            <a:ext cx="4445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 </a:t>
            </a:r>
            <a:r>
              <a:rPr lang="ru-RU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Максимизация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энтропии – метод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Хеникофф</a:t>
            </a:r>
            <a:endParaRPr lang="ru-RU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473200"/>
            <a:ext cx="8610600" cy="5029200"/>
          </a:xfrm>
        </p:spPr>
        <p:txBody>
          <a:bodyPr/>
          <a:lstStyle/>
          <a:p>
            <a:r>
              <a:rPr lang="ru-RU" sz="2800" smtClean="0"/>
              <a:t>Пусть </a:t>
            </a:r>
            <a:r>
              <a:rPr lang="en-US" sz="2800" i="1" dirty="0"/>
              <a:t>k</a:t>
            </a:r>
            <a:r>
              <a:rPr lang="en-US" sz="2800" dirty="0"/>
              <a:t>(</a:t>
            </a:r>
            <a:r>
              <a:rPr lang="en-US" sz="2800" i="1" dirty="0" err="1"/>
              <a:t>i,a</a:t>
            </a:r>
            <a:r>
              <a:rPr lang="en-US" sz="2800" dirty="0"/>
              <a:t>) </a:t>
            </a:r>
            <a:r>
              <a:rPr lang="en-US" sz="2800"/>
              <a:t>– </a:t>
            </a:r>
            <a:r>
              <a:rPr lang="ru-RU" sz="2800" smtClean="0"/>
              <a:t>количество остатков </a:t>
            </a:r>
            <a:r>
              <a:rPr lang="ru-RU" sz="2800" dirty="0"/>
              <a:t>типа </a:t>
            </a:r>
            <a:r>
              <a:rPr lang="en-US" sz="2800" i="1" dirty="0"/>
              <a:t>a</a:t>
            </a:r>
            <a:r>
              <a:rPr lang="ru-RU" sz="2800" dirty="0"/>
              <a:t> в колонке </a:t>
            </a:r>
            <a:r>
              <a:rPr lang="en-US" sz="2800" i="1" dirty="0" err="1"/>
              <a:t>i</a:t>
            </a:r>
            <a:r>
              <a:rPr lang="ru-RU" sz="2800" dirty="0"/>
              <a:t>, </a:t>
            </a:r>
            <a:r>
              <a:rPr lang="en-US" sz="2800" i="1" dirty="0"/>
              <a:t>m</a:t>
            </a:r>
            <a:r>
              <a:rPr lang="en-US" sz="2800" i="1" baseline="-25000" dirty="0"/>
              <a:t>i</a:t>
            </a:r>
            <a:r>
              <a:rPr lang="en-US" sz="2800" dirty="0"/>
              <a:t> </a:t>
            </a:r>
            <a:r>
              <a:rPr lang="en-US" sz="2800"/>
              <a:t>– </a:t>
            </a:r>
            <a:r>
              <a:rPr lang="ru-RU" sz="2800" smtClean="0"/>
              <a:t>количество </a:t>
            </a:r>
            <a:r>
              <a:rPr lang="ru-RU" sz="2800"/>
              <a:t>типов </a:t>
            </a:r>
            <a:r>
              <a:rPr lang="ru-RU" sz="2800" smtClean="0"/>
              <a:t>остатков </a:t>
            </a:r>
            <a:r>
              <a:rPr lang="ru-RU" sz="2800" dirty="0"/>
              <a:t>в колонке </a:t>
            </a:r>
            <a:r>
              <a:rPr lang="en-US" sz="2800" i="1" dirty="0" err="1"/>
              <a:t>i</a:t>
            </a:r>
            <a:r>
              <a:rPr lang="ru-RU" sz="2800" dirty="0"/>
              <a:t>. </a:t>
            </a:r>
            <a:r>
              <a:rPr lang="ru-RU" sz="2800"/>
              <a:t>Выберем </a:t>
            </a:r>
            <a:r>
              <a:rPr lang="ru-RU" sz="2800" smtClean="0"/>
              <a:t>вес </a:t>
            </a:r>
            <a:r>
              <a:rPr lang="ru-RU" sz="2800"/>
              <a:t>для </a:t>
            </a:r>
            <a:r>
              <a:rPr lang="ru-RU" sz="2800" smtClean="0"/>
              <a:t>последовательности </a:t>
            </a:r>
            <a:r>
              <a:rPr lang="en-US" sz="2800" dirty="0"/>
              <a:t>k</a:t>
            </a:r>
            <a:r>
              <a:rPr lang="ru-RU" sz="2800" dirty="0"/>
              <a:t> равным </a:t>
            </a:r>
            <a:endParaRPr lang="en-US" sz="2800" dirty="0"/>
          </a:p>
          <a:p>
            <a:pPr algn="ctr">
              <a:buFontTx/>
              <a:buNone/>
            </a:pPr>
            <a:r>
              <a:rPr lang="en-US" sz="2800" i="1" dirty="0"/>
              <a:t>w</a:t>
            </a:r>
            <a:r>
              <a:rPr lang="en-US" sz="2800" i="1" baseline="-25000" dirty="0"/>
              <a:t>k</a:t>
            </a:r>
            <a:r>
              <a:rPr lang="ru-RU" sz="2800" dirty="0"/>
              <a:t>(</a:t>
            </a:r>
            <a:r>
              <a:rPr lang="en-US" sz="2800" i="1" dirty="0" err="1"/>
              <a:t>i</a:t>
            </a:r>
            <a:r>
              <a:rPr lang="en-US" sz="2800" dirty="0"/>
              <a:t>)=</a:t>
            </a:r>
            <a:r>
              <a:rPr lang="ru-RU" sz="2800" dirty="0"/>
              <a:t>1</a:t>
            </a:r>
            <a:r>
              <a:rPr lang="en-US" sz="2800" dirty="0"/>
              <a:t>/(</a:t>
            </a:r>
            <a:r>
              <a:rPr lang="en-US" sz="2800" i="1" dirty="0"/>
              <a:t>m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 </a:t>
            </a:r>
            <a:r>
              <a:rPr lang="en-US" sz="2800" i="1" dirty="0"/>
              <a:t>k</a:t>
            </a:r>
            <a:r>
              <a:rPr lang="en-US" sz="2800" dirty="0"/>
              <a:t>(</a:t>
            </a:r>
            <a:r>
              <a:rPr lang="en-US" sz="2800" i="1" dirty="0" err="1"/>
              <a:t>i,a</a:t>
            </a:r>
            <a:r>
              <a:rPr lang="en-US" sz="2800" dirty="0"/>
              <a:t>)). </a:t>
            </a:r>
          </a:p>
          <a:p>
            <a:r>
              <a:rPr lang="ru-RU" sz="2800"/>
              <a:t>Такой </a:t>
            </a:r>
            <a:r>
              <a:rPr lang="ru-RU" sz="2800" smtClean="0"/>
              <a:t>вес обеспечивает </a:t>
            </a:r>
            <a:r>
              <a:rPr lang="ru-RU" sz="2800" dirty="0"/>
              <a:t>наиболее </a:t>
            </a:r>
            <a:r>
              <a:rPr lang="ru-RU" sz="2800"/>
              <a:t>равномерное </a:t>
            </a:r>
            <a:r>
              <a:rPr lang="ru-RU" sz="2800" smtClean="0"/>
              <a:t>распределение частот остатков </a:t>
            </a:r>
            <a:r>
              <a:rPr lang="ru-RU" sz="2800" dirty="0"/>
              <a:t>в колонке. Чтобы </a:t>
            </a:r>
            <a:r>
              <a:rPr lang="ru-RU" sz="2800"/>
              <a:t>задать </a:t>
            </a:r>
            <a:r>
              <a:rPr lang="ru-RU" sz="2800" smtClean="0"/>
              <a:t>вес </a:t>
            </a:r>
            <a:r>
              <a:rPr lang="ru-RU" sz="2800"/>
              <a:t>для </a:t>
            </a:r>
            <a:r>
              <a:rPr lang="ru-RU" sz="2800" smtClean="0"/>
              <a:t>последовательности </a:t>
            </a:r>
            <a:r>
              <a:rPr lang="ru-RU" sz="2800" dirty="0"/>
              <a:t>в целом</a:t>
            </a:r>
            <a:r>
              <a:rPr lang="ru-RU" sz="2800"/>
              <a:t>, </a:t>
            </a:r>
            <a:r>
              <a:rPr lang="ru-RU" sz="2800" smtClean="0"/>
              <a:t>просуммируем соответствующие веса</a:t>
            </a:r>
            <a:r>
              <a:rPr lang="ru-RU" sz="2800" dirty="0"/>
              <a:t>:</a:t>
            </a:r>
            <a:r>
              <a:rPr lang="en-US" sz="2800" dirty="0"/>
              <a:t> </a:t>
            </a:r>
          </a:p>
          <a:p>
            <a:pPr algn="ctr">
              <a:buFontTx/>
              <a:buNone/>
            </a:pPr>
            <a:r>
              <a:rPr lang="en-US" sz="2800" i="1" dirty="0"/>
              <a:t>w</a:t>
            </a:r>
            <a:r>
              <a:rPr lang="en-US" sz="2800" i="1" baseline="-25000" dirty="0"/>
              <a:t>k </a:t>
            </a:r>
            <a:r>
              <a:rPr lang="en-US" sz="2800" dirty="0"/>
              <a:t>= </a:t>
            </a:r>
            <a:r>
              <a:rPr lang="en-US" sz="2800" dirty="0">
                <a:cs typeface="Times New Roman" pitchFamily="18" charset="0"/>
              </a:rPr>
              <a:t>∑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en-US" sz="2800" baseline="-25000" dirty="0">
                <a:cs typeface="Times New Roman" pitchFamily="18" charset="0"/>
              </a:rPr>
              <a:t> </a:t>
            </a:r>
            <a:r>
              <a:rPr lang="en-US" sz="2800" i="1" dirty="0"/>
              <a:t>w</a:t>
            </a:r>
            <a:r>
              <a:rPr lang="en-US" sz="2800" i="1" baseline="-25000" dirty="0"/>
              <a:t>k</a:t>
            </a:r>
            <a:r>
              <a:rPr lang="ru-RU" sz="2800" dirty="0"/>
              <a:t>(</a:t>
            </a:r>
            <a:r>
              <a:rPr lang="en-US" sz="2800" i="1" dirty="0" err="1"/>
              <a:t>i</a:t>
            </a:r>
            <a:r>
              <a:rPr lang="en-US" sz="2800" dirty="0"/>
              <a:t>)  = </a:t>
            </a:r>
            <a:r>
              <a:rPr lang="en-US" sz="2800" dirty="0">
                <a:cs typeface="Times New Roman" pitchFamily="18" charset="0"/>
              </a:rPr>
              <a:t>∑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en-US" sz="2800" baseline="-25000" dirty="0">
                <a:cs typeface="Times New Roman" pitchFamily="18" charset="0"/>
              </a:rPr>
              <a:t> </a:t>
            </a:r>
            <a:r>
              <a:rPr lang="ru-RU" sz="2800" dirty="0"/>
              <a:t>1</a:t>
            </a:r>
            <a:r>
              <a:rPr lang="en-US" sz="2800" dirty="0"/>
              <a:t>/(</a:t>
            </a:r>
            <a:r>
              <a:rPr lang="en-US" sz="2800" i="1" dirty="0"/>
              <a:t>m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 </a:t>
            </a:r>
            <a:r>
              <a:rPr lang="en-US" sz="2800" i="1" dirty="0"/>
              <a:t>k</a:t>
            </a:r>
            <a:r>
              <a:rPr lang="en-US" sz="2800" dirty="0"/>
              <a:t>(</a:t>
            </a:r>
            <a:r>
              <a:rPr lang="en-US" sz="2800" i="1" dirty="0" err="1"/>
              <a:t>i,a</a:t>
            </a:r>
            <a:r>
              <a:rPr lang="en-US" sz="2800" dirty="0"/>
              <a:t>)). </a:t>
            </a:r>
            <a:endParaRPr lang="ru-RU" sz="2800" dirty="0" smtClean="0"/>
          </a:p>
          <a:p>
            <a:r>
              <a:rPr lang="ru-RU" sz="2800"/>
              <a:t>Такой </a:t>
            </a:r>
            <a:r>
              <a:rPr lang="ru-RU" sz="2800" smtClean="0"/>
              <a:t>вес работает достаточно </a:t>
            </a:r>
            <a:r>
              <a:rPr lang="ru-RU" sz="2800" dirty="0" smtClean="0"/>
              <a:t>хорошо </a:t>
            </a:r>
            <a:r>
              <a:rPr lang="ru-RU" sz="2800" smtClean="0"/>
              <a:t>и считается быстро. Используется</a:t>
            </a:r>
            <a:r>
              <a:rPr lang="ru-RU" sz="2800" dirty="0" smtClean="0"/>
              <a:t>, например, в </a:t>
            </a:r>
            <a:r>
              <a:rPr lang="en-US" sz="2800" dirty="0" smtClean="0"/>
              <a:t>PSI-BLAST.</a:t>
            </a:r>
            <a:endParaRPr lang="ru-RU" sz="2800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0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Обобщенный подход: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∑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ru-RU" sz="2800" baseline="-250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H</a:t>
            </a:r>
            <a:r>
              <a:rPr lang="en-US" sz="2800" i="1" baseline="-25000" dirty="0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(w) → max, </a:t>
            </a:r>
            <a:r>
              <a:rPr lang="ru-RU" sz="2800" dirty="0">
                <a:cs typeface="Times New Roman" pitchFamily="18" charset="0"/>
              </a:rPr>
              <a:t>∑</a:t>
            </a:r>
            <a:r>
              <a:rPr lang="en-US" sz="2800" i="1" baseline="-25000" dirty="0" err="1">
                <a:cs typeface="Times New Roman" pitchFamily="18" charset="0"/>
              </a:rPr>
              <a:t>k</a:t>
            </a:r>
            <a:r>
              <a:rPr lang="en-US" sz="2800" i="1" dirty="0" err="1">
                <a:cs typeface="Times New Roman" pitchFamily="18" charset="0"/>
              </a:rPr>
              <a:t>w</a:t>
            </a:r>
            <a:r>
              <a:rPr lang="en-US" sz="2800" i="1" baseline="-25000" dirty="0" err="1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=1;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где </a:t>
            </a:r>
            <a:r>
              <a:rPr lang="en-US" sz="2800" i="1" dirty="0">
                <a:cs typeface="Times New Roman" pitchFamily="18" charset="0"/>
              </a:rPr>
              <a:t>H</a:t>
            </a:r>
            <a:r>
              <a:rPr lang="en-US" sz="2800" i="1" baseline="-25000" dirty="0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i="1" dirty="0">
                <a:cs typeface="Times New Roman" pitchFamily="18" charset="0"/>
              </a:rPr>
              <a:t>w</a:t>
            </a:r>
            <a:r>
              <a:rPr lang="en-US" sz="2800" dirty="0">
                <a:cs typeface="Times New Roman" pitchFamily="18" charset="0"/>
              </a:rPr>
              <a:t>) </a:t>
            </a:r>
            <a:r>
              <a:rPr lang="ru-RU" sz="2800" dirty="0">
                <a:cs typeface="Times New Roman" pitchFamily="18" charset="0"/>
              </a:rPr>
              <a:t>= ∑</a:t>
            </a:r>
            <a:r>
              <a:rPr lang="en-US" sz="2800" i="1" baseline="-25000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 err="1">
                <a:cs typeface="Times New Roman" pitchFamily="18" charset="0"/>
              </a:rPr>
              <a:t>p</a:t>
            </a:r>
            <a:r>
              <a:rPr lang="en-US" sz="2800" i="1" baseline="-25000" dirty="0" err="1">
                <a:cs typeface="Times New Roman" pitchFamily="18" charset="0"/>
              </a:rPr>
              <a:t>ia</a:t>
            </a:r>
            <a:r>
              <a:rPr lang="en-US" sz="2800" dirty="0">
                <a:cs typeface="Times New Roman" pitchFamily="18" charset="0"/>
              </a:rPr>
              <a:t> log </a:t>
            </a:r>
            <a:r>
              <a:rPr lang="en-US" sz="2800" i="1" dirty="0" err="1">
                <a:cs typeface="Times New Roman" pitchFamily="18" charset="0"/>
              </a:rPr>
              <a:t>p</a:t>
            </a:r>
            <a:r>
              <a:rPr lang="en-US" sz="2800" i="1" baseline="-25000" dirty="0" err="1">
                <a:cs typeface="Times New Roman" pitchFamily="18" charset="0"/>
              </a:rPr>
              <a:t>ia</a:t>
            </a:r>
            <a:r>
              <a:rPr lang="en-US" sz="2800" dirty="0">
                <a:cs typeface="Times New Roman" pitchFamily="18" charset="0"/>
              </a:rPr>
              <a:t>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en-US" sz="2800" i="1" dirty="0" err="1">
                <a:cs typeface="Times New Roman" pitchFamily="18" charset="0"/>
              </a:rPr>
              <a:t>p</a:t>
            </a:r>
            <a:r>
              <a:rPr lang="en-US" sz="2800" i="1" baseline="-25000" dirty="0" err="1">
                <a:cs typeface="Times New Roman" pitchFamily="18" charset="0"/>
              </a:rPr>
              <a:t>ia</a:t>
            </a:r>
            <a:r>
              <a:rPr lang="ru-RU" sz="2800" baseline="-25000" dirty="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–</a:t>
            </a:r>
            <a:r>
              <a:rPr lang="ru-RU" sz="2800">
                <a:cs typeface="Times New Roman" pitchFamily="18" charset="0"/>
              </a:rPr>
              <a:t> </a:t>
            </a:r>
            <a:r>
              <a:rPr lang="ru-RU" sz="2800" smtClean="0">
                <a:cs typeface="Times New Roman" pitchFamily="18" charset="0"/>
              </a:rPr>
              <a:t>вероятности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ru-RU" sz="2800" smtClean="0">
                <a:cs typeface="Times New Roman" pitchFamily="18" charset="0"/>
              </a:rPr>
              <a:t>встречаемости аминокислоты 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ru-RU" sz="2800" dirty="0">
                <a:cs typeface="Times New Roman" pitchFamily="18" charset="0"/>
              </a:rPr>
              <a:t> в колонке </a:t>
            </a:r>
            <a:r>
              <a:rPr lang="en-US" sz="2800" i="1" dirty="0" err="1">
                <a:cs typeface="Times New Roman" pitchFamily="18" charset="0"/>
              </a:rPr>
              <a:t>i</a:t>
            </a:r>
            <a:r>
              <a:rPr lang="ru-RU" sz="2800">
                <a:cs typeface="Times New Roman" pitchFamily="18" charset="0"/>
              </a:rPr>
              <a:t>, </a:t>
            </a:r>
            <a:r>
              <a:rPr lang="ru-RU" sz="2800" smtClean="0">
                <a:cs typeface="Times New Roman" pitchFamily="18" charset="0"/>
              </a:rPr>
              <a:t>подсчитанные с </a:t>
            </a:r>
            <a:r>
              <a:rPr lang="ru-RU" sz="2800">
                <a:cs typeface="Times New Roman" pitchFamily="18" charset="0"/>
              </a:rPr>
              <a:t>учетом </a:t>
            </a:r>
            <a:r>
              <a:rPr lang="ru-RU" sz="2800" smtClean="0">
                <a:cs typeface="Times New Roman" pitchFamily="18" charset="0"/>
              </a:rPr>
              <a:t>весов последовательностей</a:t>
            </a:r>
            <a:r>
              <a:rPr lang="en-US" sz="2800" dirty="0">
                <a:cs typeface="Times New Roman" pitchFamily="18" charset="0"/>
              </a:rPr>
              <a:t>:</a:t>
            </a:r>
            <a:endParaRPr lang="ru-RU" sz="2800" dirty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</a:t>
            </a:r>
            <a:r>
              <a:rPr lang="en-US" sz="2800" i="1" dirty="0" err="1">
                <a:cs typeface="Times New Roman" pitchFamily="18" charset="0"/>
              </a:rPr>
              <a:t>p</a:t>
            </a:r>
            <a:r>
              <a:rPr lang="en-US" sz="2800" i="1" baseline="-25000" dirty="0" err="1">
                <a:cs typeface="Times New Roman" pitchFamily="18" charset="0"/>
              </a:rPr>
              <a:t>ia</a:t>
            </a:r>
            <a:r>
              <a:rPr lang="en-US" sz="2800" dirty="0">
                <a:cs typeface="Times New Roman" pitchFamily="18" charset="0"/>
              </a:rPr>
              <a:t>= </a:t>
            </a:r>
            <a:r>
              <a:rPr lang="ru-RU" sz="2800" dirty="0">
                <a:cs typeface="Times New Roman" pitchFamily="18" charset="0"/>
              </a:rPr>
              <a:t>∑</a:t>
            </a:r>
            <a:r>
              <a:rPr lang="en-US" sz="2800" i="1" baseline="-25000" dirty="0">
                <a:cs typeface="Times New Roman" pitchFamily="18" charset="0"/>
              </a:rPr>
              <a:t>k </a:t>
            </a:r>
            <a:r>
              <a:rPr lang="en-US" sz="2800" i="1" dirty="0">
                <a:cs typeface="Times New Roman" pitchFamily="18" charset="0"/>
              </a:rPr>
              <a:t>w</a:t>
            </a:r>
            <a:r>
              <a:rPr lang="en-US" sz="2800" i="1" baseline="-25000" dirty="0">
                <a:cs typeface="Times New Roman" pitchFamily="18" charset="0"/>
              </a:rPr>
              <a:t>k</a:t>
            </a:r>
            <a:r>
              <a:rPr lang="en-US" sz="2800" baseline="-25000" dirty="0">
                <a:cs typeface="Times New Roman" pitchFamily="18" charset="0"/>
              </a:rPr>
              <a:t>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en-US" sz="2800" dirty="0">
                <a:cs typeface="Times New Roman" pitchFamily="18" charset="0"/>
              </a:rPr>
              <a:t> ( </a:t>
            </a:r>
            <a:r>
              <a:rPr lang="en-US" sz="2800" i="1" dirty="0" err="1">
                <a:cs typeface="Times New Roman" pitchFamily="18" charset="0"/>
              </a:rPr>
              <a:t>x</a:t>
            </a:r>
            <a:r>
              <a:rPr lang="en-US" sz="2800" i="1" baseline="30000" dirty="0" err="1">
                <a:cs typeface="Times New Roman" pitchFamily="18" charset="0"/>
              </a:rPr>
              <a:t>k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);</a:t>
            </a:r>
            <a:endParaRPr lang="ru-RU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>
                <a:cs typeface="Times New Roman" pitchFamily="18" charset="0"/>
              </a:rPr>
              <a:t>Задача </a:t>
            </a:r>
            <a:r>
              <a:rPr lang="ru-RU" sz="2800" smtClean="0">
                <a:cs typeface="Times New Roman" pitchFamily="18" charset="0"/>
              </a:rPr>
              <a:t>максимизации </a:t>
            </a:r>
            <a:r>
              <a:rPr lang="ru-RU" sz="2800" dirty="0">
                <a:cs typeface="Times New Roman" pitchFamily="18" charset="0"/>
              </a:rPr>
              <a:t>приводит </a:t>
            </a:r>
            <a:r>
              <a:rPr lang="ru-RU" sz="2800">
                <a:cs typeface="Times New Roman" pitchFamily="18" charset="0"/>
              </a:rPr>
              <a:t>к </a:t>
            </a:r>
            <a:r>
              <a:rPr lang="ru-RU" sz="2800" smtClean="0">
                <a:cs typeface="Times New Roman" pitchFamily="18" charset="0"/>
              </a:rPr>
              <a:t>системе </a:t>
            </a:r>
            <a:r>
              <a:rPr lang="ru-RU" sz="2800" dirty="0">
                <a:cs typeface="Times New Roman" pitchFamily="18" charset="0"/>
              </a:rPr>
              <a:t>уравнений: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	 </a:t>
            </a:r>
            <a:r>
              <a:rPr lang="ru-RU" sz="2800" dirty="0">
                <a:cs typeface="Times New Roman" pitchFamily="18" charset="0"/>
              </a:rPr>
              <a:t>∑</a:t>
            </a:r>
            <a:r>
              <a:rPr lang="en-US" sz="2800" i="1" baseline="-25000" dirty="0" err="1">
                <a:cs typeface="Times New Roman" pitchFamily="18" charset="0"/>
              </a:rPr>
              <a:t>k</a:t>
            </a:r>
            <a:r>
              <a:rPr lang="en-US" sz="2800" i="1" dirty="0" err="1">
                <a:cs typeface="Times New Roman" pitchFamily="18" charset="0"/>
              </a:rPr>
              <a:t>w</a:t>
            </a:r>
            <a:r>
              <a:rPr lang="en-US" sz="2800" i="1" baseline="-25000" dirty="0" err="1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=1;</a:t>
            </a:r>
            <a:endParaRPr lang="ru-RU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	</a:t>
            </a:r>
            <a:r>
              <a:rPr lang="ru-RU" sz="2800" dirty="0">
                <a:cs typeface="Times New Roman" pitchFamily="18" charset="0"/>
              </a:rPr>
              <a:t> ∑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r>
              <a:rPr lang="ru-RU" sz="2800" baseline="-25000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∂ </a:t>
            </a:r>
            <a:r>
              <a:rPr lang="en-US" sz="2800" i="1" dirty="0">
                <a:cs typeface="Times New Roman" pitchFamily="18" charset="0"/>
              </a:rPr>
              <a:t>H</a:t>
            </a:r>
            <a:r>
              <a:rPr lang="en-US" sz="2800" i="1" baseline="-25000" dirty="0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i="1" dirty="0">
                <a:cs typeface="Times New Roman" pitchFamily="18" charset="0"/>
              </a:rPr>
              <a:t>w</a:t>
            </a:r>
            <a:r>
              <a:rPr lang="en-US" sz="2800" dirty="0">
                <a:cs typeface="Times New Roman" pitchFamily="18" charset="0"/>
              </a:rPr>
              <a:t>)/ </a:t>
            </a:r>
            <a:r>
              <a:rPr lang="ru-RU" sz="2800" dirty="0">
                <a:cs typeface="Times New Roman" pitchFamily="18" charset="0"/>
              </a:rPr>
              <a:t>∂</a:t>
            </a:r>
            <a:r>
              <a:rPr lang="en-US" sz="2800" i="1" dirty="0">
                <a:cs typeface="Times New Roman" pitchFamily="18" charset="0"/>
              </a:rPr>
              <a:t>w</a:t>
            </a:r>
            <a:r>
              <a:rPr lang="en-US" sz="2800" i="1" baseline="-25000" dirty="0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 – </a:t>
            </a:r>
            <a:r>
              <a:rPr lang="el-GR" sz="2800" dirty="0">
                <a:cs typeface="Times New Roman" pitchFamily="18" charset="0"/>
              </a:rPr>
              <a:t>λ</a:t>
            </a:r>
            <a:r>
              <a:rPr lang="en-US" sz="2800" dirty="0">
                <a:cs typeface="Times New Roman" pitchFamily="18" charset="0"/>
              </a:rPr>
              <a:t> = 0;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cs typeface="Times New Roman" pitchFamily="18" charset="0"/>
              </a:rPr>
              <a:t>Здесь неизвестные </a:t>
            </a:r>
            <a:r>
              <a:rPr lang="en-US" sz="2800" i="1" dirty="0">
                <a:cs typeface="Times New Roman" pitchFamily="18" charset="0"/>
              </a:rPr>
              <a:t>w</a:t>
            </a:r>
            <a:r>
              <a:rPr lang="en-US" sz="2800" i="1" baseline="-25000" dirty="0">
                <a:cs typeface="Times New Roman" pitchFamily="18" charset="0"/>
              </a:rPr>
              <a:t>k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и неопределенный множитель Лагранжа </a:t>
            </a:r>
            <a:r>
              <a:rPr lang="el-GR" sz="2800" dirty="0">
                <a:cs typeface="Times New Roman" pitchFamily="18" charset="0"/>
              </a:rPr>
              <a:t>λ</a:t>
            </a:r>
          </a:p>
          <a:p>
            <a:pPr>
              <a:lnSpc>
                <a:spcPct val="80000"/>
              </a:lnSpc>
            </a:pPr>
            <a:endParaRPr lang="el-GR" sz="2800" dirty="0">
              <a:cs typeface="Times New Roman" pitchFamily="18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Взвешивание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 </a:t>
            </a:r>
            <a:r>
              <a:rPr lang="ru-RU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Максимизация 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энтропии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89000"/>
          </a:xfrm>
        </p:spPr>
        <p:txBody>
          <a:bodyPr/>
          <a:lstStyle/>
          <a:p>
            <a:r>
              <a:rPr lang="en-US" dirty="0" err="1"/>
              <a:t>ClustalW</a:t>
            </a:r>
            <a:endParaRPr lang="ru-RU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93800"/>
            <a:ext cx="8559800" cy="538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smtClean="0"/>
              <a:t>Строится </a:t>
            </a:r>
            <a:r>
              <a:rPr lang="ru-RU" sz="2800"/>
              <a:t>матрица </a:t>
            </a:r>
            <a:r>
              <a:rPr lang="ru-RU" sz="2800" smtClean="0"/>
              <a:t>расстояний с использованием </a:t>
            </a:r>
            <a:r>
              <a:rPr lang="ru-RU" sz="2800" dirty="0" err="1"/>
              <a:t>попарных</a:t>
            </a:r>
            <a:r>
              <a:rPr lang="ru-RU" sz="2800" dirty="0"/>
              <a:t> </a:t>
            </a:r>
            <a:r>
              <a:rPr lang="ru-RU" sz="2800" dirty="0" smtClean="0"/>
              <a:t>выравниваний.</a:t>
            </a: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 smtClean="0"/>
              <a:t>По </a:t>
            </a:r>
            <a:r>
              <a:rPr lang="ru-RU" sz="2800" smtClean="0"/>
              <a:t>матрице расстояний строится </a:t>
            </a:r>
            <a:r>
              <a:rPr lang="ru-RU" sz="2800" dirty="0" smtClean="0"/>
              <a:t>дерево.</a:t>
            </a: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smtClean="0"/>
              <a:t>Строится прогрессивное </a:t>
            </a:r>
            <a:r>
              <a:rPr lang="ru-RU" sz="2800" dirty="0" smtClean="0"/>
              <a:t>выравнивание.</a:t>
            </a:r>
            <a:endParaRPr lang="ru-RU" sz="28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ru-RU" sz="2400" smtClean="0"/>
              <a:t>Используются </a:t>
            </a:r>
            <a:r>
              <a:rPr lang="ru-RU" sz="2400"/>
              <a:t>дополнительные </a:t>
            </a:r>
            <a:r>
              <a:rPr lang="ru-RU" sz="2400" smtClean="0"/>
              <a:t>эвристики</a:t>
            </a:r>
            <a:r>
              <a:rPr lang="ru-RU" sz="2400" dirty="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000"/>
              <a:t>Взвешивание </a:t>
            </a:r>
            <a:r>
              <a:rPr lang="ru-RU" sz="2000" smtClean="0"/>
              <a:t>последовательностей (с </a:t>
            </a:r>
            <a:r>
              <a:rPr lang="ru-RU" sz="2000" dirty="0"/>
              <a:t>учетом только топологии дерева)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000" dirty="0"/>
              <a:t>На разных уровнях </a:t>
            </a:r>
            <a:r>
              <a:rPr lang="ru-RU" sz="2000"/>
              <a:t>дерева </a:t>
            </a:r>
            <a:r>
              <a:rPr lang="ru-RU" sz="2000" smtClean="0"/>
              <a:t>используются </a:t>
            </a:r>
            <a:r>
              <a:rPr lang="ru-RU" sz="2000" dirty="0"/>
              <a:t>разные </a:t>
            </a:r>
            <a:r>
              <a:rPr lang="ru-RU" sz="2000"/>
              <a:t>матрицы </a:t>
            </a:r>
            <a:r>
              <a:rPr lang="ru-RU" sz="2000" smtClean="0"/>
              <a:t>сходства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/>
              <a:t> </a:t>
            </a:r>
            <a:r>
              <a:rPr lang="ru-RU" sz="2000" smtClean="0"/>
              <a:t>Используется контекстно-зависимые </a:t>
            </a:r>
            <a:r>
              <a:rPr lang="ru-RU" sz="2000" dirty="0"/>
              <a:t>штрафы за открытие </a:t>
            </a:r>
            <a:r>
              <a:rPr lang="ru-RU" sz="2000" dirty="0" err="1"/>
              <a:t>делеции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</a:pPr>
            <a:r>
              <a:rPr lang="ru-RU" sz="2000" smtClean="0"/>
              <a:t>Если </a:t>
            </a:r>
            <a:r>
              <a:rPr lang="ru-RU" sz="2000"/>
              <a:t>при </a:t>
            </a:r>
            <a:r>
              <a:rPr lang="ru-RU" sz="2000" smtClean="0"/>
              <a:t>построении </a:t>
            </a:r>
            <a:r>
              <a:rPr lang="ru-RU" sz="2000"/>
              <a:t>выравнивания </a:t>
            </a:r>
            <a:r>
              <a:rPr lang="ru-RU" sz="2000" smtClean="0"/>
              <a:t>появляются </a:t>
            </a:r>
            <a:r>
              <a:rPr lang="ru-RU" sz="2000" dirty="0"/>
              <a:t>очень </a:t>
            </a:r>
            <a:r>
              <a:rPr lang="ru-RU" sz="2000"/>
              <a:t>низкие </a:t>
            </a:r>
            <a:r>
              <a:rPr lang="ru-RU" sz="2000" smtClean="0"/>
              <a:t>веса</a:t>
            </a:r>
            <a:r>
              <a:rPr lang="ru-RU" sz="2000" dirty="0"/>
              <a:t>, то </a:t>
            </a:r>
            <a:r>
              <a:rPr lang="ru-RU" sz="2000"/>
              <a:t>дерево </a:t>
            </a:r>
            <a:r>
              <a:rPr lang="ru-RU" sz="2000" smtClean="0"/>
              <a:t>корректируется</a:t>
            </a:r>
            <a:endParaRPr lang="ru-RU" sz="2000" dirty="0" smtClean="0"/>
          </a:p>
          <a:p>
            <a:pPr marL="609600" indent="-609600">
              <a:lnSpc>
                <a:spcPct val="90000"/>
              </a:lnSpc>
              <a:buNone/>
            </a:pPr>
            <a:endParaRPr lang="ru-RU" sz="2800" dirty="0" smtClean="0"/>
          </a:p>
          <a:p>
            <a:pPr marL="609600" indent="-609600">
              <a:lnSpc>
                <a:spcPct val="90000"/>
              </a:lnSpc>
              <a:buNone/>
            </a:pPr>
            <a:endParaRPr lang="ru-RU" sz="28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ru-RU" sz="2400" i="1" smtClean="0">
                <a:solidFill>
                  <a:srgbClr val="FFC000"/>
                </a:solidFill>
              </a:rPr>
              <a:t>Сравните </a:t>
            </a:r>
            <a:r>
              <a:rPr lang="ru-RU" sz="2400" i="1" dirty="0" smtClean="0">
                <a:solidFill>
                  <a:srgbClr val="FFC000"/>
                </a:solidFill>
              </a:rPr>
              <a:t>время работы первого</a:t>
            </a:r>
            <a:r>
              <a:rPr lang="ru-RU" sz="2400" i="1" baseline="0" dirty="0" smtClean="0">
                <a:solidFill>
                  <a:srgbClr val="FFC000"/>
                </a:solidFill>
              </a:rPr>
              <a:t> и третьего этапов</a:t>
            </a:r>
            <a:endParaRPr lang="ru-RU" sz="2400" i="1" dirty="0" smtClean="0">
              <a:solidFill>
                <a:srgbClr val="FFC000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Алгортим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Нидлмана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Вунша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оценка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времени работы и необходимой памяти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424862" cy="4752975"/>
          </a:xfrm>
        </p:spPr>
        <p:txBody>
          <a:bodyPr/>
          <a:lstStyle/>
          <a:p>
            <a:r>
              <a:rPr lang="ru-RU" sz="2800" dirty="0"/>
              <a:t>Алгоритм </a:t>
            </a:r>
            <a:r>
              <a:rPr lang="ru-RU" sz="2800" dirty="0" smtClean="0"/>
              <a:t>просматривает все </a:t>
            </a:r>
            <a:r>
              <a:rPr lang="ru-RU" sz="2800" dirty="0"/>
              <a:t>вершины графа</a:t>
            </a:r>
          </a:p>
          <a:p>
            <a:r>
              <a:rPr lang="ru-RU" sz="2800" dirty="0"/>
              <a:t>В каждой вершине </a:t>
            </a:r>
            <a:r>
              <a:rPr lang="ru-RU" sz="2800" dirty="0" smtClean="0"/>
              <a:t>делается </a:t>
            </a:r>
            <a:r>
              <a:rPr lang="ru-RU" sz="2800" dirty="0"/>
              <a:t>3 </a:t>
            </a:r>
            <a:r>
              <a:rPr lang="ru-RU" sz="2800" dirty="0" smtClean="0"/>
              <a:t>сравнения</a:t>
            </a:r>
            <a:endParaRPr lang="ru-RU" sz="2800" dirty="0"/>
          </a:p>
          <a:p>
            <a:r>
              <a:rPr lang="ru-RU" sz="2800" dirty="0" smtClean="0"/>
              <a:t>Количество </a:t>
            </a:r>
            <a:r>
              <a:rPr lang="ru-RU" sz="2800" dirty="0"/>
              <a:t>необходимых операций (время работы алгоритма</a:t>
            </a:r>
            <a:r>
              <a:rPr lang="en-US" sz="2800" dirty="0"/>
              <a:t>)</a:t>
            </a:r>
            <a:r>
              <a:rPr lang="ru-RU" sz="2800" dirty="0"/>
              <a:t>: </a:t>
            </a:r>
            <a:r>
              <a:rPr lang="en-US" sz="2800" b="1" i="1" u="sng" dirty="0" smtClean="0"/>
              <a:t>T=O(</a:t>
            </a:r>
            <a:r>
              <a:rPr lang="en-US" sz="2800" b="1" i="1" u="sng" dirty="0" err="1" smtClean="0"/>
              <a:t>n</a:t>
            </a:r>
            <a:r>
              <a:rPr lang="en-US" sz="2800" b="1" i="1" u="sng" dirty="0" err="1" smtClean="0">
                <a:latin typeface="Times New Roman"/>
                <a:cs typeface="Times New Roman"/>
              </a:rPr>
              <a:t>∙</a:t>
            </a:r>
            <a:r>
              <a:rPr lang="en-US" sz="2800" b="1" i="1" u="sng" dirty="0" err="1" smtClean="0"/>
              <a:t>m</a:t>
            </a:r>
            <a:r>
              <a:rPr lang="en-US" sz="2800" b="1" i="1" u="sng" dirty="0"/>
              <a:t>)</a:t>
            </a:r>
            <a:r>
              <a:rPr lang="en-US" sz="2800" dirty="0"/>
              <a:t>. </a:t>
            </a:r>
            <a:r>
              <a:rPr lang="ru-RU" sz="2800" dirty="0"/>
              <a:t>Говорят, что алгоритм выравнивания </a:t>
            </a:r>
            <a:r>
              <a:rPr lang="ru-RU" sz="2800" dirty="0" err="1"/>
              <a:t>квадратичен</a:t>
            </a:r>
            <a:r>
              <a:rPr lang="ru-RU" sz="2800" dirty="0"/>
              <a:t> по времени работы.</a:t>
            </a:r>
          </a:p>
          <a:p>
            <a:r>
              <a:rPr lang="ru-RU" sz="2800" dirty="0"/>
              <a:t>Для запоминания </a:t>
            </a:r>
            <a:r>
              <a:rPr lang="ru-RU" sz="2800" dirty="0" smtClean="0"/>
              <a:t>весов </a:t>
            </a:r>
            <a:r>
              <a:rPr lang="ru-RU" sz="2800" dirty="0"/>
              <a:t>и </a:t>
            </a:r>
            <a:r>
              <a:rPr lang="ru-RU" sz="2800" dirty="0" smtClean="0"/>
              <a:t>восстановления </a:t>
            </a:r>
            <a:r>
              <a:rPr lang="ru-RU" sz="2800" dirty="0"/>
              <a:t>оптимального выравнивания надо в каждой вершине запомнить ее </a:t>
            </a:r>
            <a:r>
              <a:rPr lang="ru-RU" sz="2800" dirty="0" smtClean="0"/>
              <a:t>вес </a:t>
            </a:r>
            <a:r>
              <a:rPr lang="ru-RU" sz="2800" dirty="0"/>
              <a:t>и направление перехода. Таким образом, алгоритм </a:t>
            </a:r>
            <a:r>
              <a:rPr lang="ru-RU" sz="2800" dirty="0" err="1"/>
              <a:t>квадратичен</a:t>
            </a:r>
            <a:r>
              <a:rPr lang="ru-RU" sz="2800" dirty="0"/>
              <a:t> по памяти.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11430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Улучшение выравнивания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68400"/>
            <a:ext cx="85598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mtClean="0"/>
              <a:t>Недостаток прогрессивных </a:t>
            </a:r>
            <a:r>
              <a:rPr lang="ru-RU" dirty="0"/>
              <a:t>методов</a:t>
            </a:r>
            <a:r>
              <a:rPr lang="ru-RU"/>
              <a:t>: </a:t>
            </a:r>
            <a:r>
              <a:rPr lang="ru-RU" smtClean="0"/>
              <a:t>если </a:t>
            </a:r>
            <a:r>
              <a:rPr lang="ru-RU" dirty="0"/>
              <a:t>для некоторой </a:t>
            </a:r>
            <a:r>
              <a:rPr lang="ru-RU"/>
              <a:t>группы </a:t>
            </a:r>
            <a:r>
              <a:rPr lang="ru-RU" smtClean="0"/>
              <a:t>последовательностей </a:t>
            </a:r>
            <a:r>
              <a:rPr lang="ru-RU"/>
              <a:t>выравнивание </a:t>
            </a:r>
            <a:r>
              <a:rPr lang="ru-RU" smtClean="0"/>
              <a:t>построено</a:t>
            </a:r>
            <a:r>
              <a:rPr lang="ru-RU" dirty="0"/>
              <a:t>, то оно уже </a:t>
            </a:r>
            <a:r>
              <a:rPr lang="ru-RU"/>
              <a:t>не </a:t>
            </a:r>
            <a:r>
              <a:rPr lang="ru-RU" smtClean="0"/>
              <a:t>перестраивается</a:t>
            </a:r>
            <a:r>
              <a:rPr lang="ru-RU" dirty="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/>
              <a:t>Алгоритм итеративного улучшения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Вынимаем из выравнивания </a:t>
            </a:r>
            <a:r>
              <a:rPr lang="ru-RU" sz="2000"/>
              <a:t>одну </a:t>
            </a:r>
            <a:r>
              <a:rPr lang="ru-RU" sz="2000" smtClean="0"/>
              <a:t>последовательность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/>
              <a:t>По </a:t>
            </a:r>
            <a:r>
              <a:rPr lang="ru-RU" sz="2000" smtClean="0"/>
              <a:t>оставшимся последовательностям строим </a:t>
            </a:r>
            <a:r>
              <a:rPr lang="ru-RU" sz="2000" dirty="0"/>
              <a:t>профиль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Выравниваем </a:t>
            </a:r>
            <a:r>
              <a:rPr lang="ru-RU" sz="2000"/>
              <a:t>вынутую </a:t>
            </a:r>
            <a:r>
              <a:rPr lang="ru-RU" sz="2000" smtClean="0"/>
              <a:t>последовательность с </a:t>
            </a:r>
            <a:r>
              <a:rPr lang="ru-RU" sz="2000" dirty="0" smtClean="0"/>
              <a:t>профилем</a:t>
            </a:r>
            <a:r>
              <a:rPr lang="ru-RU" sz="2000" smtClean="0"/>
              <a:t>. Фиксируем</a:t>
            </a:r>
            <a:r>
              <a:rPr lang="ru-RU" sz="2000" dirty="0" smtClean="0"/>
              <a:t>, иначе </a:t>
            </a:r>
            <a:r>
              <a:rPr lang="ru-RU" sz="2000" smtClean="0"/>
              <a:t>ли подровнялась эта последовательность</a:t>
            </a:r>
            <a:r>
              <a:rPr lang="ru-RU" sz="2000" dirty="0" smtClean="0"/>
              <a:t>.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Переходим к этапу 1</a:t>
            </a:r>
            <a:r>
              <a:rPr lang="ru-RU" sz="2000" dirty="0" smtClean="0"/>
              <a:t>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smtClean="0"/>
              <a:t>Останавливаемся, если после перебора всех последовательнсотей </a:t>
            </a:r>
            <a:r>
              <a:rPr lang="ru-RU" sz="2000" dirty="0" smtClean="0"/>
              <a:t>ничего </a:t>
            </a:r>
            <a:r>
              <a:rPr lang="ru-RU" sz="2000" smtClean="0"/>
              <a:t>не изменилось</a:t>
            </a:r>
            <a:r>
              <a:rPr lang="ru-RU" sz="2000" dirty="0" smtClean="0"/>
              <a:t>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11430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Улучшение выравнивания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68400"/>
            <a:ext cx="85598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dirty="0" smtClean="0"/>
              <a:t>Более мощный алгоритм </a:t>
            </a:r>
            <a:r>
              <a:rPr lang="ru-RU" dirty="0"/>
              <a:t>итеративного улучшения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smtClean="0"/>
              <a:t>Построим </a:t>
            </a:r>
            <a:r>
              <a:rPr lang="ru-RU" sz="2000" dirty="0" smtClean="0"/>
              <a:t>по выравниванию дерево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Выберем ветвь дерева. Выбор ветви делит выравнивание на </a:t>
            </a:r>
            <a:r>
              <a:rPr lang="ru-RU" sz="2000" smtClean="0"/>
              <a:t>две части (последовательности </a:t>
            </a:r>
            <a:r>
              <a:rPr lang="ru-RU" sz="2000" dirty="0" smtClean="0"/>
              <a:t>по </a:t>
            </a:r>
            <a:r>
              <a:rPr lang="ru-RU" sz="2000" smtClean="0"/>
              <a:t>каждую сторону </a:t>
            </a:r>
            <a:r>
              <a:rPr lang="ru-RU" sz="2000" dirty="0" smtClean="0"/>
              <a:t>от ветви).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smtClean="0"/>
              <a:t>Строим </a:t>
            </a:r>
            <a:r>
              <a:rPr lang="ru-RU" sz="2000" dirty="0" smtClean="0"/>
              <a:t>два профиля и выравниваем их </a:t>
            </a:r>
            <a:r>
              <a:rPr lang="ru-RU" sz="2000" smtClean="0"/>
              <a:t>друг с </a:t>
            </a:r>
            <a:r>
              <a:rPr lang="ru-RU" sz="2000" dirty="0" smtClean="0"/>
              <a:t>другом</a:t>
            </a:r>
            <a:r>
              <a:rPr lang="ru-RU" sz="2000" smtClean="0"/>
              <a:t>. Фиксируем, если выравнивание изменилось</a:t>
            </a:r>
            <a:r>
              <a:rPr lang="ru-RU" sz="2000" dirty="0" smtClean="0"/>
              <a:t>.</a:t>
            </a:r>
            <a:endParaRPr lang="ru-RU" sz="20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Переходим к этапу </a:t>
            </a:r>
            <a:r>
              <a:rPr lang="ru-RU" sz="2000" dirty="0" smtClean="0"/>
              <a:t>2.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 smtClean="0"/>
              <a:t>Заканчиваем</a:t>
            </a:r>
            <a:r>
              <a:rPr lang="ru-RU" sz="2000" smtClean="0"/>
              <a:t>, если </a:t>
            </a:r>
            <a:r>
              <a:rPr lang="ru-RU" sz="2000" dirty="0" smtClean="0"/>
              <a:t>при </a:t>
            </a:r>
            <a:r>
              <a:rPr lang="ru-RU" sz="2000" smtClean="0"/>
              <a:t>переборе всех </a:t>
            </a:r>
            <a:r>
              <a:rPr lang="ru-RU" sz="2000" dirty="0" smtClean="0"/>
              <a:t>ветвей ничего </a:t>
            </a:r>
            <a:r>
              <a:rPr lang="ru-RU" sz="2000" smtClean="0"/>
              <a:t>не изменилось</a:t>
            </a:r>
            <a:r>
              <a:rPr lang="ru-RU" sz="2000" dirty="0" smtClean="0"/>
              <a:t>.</a:t>
            </a:r>
          </a:p>
          <a:p>
            <a:pPr marL="590550" indent="-533400">
              <a:lnSpc>
                <a:spcPct val="90000"/>
              </a:lnSpc>
            </a:pPr>
            <a:r>
              <a:rPr lang="ru-RU" sz="2400" dirty="0" smtClean="0"/>
              <a:t>Этот алгоритм применён в программе </a:t>
            </a:r>
            <a:r>
              <a:rPr lang="en-US" sz="2400" dirty="0" smtClean="0"/>
              <a:t>Muscle, </a:t>
            </a:r>
            <a:r>
              <a:rPr lang="ru-RU" sz="2400" smtClean="0"/>
              <a:t>за счёт чего достигается преимущество в качестве </a:t>
            </a:r>
            <a:r>
              <a:rPr lang="ru-RU" sz="2400" dirty="0" smtClean="0"/>
              <a:t>над </a:t>
            </a:r>
            <a:r>
              <a:rPr lang="en-US" sz="2400" dirty="0" err="1" smtClean="0"/>
              <a:t>ClustalW</a:t>
            </a:r>
            <a:r>
              <a:rPr lang="en-US" sz="2400" dirty="0" smtClean="0"/>
              <a:t>.</a:t>
            </a:r>
          </a:p>
          <a:p>
            <a:pPr marL="590550" indent="-533400">
              <a:lnSpc>
                <a:spcPct val="90000"/>
              </a:lnSpc>
            </a:pPr>
            <a:r>
              <a:rPr lang="ru-RU" sz="2400" smtClean="0"/>
              <a:t>Преимущество в скорости достигается за счёт построения матрицы расстояний (см</a:t>
            </a:r>
            <a:r>
              <a:rPr lang="ru-RU" sz="2400" dirty="0" smtClean="0"/>
              <a:t>. первый этап </a:t>
            </a:r>
            <a:r>
              <a:rPr lang="en-US" sz="2400" dirty="0" err="1" smtClean="0"/>
              <a:t>Clustal</a:t>
            </a:r>
            <a:r>
              <a:rPr lang="en-US" sz="2400" dirty="0" err="1"/>
              <a:t>W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не из парных выравниваний, а </a:t>
            </a:r>
            <a:r>
              <a:rPr lang="ru-RU" sz="2400" smtClean="0"/>
              <a:t>из сравнений частот слов в последовательностях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092200"/>
            <a:ext cx="7797800" cy="3302000"/>
          </a:xfrm>
        </p:spPr>
        <p:txBody>
          <a:bodyPr/>
          <a:lstStyle/>
          <a:p>
            <a:r>
              <a:rPr lang="ru-RU" sz="8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сигналов</a:t>
            </a:r>
            <a:endParaRPr lang="ru-RU" sz="8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922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Постановка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20800"/>
            <a:ext cx="8382000" cy="5283200"/>
          </a:xfrm>
        </p:spPr>
        <p:txBody>
          <a:bodyPr/>
          <a:lstStyle/>
          <a:p>
            <a:r>
              <a:rPr lang="ru-RU"/>
              <a:t>Дано </a:t>
            </a:r>
            <a:r>
              <a:rPr lang="ru-RU" smtClean="0"/>
              <a:t>несколько </a:t>
            </a:r>
            <a:r>
              <a:rPr lang="ru-RU" dirty="0"/>
              <a:t>(например</a:t>
            </a:r>
            <a:r>
              <a:rPr lang="ru-RU" dirty="0" smtClean="0"/>
              <a:t>, 20</a:t>
            </a:r>
            <a:r>
              <a:rPr lang="ru-RU"/>
              <a:t>) </a:t>
            </a:r>
            <a:r>
              <a:rPr lang="ru-RU" smtClean="0"/>
              <a:t>последовательностей</a:t>
            </a:r>
            <a:r>
              <a:rPr lang="ru-RU" dirty="0"/>
              <a:t>. Длина </a:t>
            </a:r>
            <a:r>
              <a:rPr lang="ru-RU"/>
              <a:t>каждой </a:t>
            </a:r>
            <a:r>
              <a:rPr lang="ru-RU" smtClean="0"/>
              <a:t>последовательности </a:t>
            </a:r>
            <a:r>
              <a:rPr lang="ru-RU" dirty="0" smtClean="0"/>
              <a:t>равна </a:t>
            </a:r>
            <a:r>
              <a:rPr lang="ru-RU" dirty="0"/>
              <a:t>200</a:t>
            </a:r>
          </a:p>
          <a:p>
            <a:r>
              <a:rPr lang="ru-RU" dirty="0"/>
              <a:t>В </a:t>
            </a:r>
            <a:r>
              <a:rPr lang="ru-RU"/>
              <a:t>каждой </a:t>
            </a:r>
            <a:r>
              <a:rPr lang="ru-RU" smtClean="0"/>
              <a:t>последовательности </a:t>
            </a:r>
            <a:r>
              <a:rPr lang="ru-RU" dirty="0"/>
              <a:t>найти короткий (длиной 20) </a:t>
            </a:r>
            <a:r>
              <a:rPr lang="ru-RU"/>
              <a:t>фрагмент </a:t>
            </a:r>
            <a:r>
              <a:rPr lang="ru-RU" smtClean="0"/>
              <a:t>(сайт</a:t>
            </a:r>
            <a:r>
              <a:rPr lang="ru-RU" dirty="0"/>
              <a:t>), такой, </a:t>
            </a:r>
            <a:r>
              <a:rPr lang="ru-RU"/>
              <a:t>что </a:t>
            </a:r>
            <a:r>
              <a:rPr lang="ru-RU" smtClean="0"/>
              <a:t>все сайты </a:t>
            </a:r>
            <a:r>
              <a:rPr lang="ru-RU"/>
              <a:t>между </a:t>
            </a:r>
            <a:r>
              <a:rPr lang="ru-RU" smtClean="0"/>
              <a:t>собой </a:t>
            </a:r>
            <a:r>
              <a:rPr lang="ru-RU" dirty="0"/>
              <a:t>похожи.</a:t>
            </a:r>
          </a:p>
          <a:p>
            <a:r>
              <a:rPr lang="ru-RU" dirty="0"/>
              <a:t>Например, даны </a:t>
            </a:r>
            <a:r>
              <a:rPr lang="ru-RU"/>
              <a:t>регуляторные </a:t>
            </a:r>
            <a:r>
              <a:rPr lang="ru-RU" smtClean="0"/>
              <a:t>области совместно </a:t>
            </a:r>
            <a:r>
              <a:rPr lang="ru-RU" dirty="0"/>
              <a:t>регулируемых генов. </a:t>
            </a:r>
            <a:r>
              <a:rPr lang="ru-RU"/>
              <a:t>Найти </a:t>
            </a:r>
            <a:r>
              <a:rPr lang="ru-RU" smtClean="0"/>
              <a:t>сайты связывания </a:t>
            </a:r>
            <a:r>
              <a:rPr lang="ru-RU" dirty="0"/>
              <a:t>белков-регуляторов.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 </a:t>
            </a:r>
            <a:r>
              <a:rPr lang="ru-RU" dirty="0"/>
              <a:t>данных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ChIP</a:t>
            </a:r>
            <a:r>
              <a:rPr lang="en-US" dirty="0"/>
              <a:t>-Chip </a:t>
            </a:r>
            <a:r>
              <a:rPr lang="ru-RU" dirty="0"/>
              <a:t>или</a:t>
            </a:r>
            <a:r>
              <a:rPr lang="en-US" dirty="0"/>
              <a:t> </a:t>
            </a:r>
            <a:r>
              <a:rPr lang="en-US" err="1"/>
              <a:t>ChIP-seq</a:t>
            </a:r>
            <a:r>
              <a:rPr lang="en-US"/>
              <a:t> </a:t>
            </a:r>
            <a:r>
              <a:rPr lang="ru-RU" smtClean="0"/>
              <a:t>эксперименты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SELEX</a:t>
            </a:r>
          </a:p>
          <a:p>
            <a:pPr>
              <a:lnSpc>
                <a:spcPct val="90000"/>
              </a:lnSpc>
            </a:pPr>
            <a:r>
              <a:rPr lang="ru-RU"/>
              <a:t>Регуляторные </a:t>
            </a:r>
            <a:r>
              <a:rPr lang="ru-RU" smtClean="0"/>
              <a:t>области </a:t>
            </a:r>
            <a:r>
              <a:rPr lang="ru-RU" dirty="0" err="1"/>
              <a:t>ортологичных</a:t>
            </a:r>
            <a:r>
              <a:rPr lang="ru-RU" dirty="0"/>
              <a:t> генов</a:t>
            </a:r>
          </a:p>
          <a:p>
            <a:pPr>
              <a:lnSpc>
                <a:spcPct val="90000"/>
              </a:lnSpc>
            </a:pPr>
            <a:r>
              <a:rPr lang="ru-RU"/>
              <a:t>Регуляторные </a:t>
            </a:r>
            <a:r>
              <a:rPr lang="ru-RU" smtClean="0"/>
              <a:t>области </a:t>
            </a:r>
            <a:r>
              <a:rPr lang="ru-RU" dirty="0"/>
              <a:t>генов, принадлежащих </a:t>
            </a:r>
            <a:r>
              <a:rPr lang="ru-RU"/>
              <a:t>общему </a:t>
            </a:r>
            <a:r>
              <a:rPr lang="ru-RU" smtClean="0"/>
              <a:t>метаболическому </a:t>
            </a:r>
            <a:r>
              <a:rPr lang="ru-RU" dirty="0"/>
              <a:t>пути или </a:t>
            </a:r>
            <a:r>
              <a:rPr lang="ru-RU"/>
              <a:t>регуляторной </a:t>
            </a:r>
            <a:r>
              <a:rPr lang="ru-RU" smtClean="0"/>
              <a:t>системе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7772400" cy="1143000"/>
          </a:xfrm>
        </p:spPr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Граф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вая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постановка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3800"/>
            <a:ext cx="5842000" cy="535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Дан </a:t>
            </a:r>
            <a:r>
              <a:rPr lang="ru-RU" sz="2800" dirty="0" err="1"/>
              <a:t>многодольный</a:t>
            </a:r>
            <a:r>
              <a:rPr lang="ru-RU" sz="2800" dirty="0"/>
              <a:t> граф: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Каждой </a:t>
            </a:r>
            <a:r>
              <a:rPr lang="ru-RU" sz="2400"/>
              <a:t>доле </a:t>
            </a:r>
            <a:r>
              <a:rPr lang="ru-RU" sz="2400" smtClean="0"/>
              <a:t>соответствует последовательность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Вершины </a:t>
            </a:r>
            <a:r>
              <a:rPr lang="ru-RU" sz="2400"/>
              <a:t>– </a:t>
            </a:r>
            <a:r>
              <a:rPr lang="ru-RU" sz="2400" smtClean="0"/>
              <a:t>сайты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/>
              <a:t>Ребра </a:t>
            </a:r>
            <a:r>
              <a:rPr lang="ru-RU" sz="2400" smtClean="0"/>
              <a:t>проводятся </a:t>
            </a:r>
            <a:r>
              <a:rPr lang="ru-RU" sz="2400"/>
              <a:t>между </a:t>
            </a:r>
            <a:r>
              <a:rPr lang="ru-RU" sz="2400" smtClean="0"/>
              <a:t>всеми сайтами</a:t>
            </a:r>
            <a:r>
              <a:rPr lang="ru-RU" sz="2400" dirty="0"/>
              <a:t>, </a:t>
            </a:r>
            <a:r>
              <a:rPr lang="ru-RU" sz="2400"/>
              <a:t>или </a:t>
            </a:r>
            <a:r>
              <a:rPr lang="ru-RU" sz="2400" smtClean="0"/>
              <a:t>если </a:t>
            </a:r>
            <a:r>
              <a:rPr lang="ru-RU" sz="2400"/>
              <a:t>эти </a:t>
            </a:r>
            <a:r>
              <a:rPr lang="ru-RU" sz="2400" smtClean="0"/>
              <a:t>сайты </a:t>
            </a:r>
            <a:r>
              <a:rPr lang="ru-RU" sz="2400"/>
              <a:t>между </a:t>
            </a:r>
            <a:r>
              <a:rPr lang="ru-RU" sz="2400" smtClean="0"/>
              <a:t>собой </a:t>
            </a:r>
            <a:r>
              <a:rPr lang="ru-RU" sz="2400" dirty="0"/>
              <a:t>похожи.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На каждой клике графа </a:t>
            </a:r>
            <a:r>
              <a:rPr lang="ru-RU" sz="2800"/>
              <a:t>определено </a:t>
            </a:r>
            <a:r>
              <a:rPr lang="ru-RU" sz="2800" smtClean="0"/>
              <a:t>число</a:t>
            </a:r>
            <a:r>
              <a:rPr lang="ru-RU" sz="2800" dirty="0"/>
              <a:t>. Например, </a:t>
            </a:r>
            <a:r>
              <a:rPr lang="ru-RU" sz="2800"/>
              <a:t>информационное </a:t>
            </a:r>
            <a:r>
              <a:rPr lang="ru-RU" sz="2800" smtClean="0"/>
              <a:t>содержание  </a:t>
            </a:r>
            <a:r>
              <a:rPr lang="ru-RU" sz="2800" err="1"/>
              <a:t>безделеционного</a:t>
            </a:r>
            <a:r>
              <a:rPr lang="ru-RU" sz="2800"/>
              <a:t> </a:t>
            </a:r>
            <a:r>
              <a:rPr lang="ru-RU" sz="2800" smtClean="0"/>
              <a:t>множественного </a:t>
            </a:r>
            <a:r>
              <a:rPr lang="ru-RU" sz="2800"/>
              <a:t>выравнивания </a:t>
            </a:r>
            <a:r>
              <a:rPr lang="ru-RU" sz="2800" smtClean="0"/>
              <a:t>сайтов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Задача:</a:t>
            </a:r>
            <a:r>
              <a:rPr lang="ru-RU" sz="2800" dirty="0"/>
              <a:t> Найти клику </a:t>
            </a:r>
            <a:r>
              <a:rPr lang="ru-RU" sz="2800"/>
              <a:t>наибольшего </a:t>
            </a:r>
            <a:r>
              <a:rPr lang="ru-RU" sz="2800" smtClean="0"/>
              <a:t>веса  </a:t>
            </a:r>
            <a:endParaRPr lang="ru-RU" sz="2800" dirty="0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6273800" y="1422400"/>
            <a:ext cx="205740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 flipV="1">
            <a:off x="7061200" y="2565400"/>
            <a:ext cx="1244600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 flipV="1">
            <a:off x="5943600" y="1676400"/>
            <a:ext cx="508000" cy="187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 flipH="1">
            <a:off x="6054725" y="1568450"/>
            <a:ext cx="71755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 flipH="1">
            <a:off x="6064250" y="1676400"/>
            <a:ext cx="11239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7188200" y="1676400"/>
            <a:ext cx="762000" cy="1219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6299200" y="2946400"/>
            <a:ext cx="12192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 flipV="1">
            <a:off x="6197600" y="1825625"/>
            <a:ext cx="147955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 flipH="1">
            <a:off x="7645400" y="1825625"/>
            <a:ext cx="28575" cy="132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6146800" y="2387600"/>
            <a:ext cx="149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 flipV="1">
            <a:off x="6248400" y="1676400"/>
            <a:ext cx="939800" cy="1168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6273800" y="2844800"/>
            <a:ext cx="1676400" cy="50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 flipV="1">
            <a:off x="6091238" y="1824038"/>
            <a:ext cx="159067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6156325" y="4283075"/>
            <a:ext cx="2009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Courier New" pitchFamily="49" charset="0"/>
              </a:rPr>
              <a:t>attcgctgac</a:t>
            </a:r>
          </a:p>
          <a:p>
            <a:r>
              <a:rPr lang="en-US" sz="2400">
                <a:effectLst/>
                <a:latin typeface="Courier New" pitchFamily="49" charset="0"/>
              </a:rPr>
              <a:t>catcgctaac</a:t>
            </a:r>
          </a:p>
          <a:p>
            <a:r>
              <a:rPr lang="en-US" sz="2400">
                <a:effectLst/>
                <a:latin typeface="Courier New" pitchFamily="49" charset="0"/>
              </a:rPr>
              <a:t>ctttgcaatg</a:t>
            </a:r>
            <a:endParaRPr lang="ru-RU" sz="2400">
              <a:effectLst/>
              <a:latin typeface="Courier New" pitchFamily="49" charset="0"/>
            </a:endParaRPr>
          </a:p>
        </p:txBody>
      </p:sp>
      <p:sp>
        <p:nvSpPr>
          <p:cNvPr id="131090" name="Freeform 18"/>
          <p:cNvSpPr>
            <a:spLocks/>
          </p:cNvSpPr>
          <p:nvPr/>
        </p:nvSpPr>
        <p:spPr bwMode="auto">
          <a:xfrm>
            <a:off x="7937500" y="2870200"/>
            <a:ext cx="508000" cy="165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" y="144"/>
              </a:cxn>
              <a:cxn ang="0">
                <a:pos x="312" y="1032"/>
              </a:cxn>
              <a:cxn ang="0">
                <a:pos x="144" y="1040"/>
              </a:cxn>
            </a:cxnLst>
            <a:rect l="0" t="0" r="r" b="b"/>
            <a:pathLst>
              <a:path w="320" h="1040">
                <a:moveTo>
                  <a:pt x="0" y="0"/>
                </a:moveTo>
                <a:lnTo>
                  <a:pt x="320" y="144"/>
                </a:lnTo>
                <a:lnTo>
                  <a:pt x="312" y="1032"/>
                </a:lnTo>
                <a:lnTo>
                  <a:pt x="144" y="10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91" name="Freeform 19"/>
          <p:cNvSpPr>
            <a:spLocks/>
          </p:cNvSpPr>
          <p:nvPr/>
        </p:nvSpPr>
        <p:spPr bwMode="auto">
          <a:xfrm>
            <a:off x="7175500" y="1397000"/>
            <a:ext cx="1447800" cy="3505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12" y="0"/>
              </a:cxn>
              <a:cxn ang="0">
                <a:pos x="880" y="2208"/>
              </a:cxn>
              <a:cxn ang="0">
                <a:pos x="656" y="2192"/>
              </a:cxn>
            </a:cxnLst>
            <a:rect l="0" t="0" r="r" b="b"/>
            <a:pathLst>
              <a:path w="912" h="2208">
                <a:moveTo>
                  <a:pt x="0" y="192"/>
                </a:moveTo>
                <a:lnTo>
                  <a:pt x="912" y="0"/>
                </a:lnTo>
                <a:lnTo>
                  <a:pt x="880" y="2208"/>
                </a:lnTo>
                <a:lnTo>
                  <a:pt x="656" y="2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92" name="Freeform 20"/>
          <p:cNvSpPr>
            <a:spLocks/>
          </p:cNvSpPr>
          <p:nvPr/>
        </p:nvSpPr>
        <p:spPr bwMode="auto">
          <a:xfrm>
            <a:off x="5880100" y="2844800"/>
            <a:ext cx="381000" cy="2387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6" y="48"/>
              </a:cxn>
              <a:cxn ang="0">
                <a:pos x="0" y="1504"/>
              </a:cxn>
              <a:cxn ang="0">
                <a:pos x="208" y="1504"/>
              </a:cxn>
            </a:cxnLst>
            <a:rect l="0" t="0" r="r" b="b"/>
            <a:pathLst>
              <a:path w="240" h="1504">
                <a:moveTo>
                  <a:pt x="240" y="0"/>
                </a:moveTo>
                <a:lnTo>
                  <a:pt x="16" y="48"/>
                </a:lnTo>
                <a:lnTo>
                  <a:pt x="0" y="1504"/>
                </a:lnTo>
                <a:lnTo>
                  <a:pt x="208" y="15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093" name="Oval 21"/>
          <p:cNvSpPr>
            <a:spLocks noChangeArrowheads="1"/>
          </p:cNvSpPr>
          <p:nvPr/>
        </p:nvSpPr>
        <p:spPr bwMode="auto">
          <a:xfrm>
            <a:off x="6184900" y="2819400"/>
            <a:ext cx="1524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094" name="Oval 22"/>
          <p:cNvSpPr>
            <a:spLocks noChangeArrowheads="1"/>
          </p:cNvSpPr>
          <p:nvPr/>
        </p:nvSpPr>
        <p:spPr bwMode="auto">
          <a:xfrm>
            <a:off x="7099300" y="1625600"/>
            <a:ext cx="1524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095" name="Oval 23"/>
          <p:cNvSpPr>
            <a:spLocks noChangeArrowheads="1"/>
          </p:cNvSpPr>
          <p:nvPr/>
        </p:nvSpPr>
        <p:spPr bwMode="auto">
          <a:xfrm>
            <a:off x="7835900" y="2819400"/>
            <a:ext cx="1524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2019300" y="5080000"/>
            <a:ext cx="4622800" cy="1625600"/>
          </a:xfrm>
          <a:prstGeom prst="rect">
            <a:avLst/>
          </a:pr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143000"/>
          </a:xfrm>
        </p:spPr>
        <p:txBody>
          <a:bodyPr/>
          <a:lstStyle/>
          <a:p>
            <a:r>
              <a:rPr lang="en-US"/>
              <a:t>HMM</a:t>
            </a:r>
            <a:r>
              <a:rPr lang="ru-RU" smtClean="0"/>
              <a:t>-постановка </a:t>
            </a:r>
            <a:r>
              <a:rPr lang="ru-RU" dirty="0"/>
              <a:t>задачи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0000"/>
            <a:ext cx="9144000" cy="2540000"/>
          </a:xfrm>
        </p:spPr>
        <p:txBody>
          <a:bodyPr/>
          <a:lstStyle/>
          <a:p>
            <a:r>
              <a:rPr lang="ru-RU" dirty="0"/>
              <a:t>Найти </a:t>
            </a:r>
            <a:r>
              <a:rPr lang="en-US" dirty="0"/>
              <a:t>HMM</a:t>
            </a:r>
            <a:r>
              <a:rPr lang="ru-RU"/>
              <a:t>, </a:t>
            </a:r>
            <a:r>
              <a:rPr lang="ru-RU" smtClean="0"/>
              <a:t>описывающую </a:t>
            </a:r>
            <a:r>
              <a:rPr lang="ru-RU"/>
              <a:t>наилучший </a:t>
            </a:r>
            <a:r>
              <a:rPr lang="ru-RU" smtClean="0"/>
              <a:t>сайт</a:t>
            </a:r>
            <a:r>
              <a:rPr lang="ru-RU" dirty="0"/>
              <a:t>.</a:t>
            </a:r>
          </a:p>
          <a:p>
            <a:r>
              <a:rPr lang="ru-RU"/>
              <a:t>Для </a:t>
            </a:r>
            <a:r>
              <a:rPr lang="ru-RU" smtClean="0"/>
              <a:t>описания сайта используют следующую </a:t>
            </a:r>
            <a:r>
              <a:rPr lang="ru-RU" dirty="0"/>
              <a:t>модель: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165225" y="3800475"/>
            <a:ext cx="768350" cy="466725"/>
          </a:xfrm>
          <a:prstGeom prst="rect">
            <a:avLst/>
          </a:prstGeom>
          <a:solidFill>
            <a:srgbClr val="00AAA6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Start</a:t>
            </a:r>
            <a:endParaRPr lang="ru-RU" sz="2400">
              <a:effectLst/>
            </a:endParaRP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V="1">
            <a:off x="1943100" y="4038600"/>
            <a:ext cx="139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3340100" y="3556000"/>
            <a:ext cx="1574800" cy="914400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effectLst/>
              </a:rPr>
              <a:t>Не </a:t>
            </a:r>
            <a:r>
              <a:rPr lang="ru-RU" sz="2400" smtClean="0">
                <a:effectLst/>
              </a:rPr>
              <a:t>сайт</a:t>
            </a:r>
            <a:endParaRPr lang="ru-RU" sz="2400" dirty="0">
              <a:effectLst/>
            </a:endParaRPr>
          </a:p>
        </p:txBody>
      </p:sp>
      <p:sp>
        <p:nvSpPr>
          <p:cNvPr id="134151" name="Freeform 7"/>
          <p:cNvSpPr>
            <a:spLocks/>
          </p:cNvSpPr>
          <p:nvPr/>
        </p:nvSpPr>
        <p:spPr bwMode="auto">
          <a:xfrm flipV="1">
            <a:off x="3708400" y="3005138"/>
            <a:ext cx="744538" cy="550862"/>
          </a:xfrm>
          <a:custGeom>
            <a:avLst/>
            <a:gdLst/>
            <a:ahLst/>
            <a:cxnLst>
              <a:cxn ang="0">
                <a:pos x="344" y="0"/>
              </a:cxn>
              <a:cxn ang="0">
                <a:pos x="456" y="192"/>
              </a:cxn>
              <a:cxn ang="0">
                <a:pos x="264" y="400"/>
              </a:cxn>
              <a:cxn ang="0">
                <a:pos x="24" y="224"/>
              </a:cxn>
              <a:cxn ang="0">
                <a:pos x="120" y="0"/>
              </a:cxn>
            </a:cxnLst>
            <a:rect l="0" t="0" r="r" b="b"/>
            <a:pathLst>
              <a:path w="469" h="405">
                <a:moveTo>
                  <a:pt x="344" y="0"/>
                </a:moveTo>
                <a:cubicBezTo>
                  <a:pt x="363" y="32"/>
                  <a:pt x="469" y="125"/>
                  <a:pt x="456" y="192"/>
                </a:cubicBezTo>
                <a:cubicBezTo>
                  <a:pt x="443" y="259"/>
                  <a:pt x="336" y="395"/>
                  <a:pt x="264" y="400"/>
                </a:cubicBezTo>
                <a:cubicBezTo>
                  <a:pt x="192" y="405"/>
                  <a:pt x="48" y="291"/>
                  <a:pt x="24" y="224"/>
                </a:cubicBezTo>
                <a:cubicBezTo>
                  <a:pt x="0" y="157"/>
                  <a:pt x="100" y="47"/>
                  <a:pt x="12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5321300" y="562768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2130425" y="5138738"/>
            <a:ext cx="787400" cy="9779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x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1</a:t>
            </a:r>
            <a:endParaRPr lang="en-US" sz="18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a e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a</a:t>
            </a:r>
            <a:r>
              <a:rPr lang="en-US" sz="1800" baseline="30000">
                <a:solidFill>
                  <a:srgbClr val="003366"/>
                </a:solidFill>
                <a:effectLst/>
                <a:latin typeface="Courier New" pitchFamily="49" charset="0"/>
              </a:rPr>
              <a:t>1</a:t>
            </a:r>
            <a:endParaRPr lang="en-US" sz="18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c e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c</a:t>
            </a:r>
            <a:r>
              <a:rPr lang="en-US" sz="1800" baseline="30000">
                <a:solidFill>
                  <a:srgbClr val="003366"/>
                </a:solidFill>
                <a:effectLst/>
                <a:latin typeface="Courier New" pitchFamily="49" charset="0"/>
              </a:rPr>
              <a:t>1</a:t>
            </a:r>
            <a:endParaRPr lang="ru-RU" sz="1800" baseline="300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…</a:t>
            </a:r>
            <a:endParaRPr lang="ru-RU" sz="1800" baseline="30000">
              <a:solidFill>
                <a:srgbClr val="003366"/>
              </a:solidFill>
              <a:effectLst/>
              <a:latin typeface="Courier New" pitchFamily="49" charset="0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3425825" y="5138738"/>
            <a:ext cx="787400" cy="9779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x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2</a:t>
            </a:r>
            <a:endParaRPr lang="en-US" sz="18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a e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a</a:t>
            </a:r>
            <a:r>
              <a:rPr lang="en-US" sz="1800" baseline="30000">
                <a:solidFill>
                  <a:srgbClr val="003366"/>
                </a:solidFill>
                <a:effectLst/>
                <a:latin typeface="Courier New" pitchFamily="49" charset="0"/>
              </a:rPr>
              <a:t>2</a:t>
            </a:r>
            <a:endParaRPr lang="en-US" sz="18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c e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c</a:t>
            </a:r>
            <a:r>
              <a:rPr lang="en-US" sz="1800" baseline="30000">
                <a:solidFill>
                  <a:srgbClr val="003366"/>
                </a:solidFill>
                <a:effectLst/>
                <a:latin typeface="Courier New" pitchFamily="49" charset="0"/>
              </a:rPr>
              <a:t>2</a:t>
            </a:r>
            <a:endParaRPr lang="ru-RU" sz="1800" baseline="300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…</a:t>
            </a:r>
            <a:endParaRPr lang="ru-RU" sz="1800" baseline="30000">
              <a:solidFill>
                <a:srgbClr val="003366"/>
              </a:solidFill>
              <a:effectLst/>
              <a:latin typeface="Courier New" pitchFamily="49" charset="0"/>
            </a:endParaRPr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H="1">
            <a:off x="2606675" y="4394200"/>
            <a:ext cx="1177925" cy="73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5762625" y="5138738"/>
            <a:ext cx="787400" cy="9779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x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L</a:t>
            </a:r>
            <a:endParaRPr lang="en-US" sz="18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a e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a</a:t>
            </a:r>
            <a:r>
              <a:rPr lang="en-US" sz="1800" baseline="30000">
                <a:solidFill>
                  <a:srgbClr val="003366"/>
                </a:solidFill>
                <a:effectLst/>
                <a:latin typeface="Courier New" pitchFamily="49" charset="0"/>
              </a:rPr>
              <a:t>L</a:t>
            </a:r>
            <a:endParaRPr lang="en-US" sz="18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c e</a:t>
            </a:r>
            <a:r>
              <a:rPr lang="en-US" sz="1800" baseline="-25000">
                <a:solidFill>
                  <a:srgbClr val="003366"/>
                </a:solidFill>
                <a:effectLst/>
                <a:latin typeface="Courier New" pitchFamily="49" charset="0"/>
              </a:rPr>
              <a:t>c</a:t>
            </a:r>
            <a:r>
              <a:rPr lang="en-US" sz="1800" baseline="30000">
                <a:solidFill>
                  <a:srgbClr val="003366"/>
                </a:solidFill>
                <a:effectLst/>
                <a:latin typeface="Courier New" pitchFamily="49" charset="0"/>
              </a:rPr>
              <a:t>L</a:t>
            </a:r>
            <a:endParaRPr lang="ru-RU" sz="1800" baseline="30000">
              <a:solidFill>
                <a:srgbClr val="003366"/>
              </a:solidFill>
              <a:effectLst/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3366"/>
                </a:solidFill>
                <a:effectLst/>
                <a:latin typeface="Courier New" pitchFamily="49" charset="0"/>
              </a:rPr>
              <a:t>…</a:t>
            </a:r>
            <a:endParaRPr lang="ru-RU" sz="1800" baseline="30000">
              <a:solidFill>
                <a:srgbClr val="003366"/>
              </a:solidFill>
              <a:effectLst/>
              <a:latin typeface="Courier New" pitchFamily="49" charset="0"/>
            </a:endParaRPr>
          </a:p>
        </p:txBody>
      </p:sp>
      <p:sp>
        <p:nvSpPr>
          <p:cNvPr id="134157" name="Line 13"/>
          <p:cNvSpPr>
            <a:spLocks noChangeShapeType="1"/>
          </p:cNvSpPr>
          <p:nvPr/>
        </p:nvSpPr>
        <p:spPr bwMode="auto">
          <a:xfrm>
            <a:off x="4254500" y="562768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>
            <a:off x="2959100" y="562768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61" name="Oval 17"/>
          <p:cNvSpPr>
            <a:spLocks noChangeArrowheads="1"/>
          </p:cNvSpPr>
          <p:nvPr/>
        </p:nvSpPr>
        <p:spPr bwMode="auto">
          <a:xfrm>
            <a:off x="4813300" y="55832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4957763" y="55832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5102225" y="55832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 flipH="1" flipV="1">
            <a:off x="4435475" y="4394200"/>
            <a:ext cx="1533525" cy="73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67" name="Line 23"/>
          <p:cNvSpPr>
            <a:spLocks noChangeShapeType="1"/>
          </p:cNvSpPr>
          <p:nvPr/>
        </p:nvSpPr>
        <p:spPr bwMode="auto">
          <a:xfrm>
            <a:off x="4914900" y="4038600"/>
            <a:ext cx="16002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68" name="Text Box 24"/>
          <p:cNvSpPr txBox="1">
            <a:spLocks noChangeArrowheads="1"/>
          </p:cNvSpPr>
          <p:nvPr/>
        </p:nvSpPr>
        <p:spPr bwMode="auto">
          <a:xfrm>
            <a:off x="6524625" y="3800475"/>
            <a:ext cx="684213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End</a:t>
            </a:r>
            <a:endParaRPr lang="ru-RU" sz="2400">
              <a:effectLst/>
            </a:endParaRPr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3908425" y="623887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smtClean="0">
                <a:effectLst/>
              </a:rPr>
              <a:t>Сайт</a:t>
            </a:r>
            <a:endParaRPr lang="ru-RU" sz="2400" dirty="0">
              <a:effectLst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2968625" y="5172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1</a:t>
            </a:r>
          </a:p>
        </p:txBody>
      </p:sp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4264025" y="5172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1</a:t>
            </a:r>
          </a:p>
        </p:txBody>
      </p:sp>
      <p:sp>
        <p:nvSpPr>
          <p:cNvPr id="134173" name="Text Box 29"/>
          <p:cNvSpPr txBox="1">
            <a:spLocks noChangeArrowheads="1"/>
          </p:cNvSpPr>
          <p:nvPr/>
        </p:nvSpPr>
        <p:spPr bwMode="auto">
          <a:xfrm>
            <a:off x="5330825" y="5146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1</a:t>
            </a: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4467225" y="4575175"/>
            <a:ext cx="106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1 </a:t>
            </a:r>
            <a:r>
              <a:rPr lang="ru-RU">
                <a:effectLst/>
              </a:rPr>
              <a:t>–</a:t>
            </a:r>
            <a:r>
              <a:rPr lang="en-US" sz="2400">
                <a:effectLst/>
              </a:rPr>
              <a:t> p</a:t>
            </a:r>
            <a:r>
              <a:rPr lang="en-US" sz="2400" baseline="-25000">
                <a:effectLst/>
              </a:rPr>
              <a:t>end</a:t>
            </a:r>
            <a:endParaRPr lang="ru-RU" sz="2400" baseline="-25000">
              <a:effectLst/>
            </a:endParaRPr>
          </a:p>
        </p:txBody>
      </p:sp>
      <p:sp>
        <p:nvSpPr>
          <p:cNvPr id="134176" name="Text Box 32"/>
          <p:cNvSpPr txBox="1">
            <a:spLocks noChangeArrowheads="1"/>
          </p:cNvSpPr>
          <p:nvPr/>
        </p:nvSpPr>
        <p:spPr bwMode="auto">
          <a:xfrm>
            <a:off x="4441825" y="30384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1 – </a:t>
            </a:r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site </a:t>
            </a:r>
            <a:r>
              <a:rPr lang="ru-RU">
                <a:effectLst/>
              </a:rPr>
              <a:t>–</a:t>
            </a:r>
            <a:r>
              <a:rPr lang="en-US" sz="2400">
                <a:effectLst/>
              </a:rPr>
              <a:t> p</a:t>
            </a:r>
            <a:r>
              <a:rPr lang="en-US" sz="2400" baseline="-25000">
                <a:effectLst/>
              </a:rPr>
              <a:t>end</a:t>
            </a:r>
            <a:endParaRPr lang="ru-RU" sz="2400" baseline="-25000">
              <a:effectLst/>
            </a:endParaRPr>
          </a:p>
        </p:txBody>
      </p:sp>
      <p:sp>
        <p:nvSpPr>
          <p:cNvPr id="134177" name="Text Box 33"/>
          <p:cNvSpPr txBox="1">
            <a:spLocks noChangeArrowheads="1"/>
          </p:cNvSpPr>
          <p:nvPr/>
        </p:nvSpPr>
        <p:spPr bwMode="auto">
          <a:xfrm>
            <a:off x="2079625" y="3546475"/>
            <a:ext cx="105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1 </a:t>
            </a:r>
            <a:r>
              <a:rPr lang="ru-RU">
                <a:effectLst/>
              </a:rPr>
              <a:t>–</a:t>
            </a:r>
            <a:r>
              <a:rPr lang="ru-RU" sz="2400">
                <a:effectLst/>
              </a:rPr>
              <a:t> </a:t>
            </a:r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site</a:t>
            </a:r>
            <a:endParaRPr lang="ru-RU" sz="2400" baseline="-25000">
              <a:effectLst/>
            </a:endParaRPr>
          </a:p>
        </p:txBody>
      </p:sp>
      <p:sp>
        <p:nvSpPr>
          <p:cNvPr id="134178" name="Text Box 34"/>
          <p:cNvSpPr txBox="1">
            <a:spLocks noChangeArrowheads="1"/>
          </p:cNvSpPr>
          <p:nvPr/>
        </p:nvSpPr>
        <p:spPr bwMode="auto">
          <a:xfrm>
            <a:off x="3248025" y="4537075"/>
            <a:ext cx="62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site</a:t>
            </a:r>
            <a:endParaRPr lang="ru-RU" sz="2400">
              <a:effectLst/>
            </a:endParaRPr>
          </a:p>
        </p:txBody>
      </p:sp>
      <p:sp>
        <p:nvSpPr>
          <p:cNvPr id="134179" name="Line 35"/>
          <p:cNvSpPr>
            <a:spLocks noChangeShapeType="1"/>
          </p:cNvSpPr>
          <p:nvPr/>
        </p:nvSpPr>
        <p:spPr bwMode="auto">
          <a:xfrm>
            <a:off x="1574800" y="4292600"/>
            <a:ext cx="87947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80" name="Text Box 36"/>
          <p:cNvSpPr txBox="1">
            <a:spLocks noChangeArrowheads="1"/>
          </p:cNvSpPr>
          <p:nvPr/>
        </p:nvSpPr>
        <p:spPr bwMode="auto">
          <a:xfrm>
            <a:off x="5356225" y="3978275"/>
            <a:ext cx="63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end</a:t>
            </a:r>
            <a:endParaRPr lang="ru-RU" sz="2400">
              <a:effectLst/>
            </a:endParaRPr>
          </a:p>
        </p:txBody>
      </p:sp>
      <p:sp>
        <p:nvSpPr>
          <p:cNvPr id="134181" name="Line 37"/>
          <p:cNvSpPr>
            <a:spLocks noChangeShapeType="1"/>
          </p:cNvSpPr>
          <p:nvPr/>
        </p:nvSpPr>
        <p:spPr bwMode="auto">
          <a:xfrm flipV="1">
            <a:off x="6172200" y="4292600"/>
            <a:ext cx="727075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1368425" y="4486275"/>
            <a:ext cx="62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site</a:t>
            </a:r>
            <a:endParaRPr lang="ru-RU" sz="2400">
              <a:effectLst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6600825" y="4511675"/>
            <a:ext cx="63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end</a:t>
            </a:r>
            <a:endParaRPr lang="ru-RU" sz="2400">
              <a:effectLst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максимизации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ожидания (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MEME)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447800"/>
            <a:ext cx="8509000" cy="513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Допустим</a:t>
            </a:r>
            <a:r>
              <a:rPr lang="ru-RU" sz="2800" dirty="0" smtClean="0"/>
              <a:t>, </a:t>
            </a:r>
            <a:r>
              <a:rPr lang="ru-RU" sz="2800" dirty="0"/>
              <a:t>нам </a:t>
            </a:r>
            <a:r>
              <a:rPr lang="ru-RU" sz="2800"/>
              <a:t>приблизительно </a:t>
            </a:r>
            <a:r>
              <a:rPr lang="ru-RU" sz="2800" smtClean="0"/>
              <a:t>известна структура сайта</a:t>
            </a:r>
            <a:r>
              <a:rPr lang="ru-RU" sz="2800" dirty="0"/>
              <a:t>.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Применяем алгоритм </a:t>
            </a:r>
            <a:r>
              <a:rPr lang="ru-RU" sz="2800" dirty="0" err="1" smtClean="0"/>
              <a:t>Баума</a:t>
            </a:r>
            <a:r>
              <a:rPr lang="ru-RU" sz="2800" dirty="0" smtClean="0"/>
              <a:t> – </a:t>
            </a:r>
            <a:r>
              <a:rPr lang="ru-RU" sz="2800" dirty="0" err="1" smtClean="0"/>
              <a:t>Велча</a:t>
            </a:r>
            <a:r>
              <a:rPr lang="ru-RU" sz="2800" dirty="0" smtClean="0"/>
              <a:t>.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/>
              <a:t>Получаем </a:t>
            </a:r>
            <a:r>
              <a:rPr lang="ru-RU" sz="2800" smtClean="0"/>
              <a:t>структуру сайта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Алгоритм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MEME</a:t>
            </a:r>
            <a:r>
              <a:rPr lang="en-US" sz="2800" dirty="0"/>
              <a:t>: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В </a:t>
            </a:r>
            <a:r>
              <a:rPr lang="ru-RU" sz="2400" smtClean="0"/>
              <a:t>качестве исходной </a:t>
            </a:r>
            <a:r>
              <a:rPr lang="ru-RU" sz="2400" dirty="0"/>
              <a:t>модели выбираем модель, индуцированную </a:t>
            </a:r>
            <a:r>
              <a:rPr lang="ru-RU" sz="2400"/>
              <a:t>первым </a:t>
            </a:r>
            <a:r>
              <a:rPr lang="ru-RU" sz="2400" smtClean="0"/>
              <a:t>словом </a:t>
            </a:r>
            <a:r>
              <a:rPr lang="ru-RU" sz="2400" dirty="0"/>
              <a:t>в </a:t>
            </a:r>
            <a:r>
              <a:rPr lang="ru-RU" sz="2400"/>
              <a:t>первой </a:t>
            </a:r>
            <a:r>
              <a:rPr lang="ru-RU" sz="2400" smtClean="0"/>
              <a:t>последовательности (с </a:t>
            </a:r>
            <a:r>
              <a:rPr lang="ru-RU" sz="2400"/>
              <a:t>учетом </a:t>
            </a:r>
            <a:r>
              <a:rPr lang="ru-RU" sz="2400" smtClean="0"/>
              <a:t>псевдоотсетов</a:t>
            </a:r>
            <a:r>
              <a:rPr lang="ru-RU" sz="2400" dirty="0"/>
              <a:t>).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Находим </a:t>
            </a:r>
            <a:r>
              <a:rPr lang="en-US" sz="2400" dirty="0"/>
              <a:t>HMM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Берем </a:t>
            </a:r>
            <a:r>
              <a:rPr lang="ru-RU" sz="2400"/>
              <a:t>в </a:t>
            </a:r>
            <a:r>
              <a:rPr lang="ru-RU" sz="2400" smtClean="0"/>
              <a:t>качестве исходной следующее слово </a:t>
            </a:r>
            <a:r>
              <a:rPr lang="ru-RU" sz="2400" dirty="0"/>
              <a:t>из </a:t>
            </a:r>
            <a:r>
              <a:rPr lang="ru-RU" sz="2400"/>
              <a:t>первой </a:t>
            </a:r>
            <a:r>
              <a:rPr lang="ru-RU" sz="2400" smtClean="0"/>
              <a:t>последовательности</a:t>
            </a:r>
            <a:r>
              <a:rPr lang="ru-RU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Так </a:t>
            </a:r>
            <a:r>
              <a:rPr lang="ru-RU" sz="2400"/>
              <a:t>перебираем </a:t>
            </a:r>
            <a:r>
              <a:rPr lang="ru-RU" sz="2400" b="1" i="1" smtClean="0"/>
              <a:t>все</a:t>
            </a:r>
            <a:r>
              <a:rPr lang="ru-RU" sz="2400" smtClean="0"/>
              <a:t> слова </a:t>
            </a:r>
            <a:r>
              <a:rPr lang="ru-RU" sz="2400"/>
              <a:t>во </a:t>
            </a:r>
            <a:r>
              <a:rPr lang="ru-RU" sz="2400" b="1" i="1" smtClean="0"/>
              <a:t>всех</a:t>
            </a:r>
            <a:r>
              <a:rPr lang="ru-RU" sz="2400" smtClean="0"/>
              <a:t> последовательностях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Отбираем наилучшие </a:t>
            </a:r>
            <a:r>
              <a:rPr lang="en-US" sz="2400" dirty="0"/>
              <a:t>HMM</a:t>
            </a:r>
            <a:endParaRPr lang="ru-RU" sz="2400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143000"/>
          </a:xfrm>
        </p:spPr>
        <p:txBody>
          <a:bodyPr/>
          <a:lstStyle/>
          <a:p>
            <a:r>
              <a:rPr lang="ru-RU" smtClean="0"/>
              <a:t>Гиббс сэмплер </a:t>
            </a:r>
            <a:endParaRPr lang="ru-RU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117600"/>
            <a:ext cx="8661400" cy="543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u="sng" dirty="0"/>
              <a:t>Задача:</a:t>
            </a:r>
            <a:r>
              <a:rPr lang="ru-RU" sz="2800" dirty="0"/>
              <a:t> найти набор </a:t>
            </a:r>
            <a:r>
              <a:rPr lang="ru-RU" sz="2800"/>
              <a:t>позиций </a:t>
            </a:r>
            <a:r>
              <a:rPr lang="ru-RU" sz="2800" smtClean="0"/>
              <a:t>сайтов </a:t>
            </a:r>
            <a:r>
              <a:rPr lang="ru-RU" sz="2800"/>
              <a:t>в </a:t>
            </a:r>
            <a:r>
              <a:rPr lang="ru-RU" sz="2800" smtClean="0"/>
              <a:t>последовательностях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b="1" u="sng" dirty="0"/>
              <a:t>Инициация:</a:t>
            </a:r>
            <a:r>
              <a:rPr lang="ru-RU" sz="2800" dirty="0"/>
              <a:t> </a:t>
            </a:r>
            <a:r>
              <a:rPr lang="ru-RU" sz="2800"/>
              <a:t>В </a:t>
            </a:r>
            <a:r>
              <a:rPr lang="ru-RU" sz="2800" smtClean="0"/>
              <a:t>качестве </a:t>
            </a:r>
            <a:r>
              <a:rPr lang="ru-RU" sz="2800" dirty="0"/>
              <a:t>решения выбираем произвольный набор позиций.</a:t>
            </a:r>
          </a:p>
          <a:p>
            <a:pPr>
              <a:lnSpc>
                <a:spcPct val="80000"/>
              </a:lnSpc>
            </a:pPr>
            <a:r>
              <a:rPr lang="ru-RU" sz="2800" b="1" u="sng" dirty="0"/>
              <a:t>Итерации: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Удаляем из выборки </a:t>
            </a:r>
            <a:r>
              <a:rPr lang="ru-RU" sz="2400"/>
              <a:t>одну </a:t>
            </a:r>
            <a:r>
              <a:rPr lang="ru-RU" sz="2400" smtClean="0"/>
              <a:t>последовательность</a:t>
            </a:r>
            <a:r>
              <a:rPr lang="ru-RU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По позициям, определенным </a:t>
            </a:r>
            <a:r>
              <a:rPr lang="ru-RU" sz="2400"/>
              <a:t>для </a:t>
            </a:r>
            <a:r>
              <a:rPr lang="ru-RU" sz="2400" smtClean="0"/>
              <a:t>остальных последовательностей строим </a:t>
            </a:r>
            <a:r>
              <a:rPr lang="ru-RU" sz="2400" dirty="0"/>
              <a:t>профиль</a:t>
            </a:r>
            <a:r>
              <a:rPr lang="en-US" sz="2400" dirty="0"/>
              <a:t> (HMM)</a:t>
            </a:r>
            <a:r>
              <a:rPr lang="ru-RU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Для каждой позиции в </a:t>
            </a:r>
            <a:r>
              <a:rPr lang="ru-RU" sz="2400"/>
              <a:t>удаленной </a:t>
            </a:r>
            <a:r>
              <a:rPr lang="ru-RU" sz="2400" smtClean="0"/>
              <a:t>последовательности рассчитываем вероятность </a:t>
            </a:r>
            <a:r>
              <a:rPr lang="ru-RU" sz="2400" dirty="0"/>
              <a:t>того, </a:t>
            </a:r>
            <a:r>
              <a:rPr lang="ru-RU" sz="2400"/>
              <a:t>что </a:t>
            </a:r>
            <a:r>
              <a:rPr lang="ru-RU" sz="2400" smtClean="0"/>
              <a:t>сайт находится </a:t>
            </a:r>
            <a:r>
              <a:rPr lang="ru-RU" sz="2400" dirty="0"/>
              <a:t>там.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Разыгрываем </a:t>
            </a:r>
            <a:r>
              <a:rPr lang="ru-RU" sz="2400"/>
              <a:t>позицию </a:t>
            </a:r>
            <a:r>
              <a:rPr lang="ru-RU" sz="2400" smtClean="0"/>
              <a:t>сайта </a:t>
            </a:r>
            <a:r>
              <a:rPr lang="ru-RU" sz="2400" dirty="0"/>
              <a:t>в </a:t>
            </a:r>
            <a:r>
              <a:rPr lang="ru-RU" sz="2400"/>
              <a:t>удаленной </a:t>
            </a:r>
            <a:r>
              <a:rPr lang="ru-RU" sz="2400" smtClean="0"/>
              <a:t>последовательности </a:t>
            </a:r>
            <a:r>
              <a:rPr lang="ru-RU" sz="2400"/>
              <a:t>в </a:t>
            </a:r>
            <a:r>
              <a:rPr lang="ru-RU" sz="2400" smtClean="0"/>
              <a:t>соответствии с рассчитанными вероятностями</a:t>
            </a:r>
            <a:r>
              <a:rPr lang="ru-RU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Повторяем процедуру много раз </a:t>
            </a:r>
            <a:r>
              <a:rPr lang="ru-RU" sz="2400"/>
              <a:t>для </a:t>
            </a:r>
            <a:r>
              <a:rPr lang="ru-RU" sz="2400" smtClean="0"/>
              <a:t>всех последовательностей</a:t>
            </a:r>
            <a:endParaRPr lang="ru-RU" sz="2400" dirty="0"/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936625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Вероятности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Гиббс сэмплера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935037"/>
          </a:xfrm>
        </p:spPr>
        <p:txBody>
          <a:bodyPr/>
          <a:lstStyle/>
          <a:p>
            <a:r>
              <a:rPr lang="ru-RU" sz="2400" smtClean="0"/>
              <a:t>Вероятности </a:t>
            </a:r>
            <a:r>
              <a:rPr lang="ru-RU" sz="2400"/>
              <a:t>для </a:t>
            </a:r>
            <a:r>
              <a:rPr lang="ru-RU" sz="2400" smtClean="0"/>
              <a:t>Гиббс сэмплера</a:t>
            </a:r>
            <a:r>
              <a:rPr lang="ru-RU" sz="2400" dirty="0"/>
              <a:t>. </a:t>
            </a:r>
            <a:r>
              <a:rPr lang="ru-RU" sz="2400"/>
              <a:t>Позиция </a:t>
            </a:r>
            <a:r>
              <a:rPr lang="ru-RU" sz="2400" smtClean="0"/>
              <a:t>разыгрывается с вероятностью</a:t>
            </a:r>
            <a:r>
              <a:rPr lang="ru-RU" sz="2400" dirty="0"/>
              <a:t>, пропорциональной отношению:</a:t>
            </a:r>
          </a:p>
        </p:txBody>
      </p:sp>
      <p:graphicFrame>
        <p:nvGraphicFramePr>
          <p:cNvPr id="136196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395288" y="2035175"/>
          <a:ext cx="8137525" cy="2763838"/>
        </p:xfrm>
        <a:graphic>
          <a:graphicData uri="http://schemas.openxmlformats.org/presentationml/2006/ole">
            <p:oleObj spid="_x0000_s136196" name="Equation" r:id="rId4" imgW="3187440" imgH="1206360" progId="">
              <p:embed/>
            </p:oleObj>
          </a:graphicData>
        </a:graphic>
      </p:graphicFrame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250825" y="4797425"/>
            <a:ext cx="87137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dirty="0">
                <a:effectLst/>
              </a:rPr>
              <a:t> </a:t>
            </a:r>
            <a:r>
              <a:rPr lang="en-US" sz="2400">
                <a:effectLst/>
              </a:rPr>
              <a:t>– </a:t>
            </a:r>
            <a:r>
              <a:rPr lang="ru-RU" sz="2400" smtClean="0">
                <a:effectLst/>
              </a:rPr>
              <a:t>символ </a:t>
            </a:r>
            <a:r>
              <a:rPr lang="ru-RU" sz="2400" dirty="0">
                <a:effectLst/>
              </a:rPr>
              <a:t>в позиции </a:t>
            </a:r>
            <a:r>
              <a:rPr lang="en-US" sz="2400" i="1" dirty="0">
                <a:effectLst/>
              </a:rPr>
              <a:t>k</a:t>
            </a:r>
            <a:endParaRPr lang="en-US" sz="2400" dirty="0">
              <a:effectLst/>
            </a:endParaRPr>
          </a:p>
          <a:p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en-US" sz="2400" b="1" i="1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сигнал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dirty="0">
                <a:effectLst/>
              </a:rPr>
              <a:t> </a:t>
            </a:r>
            <a:r>
              <a:rPr lang="en-US" sz="2400">
                <a:effectLst/>
              </a:rPr>
              <a:t>– </a:t>
            </a:r>
            <a:r>
              <a:rPr lang="ru-RU" sz="2400" smtClean="0">
                <a:effectLst/>
              </a:rPr>
              <a:t>частота </a:t>
            </a:r>
            <a:r>
              <a:rPr lang="ru-RU" sz="2400">
                <a:effectLst/>
              </a:rPr>
              <a:t>появления </a:t>
            </a:r>
            <a:r>
              <a:rPr lang="ru-RU" sz="2400" smtClean="0">
                <a:effectLst/>
              </a:rPr>
              <a:t>символа </a:t>
            </a:r>
            <a:r>
              <a:rPr lang="el-GR" sz="2400" i="1" dirty="0">
                <a:effectLst/>
              </a:rPr>
              <a:t>α</a:t>
            </a:r>
            <a:r>
              <a:rPr lang="ru-RU" sz="2400" i="1" dirty="0">
                <a:effectLst/>
              </a:rPr>
              <a:t> </a:t>
            </a:r>
            <a:r>
              <a:rPr lang="ru-RU" sz="2400" dirty="0">
                <a:effectLst/>
              </a:rPr>
              <a:t> в позиции </a:t>
            </a:r>
            <a:r>
              <a:rPr lang="en-US" sz="2400" i="1" err="1">
                <a:effectLst/>
              </a:rPr>
              <a:t>i</a:t>
            </a:r>
            <a:r>
              <a:rPr lang="en-US" sz="2400" i="1">
                <a:effectLst/>
              </a:rPr>
              <a:t> </a:t>
            </a:r>
            <a:r>
              <a:rPr lang="ru-RU" sz="2400" smtClean="0">
                <a:effectLst/>
              </a:rPr>
              <a:t>сигнала</a:t>
            </a:r>
            <a:r>
              <a:rPr lang="ru-RU" sz="2400">
                <a:effectLst/>
              </a:rPr>
              <a:t>. </a:t>
            </a:r>
            <a:r>
              <a:rPr lang="ru-RU" sz="2400" smtClean="0">
                <a:effectLst/>
              </a:rPr>
              <a:t>Часто используют </a:t>
            </a:r>
            <a:r>
              <a:rPr lang="ru-RU" sz="2400">
                <a:effectLst/>
              </a:rPr>
              <a:t>поправки </a:t>
            </a:r>
            <a:r>
              <a:rPr lang="ru-RU" sz="2400" smtClean="0">
                <a:effectLst/>
              </a:rPr>
              <a:t>псевдоотсчетов </a:t>
            </a:r>
            <a:r>
              <a:rPr lang="ru-RU" sz="2400" dirty="0">
                <a:effectLst/>
              </a:rPr>
              <a:t>и </a:t>
            </a:r>
            <a:r>
              <a:rPr lang="ru-RU" sz="2400">
                <a:effectLst/>
              </a:rPr>
              <a:t>взвешивания </a:t>
            </a:r>
            <a:r>
              <a:rPr lang="ru-RU" sz="2400" smtClean="0">
                <a:effectLst/>
              </a:rPr>
              <a:t>последовательностей</a:t>
            </a:r>
            <a:r>
              <a:rPr lang="ru-RU" sz="2400" dirty="0">
                <a:effectLst/>
              </a:rPr>
              <a:t>.</a:t>
            </a:r>
          </a:p>
          <a:p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фон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2400" dirty="0">
                <a:effectLst/>
              </a:rPr>
              <a:t> – </a:t>
            </a:r>
            <a:r>
              <a:rPr lang="ru-RU" sz="2400">
                <a:effectLst/>
              </a:rPr>
              <a:t>фоновая </a:t>
            </a:r>
            <a:r>
              <a:rPr lang="ru-RU" sz="2400" smtClean="0">
                <a:effectLst/>
              </a:rPr>
              <a:t>частота </a:t>
            </a:r>
            <a:r>
              <a:rPr lang="ru-RU" sz="2400">
                <a:effectLst/>
              </a:rPr>
              <a:t>появления </a:t>
            </a:r>
            <a:r>
              <a:rPr lang="ru-RU" sz="2400" smtClean="0">
                <a:effectLst/>
              </a:rPr>
              <a:t>символа </a:t>
            </a:r>
            <a:r>
              <a:rPr lang="el-GR" sz="2400" i="1" dirty="0">
                <a:effectLst/>
              </a:rPr>
              <a:t>α</a:t>
            </a:r>
            <a:r>
              <a:rPr lang="ru-RU" sz="2400" i="1" dirty="0">
                <a:effectLst/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20725"/>
          </a:xfrm>
        </p:spPr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Где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сэкономить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24862" cy="4392613"/>
          </a:xfrm>
        </p:spPr>
        <p:txBody>
          <a:bodyPr/>
          <a:lstStyle/>
          <a:p>
            <a:r>
              <a:rPr lang="ru-RU" dirty="0"/>
              <a:t>Во-первых не обязательно </a:t>
            </a:r>
            <a:r>
              <a:rPr lang="ru-RU"/>
              <a:t>запоминать </a:t>
            </a:r>
            <a:r>
              <a:rPr lang="ru-RU" smtClean="0"/>
              <a:t>веса </a:t>
            </a:r>
            <a:r>
              <a:rPr lang="ru-RU"/>
              <a:t>во </a:t>
            </a:r>
            <a:r>
              <a:rPr lang="ru-RU" smtClean="0"/>
              <a:t>всех </a:t>
            </a:r>
            <a:r>
              <a:rPr lang="ru-RU" dirty="0"/>
              <a:t>вершинах. </a:t>
            </a:r>
            <a:r>
              <a:rPr lang="ru-RU"/>
              <a:t>При </a:t>
            </a:r>
            <a:r>
              <a:rPr lang="ru-RU" smtClean="0"/>
              <a:t>просмотре </a:t>
            </a:r>
            <a:r>
              <a:rPr lang="ru-RU" dirty="0"/>
              <a:t>матрицы выравнивания (графа выравнивания) можно идти </a:t>
            </a:r>
            <a:r>
              <a:rPr lang="ru-RU"/>
              <a:t>по </a:t>
            </a:r>
            <a:r>
              <a:rPr lang="ru-RU" smtClean="0"/>
              <a:t>строкам</a:t>
            </a:r>
            <a:r>
              <a:rPr lang="ru-RU" dirty="0"/>
              <a:t>. При этом нам необходима только </a:t>
            </a:r>
            <a:r>
              <a:rPr lang="ru-RU"/>
              <a:t>предыдущая </a:t>
            </a:r>
            <a:r>
              <a:rPr lang="ru-RU" smtClean="0"/>
              <a:t>строка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itle 1"/>
          <p:cNvSpPr>
            <a:spLocks noGrp="1"/>
          </p:cNvSpPr>
          <p:nvPr>
            <p:ph type="title" idx="4294967295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/>
              <a:t>Дополнительные замечания</a:t>
            </a:r>
            <a:endParaRPr lang="en-US"/>
          </a:p>
        </p:txBody>
      </p:sp>
      <p:sp>
        <p:nvSpPr>
          <p:cNvPr id="538627" name="Content Placeholder 2"/>
          <p:cNvSpPr>
            <a:spLocks noGrp="1"/>
          </p:cNvSpPr>
          <p:nvPr>
            <p:ph idx="4294967295"/>
          </p:nvPr>
        </p:nvSpPr>
        <p:spPr>
          <a:xfrm>
            <a:off x="250825" y="1412875"/>
            <a:ext cx="8569325" cy="4967288"/>
          </a:xfrm>
        </p:spPr>
        <p:txBody>
          <a:bodyPr/>
          <a:lstStyle/>
          <a:p>
            <a:r>
              <a:rPr lang="ru-RU" smtClean="0"/>
              <a:t>Сигнал часто </a:t>
            </a:r>
            <a:r>
              <a:rPr lang="ru-RU"/>
              <a:t>имеет </a:t>
            </a:r>
            <a:r>
              <a:rPr lang="ru-RU" smtClean="0"/>
              <a:t>структуру </a:t>
            </a:r>
            <a:r>
              <a:rPr lang="ru-RU" dirty="0"/>
              <a:t>– палиндром, повтор</a:t>
            </a:r>
            <a:r>
              <a:rPr lang="en-US" dirty="0"/>
              <a:t>.</a:t>
            </a:r>
          </a:p>
          <a:p>
            <a:r>
              <a:rPr lang="ru-RU" dirty="0"/>
              <a:t>Обычно </a:t>
            </a:r>
            <a:r>
              <a:rPr lang="ru-RU"/>
              <a:t>длина </a:t>
            </a:r>
            <a:r>
              <a:rPr lang="ru-RU" smtClean="0"/>
              <a:t>сигнала </a:t>
            </a:r>
            <a:r>
              <a:rPr lang="ru-RU" dirty="0"/>
              <a:t>должна быть </a:t>
            </a:r>
            <a:r>
              <a:rPr lang="ru-RU"/>
              <a:t>заранее </a:t>
            </a:r>
            <a:r>
              <a:rPr lang="ru-RU" smtClean="0"/>
              <a:t>известна</a:t>
            </a:r>
            <a:r>
              <a:rPr lang="en-US" dirty="0"/>
              <a:t>.</a:t>
            </a:r>
          </a:p>
          <a:p>
            <a:r>
              <a:rPr lang="ru-RU" smtClean="0"/>
              <a:t>Стартуя со случайных сайтов </a:t>
            </a:r>
            <a:r>
              <a:rPr lang="ru-RU" dirty="0"/>
              <a:t>мы можем получить:</a:t>
            </a:r>
            <a:endParaRPr lang="en-US" dirty="0"/>
          </a:p>
          <a:p>
            <a:pPr lvl="1"/>
            <a:r>
              <a:rPr lang="ru-RU" dirty="0"/>
              <a:t>Неправильное решение</a:t>
            </a:r>
            <a:endParaRPr lang="en-US" dirty="0"/>
          </a:p>
          <a:p>
            <a:pPr lvl="1"/>
            <a:r>
              <a:rPr lang="ru-RU"/>
              <a:t>Решение </a:t>
            </a:r>
            <a:r>
              <a:rPr lang="en-US" smtClean="0"/>
              <a:t>(</a:t>
            </a:r>
            <a:r>
              <a:rPr lang="ru-RU" smtClean="0"/>
              <a:t>сайты</a:t>
            </a:r>
            <a:r>
              <a:rPr lang="en-US" dirty="0"/>
              <a:t>)</a:t>
            </a:r>
            <a:r>
              <a:rPr lang="ru-RU" dirty="0"/>
              <a:t>, которые </a:t>
            </a:r>
            <a:r>
              <a:rPr lang="ru-RU"/>
              <a:t>по </a:t>
            </a:r>
            <a:r>
              <a:rPr lang="ru-RU" smtClean="0"/>
              <a:t>случайным </a:t>
            </a:r>
            <a:r>
              <a:rPr lang="ru-RU"/>
              <a:t>причинам </a:t>
            </a:r>
            <a:r>
              <a:rPr lang="ru-RU" smtClean="0"/>
              <a:t>сдвинуты относительно настоящих сайтов</a:t>
            </a:r>
            <a:endParaRPr 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752600"/>
            <a:ext cx="7772400" cy="2870200"/>
          </a:xfrm>
        </p:spPr>
        <p:txBody>
          <a:bodyPr/>
          <a:lstStyle/>
          <a:p>
            <a:r>
              <a:rPr lang="en-US" sz="15600" b="1">
                <a:effectLst>
                  <a:outerShdw blurRad="38100" dist="38100" dir="2700000" algn="tl">
                    <a:srgbClr val="000000"/>
                  </a:outerShdw>
                </a:effectLst>
              </a:rPr>
              <a:t>RNA</a:t>
            </a:r>
            <a:endParaRPr lang="ru-RU" sz="15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Вторичная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РНК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68400"/>
            <a:ext cx="8432800" cy="546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Вторичной </a:t>
            </a:r>
            <a:r>
              <a:rPr lang="ru-RU" smtClean="0"/>
              <a:t>структурой называется совокупность спаренных оснований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smtClean="0"/>
              <a:t>Биологическая </a:t>
            </a:r>
            <a:r>
              <a:rPr lang="ru-RU" dirty="0"/>
              <a:t>роль </a:t>
            </a:r>
            <a:r>
              <a:rPr lang="ru-RU"/>
              <a:t>вторичной </a:t>
            </a:r>
            <a:r>
              <a:rPr lang="ru-RU" smtClean="0"/>
              <a:t>структуры</a:t>
            </a:r>
            <a:r>
              <a:rPr lang="ru-RU" dirty="0"/>
              <a:t>:</a:t>
            </a:r>
          </a:p>
          <a:p>
            <a:pPr lvl="1">
              <a:lnSpc>
                <a:spcPct val="90000"/>
              </a:lnSpc>
            </a:pPr>
            <a:r>
              <a:rPr lang="ru-RU" smtClean="0"/>
              <a:t>Структурная </a:t>
            </a:r>
            <a:r>
              <a:rPr lang="ru-RU" dirty="0"/>
              <a:t>РНК – </a:t>
            </a:r>
          </a:p>
          <a:p>
            <a:pPr lvl="2">
              <a:lnSpc>
                <a:spcPct val="90000"/>
              </a:lnSpc>
            </a:pPr>
            <a:r>
              <a:rPr lang="ru-RU" smtClean="0"/>
              <a:t>рибосомная</a:t>
            </a:r>
            <a:r>
              <a:rPr lang="ru-RU" dirty="0"/>
              <a:t>, </a:t>
            </a:r>
          </a:p>
          <a:p>
            <a:pPr lvl="2">
              <a:lnSpc>
                <a:spcPct val="90000"/>
              </a:lnSpc>
            </a:pPr>
            <a:r>
              <a:rPr lang="ru-RU" dirty="0" err="1"/>
              <a:t>тРНК</a:t>
            </a:r>
            <a:endParaRPr lang="ru-RU" dirty="0"/>
          </a:p>
          <a:p>
            <a:pPr lvl="1">
              <a:lnSpc>
                <a:spcPct val="90000"/>
              </a:lnSpc>
            </a:pPr>
            <a:r>
              <a:rPr lang="ru-RU" dirty="0"/>
              <a:t>Регуляция – </a:t>
            </a:r>
          </a:p>
          <a:p>
            <a:pPr lvl="2">
              <a:lnSpc>
                <a:spcPct val="90000"/>
              </a:lnSpc>
            </a:pPr>
            <a:r>
              <a:rPr lang="ru-RU" dirty="0" err="1"/>
              <a:t>Рибопереключатели</a:t>
            </a:r>
            <a:r>
              <a:rPr lang="ru-RU" dirty="0"/>
              <a:t> </a:t>
            </a:r>
          </a:p>
          <a:p>
            <a:pPr lvl="2">
              <a:lnSpc>
                <a:spcPct val="90000"/>
              </a:lnSpc>
            </a:pPr>
            <a:r>
              <a:rPr lang="ru-RU" dirty="0" err="1"/>
              <a:t>аттенюация</a:t>
            </a:r>
            <a:r>
              <a:rPr lang="ru-RU" dirty="0"/>
              <a:t> </a:t>
            </a:r>
          </a:p>
          <a:p>
            <a:pPr lvl="2">
              <a:lnSpc>
                <a:spcPct val="90000"/>
              </a:lnSpc>
            </a:pPr>
            <a:r>
              <a:rPr lang="ru-RU" dirty="0" err="1"/>
              <a:t>микроРНК</a:t>
            </a:r>
            <a:endParaRPr lang="ru-RU" dirty="0"/>
          </a:p>
          <a:p>
            <a:pPr lvl="1">
              <a:lnSpc>
                <a:spcPct val="90000"/>
              </a:lnSpc>
            </a:pPr>
            <a:r>
              <a:rPr lang="ru-RU" dirty="0" err="1"/>
              <a:t>Рибозимы</a:t>
            </a:r>
            <a:r>
              <a:rPr lang="ru-RU" dirty="0"/>
              <a:t> </a:t>
            </a:r>
          </a:p>
          <a:p>
            <a:pPr lvl="1">
              <a:lnSpc>
                <a:spcPct val="90000"/>
              </a:lnSpc>
            </a:pPr>
            <a:r>
              <a:rPr lang="ru-RU" smtClean="0"/>
              <a:t>Стабильность </a:t>
            </a:r>
            <a:r>
              <a:rPr lang="ru-RU" dirty="0"/>
              <a:t>РНК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98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Элементы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вторичной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структуры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0300" name="Group 12"/>
          <p:cNvGrpSpPr>
            <a:grpSpLocks/>
          </p:cNvGrpSpPr>
          <p:nvPr/>
        </p:nvGrpSpPr>
        <p:grpSpPr bwMode="auto">
          <a:xfrm>
            <a:off x="3365500" y="2354263"/>
            <a:ext cx="360363" cy="935037"/>
            <a:chOff x="3616" y="2083"/>
            <a:chExt cx="227" cy="589"/>
          </a:xfrm>
        </p:grpSpPr>
        <p:sp>
          <p:nvSpPr>
            <p:cNvPr id="140292" name="Line 4"/>
            <p:cNvSpPr>
              <a:spLocks noChangeShapeType="1"/>
            </p:cNvSpPr>
            <p:nvPr/>
          </p:nvSpPr>
          <p:spPr bwMode="auto">
            <a:xfrm>
              <a:off x="3616" y="20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3" name="Line 5"/>
            <p:cNvSpPr>
              <a:spLocks noChangeShapeType="1"/>
            </p:cNvSpPr>
            <p:nvPr/>
          </p:nvSpPr>
          <p:spPr bwMode="auto">
            <a:xfrm>
              <a:off x="3843" y="2083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4" name="Line 6"/>
            <p:cNvSpPr>
              <a:spLocks noChangeShapeType="1"/>
            </p:cNvSpPr>
            <p:nvPr/>
          </p:nvSpPr>
          <p:spPr bwMode="auto">
            <a:xfrm>
              <a:off x="3632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5" name="Line 7"/>
            <p:cNvSpPr>
              <a:spLocks noChangeShapeType="1"/>
            </p:cNvSpPr>
            <p:nvPr/>
          </p:nvSpPr>
          <p:spPr bwMode="auto">
            <a:xfrm>
              <a:off x="3632" y="224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6" name="Line 8"/>
            <p:cNvSpPr>
              <a:spLocks noChangeShapeType="1"/>
            </p:cNvSpPr>
            <p:nvPr/>
          </p:nvSpPr>
          <p:spPr bwMode="auto">
            <a:xfrm>
              <a:off x="3633" y="233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7" name="Line 9"/>
            <p:cNvSpPr>
              <a:spLocks noChangeShapeType="1"/>
            </p:cNvSpPr>
            <p:nvPr/>
          </p:nvSpPr>
          <p:spPr bwMode="auto">
            <a:xfrm>
              <a:off x="3632" y="242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8" name="Line 10"/>
            <p:cNvSpPr>
              <a:spLocks noChangeShapeType="1"/>
            </p:cNvSpPr>
            <p:nvPr/>
          </p:nvSpPr>
          <p:spPr bwMode="auto">
            <a:xfrm>
              <a:off x="3633" y="251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9" name="Line 11"/>
            <p:cNvSpPr>
              <a:spLocks noChangeShapeType="1"/>
            </p:cNvSpPr>
            <p:nvPr/>
          </p:nvSpPr>
          <p:spPr bwMode="auto">
            <a:xfrm>
              <a:off x="3633" y="260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0301" name="Group 13"/>
          <p:cNvGrpSpPr>
            <a:grpSpLocks/>
          </p:cNvGrpSpPr>
          <p:nvPr/>
        </p:nvGrpSpPr>
        <p:grpSpPr bwMode="auto">
          <a:xfrm>
            <a:off x="4102100" y="4475163"/>
            <a:ext cx="360363" cy="935037"/>
            <a:chOff x="3616" y="2083"/>
            <a:chExt cx="227" cy="589"/>
          </a:xfrm>
        </p:grpSpPr>
        <p:sp>
          <p:nvSpPr>
            <p:cNvPr id="140302" name="Line 14"/>
            <p:cNvSpPr>
              <a:spLocks noChangeShapeType="1"/>
            </p:cNvSpPr>
            <p:nvPr/>
          </p:nvSpPr>
          <p:spPr bwMode="auto">
            <a:xfrm>
              <a:off x="3616" y="20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3" name="Line 15"/>
            <p:cNvSpPr>
              <a:spLocks noChangeShapeType="1"/>
            </p:cNvSpPr>
            <p:nvPr/>
          </p:nvSpPr>
          <p:spPr bwMode="auto">
            <a:xfrm>
              <a:off x="3843" y="2083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4" name="Line 16"/>
            <p:cNvSpPr>
              <a:spLocks noChangeShapeType="1"/>
            </p:cNvSpPr>
            <p:nvPr/>
          </p:nvSpPr>
          <p:spPr bwMode="auto">
            <a:xfrm>
              <a:off x="3632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5" name="Line 17"/>
            <p:cNvSpPr>
              <a:spLocks noChangeShapeType="1"/>
            </p:cNvSpPr>
            <p:nvPr/>
          </p:nvSpPr>
          <p:spPr bwMode="auto">
            <a:xfrm>
              <a:off x="3632" y="224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6" name="Line 18"/>
            <p:cNvSpPr>
              <a:spLocks noChangeShapeType="1"/>
            </p:cNvSpPr>
            <p:nvPr/>
          </p:nvSpPr>
          <p:spPr bwMode="auto">
            <a:xfrm>
              <a:off x="3633" y="233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7" name="Line 19"/>
            <p:cNvSpPr>
              <a:spLocks noChangeShapeType="1"/>
            </p:cNvSpPr>
            <p:nvPr/>
          </p:nvSpPr>
          <p:spPr bwMode="auto">
            <a:xfrm>
              <a:off x="3632" y="242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8" name="Line 20"/>
            <p:cNvSpPr>
              <a:spLocks noChangeShapeType="1"/>
            </p:cNvSpPr>
            <p:nvPr/>
          </p:nvSpPr>
          <p:spPr bwMode="auto">
            <a:xfrm>
              <a:off x="3633" y="251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9" name="Line 21"/>
            <p:cNvSpPr>
              <a:spLocks noChangeShapeType="1"/>
            </p:cNvSpPr>
            <p:nvPr/>
          </p:nvSpPr>
          <p:spPr bwMode="auto">
            <a:xfrm>
              <a:off x="3633" y="260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0310" name="Group 22"/>
          <p:cNvGrpSpPr>
            <a:grpSpLocks/>
          </p:cNvGrpSpPr>
          <p:nvPr/>
        </p:nvGrpSpPr>
        <p:grpSpPr bwMode="auto">
          <a:xfrm rot="4079705">
            <a:off x="5092700" y="3636963"/>
            <a:ext cx="360363" cy="935037"/>
            <a:chOff x="3616" y="2083"/>
            <a:chExt cx="227" cy="589"/>
          </a:xfrm>
        </p:grpSpPr>
        <p:sp>
          <p:nvSpPr>
            <p:cNvPr id="140311" name="Line 23"/>
            <p:cNvSpPr>
              <a:spLocks noChangeShapeType="1"/>
            </p:cNvSpPr>
            <p:nvPr/>
          </p:nvSpPr>
          <p:spPr bwMode="auto">
            <a:xfrm>
              <a:off x="3616" y="20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2" name="Line 24"/>
            <p:cNvSpPr>
              <a:spLocks noChangeShapeType="1"/>
            </p:cNvSpPr>
            <p:nvPr/>
          </p:nvSpPr>
          <p:spPr bwMode="auto">
            <a:xfrm>
              <a:off x="3843" y="2083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3" name="Line 25"/>
            <p:cNvSpPr>
              <a:spLocks noChangeShapeType="1"/>
            </p:cNvSpPr>
            <p:nvPr/>
          </p:nvSpPr>
          <p:spPr bwMode="auto">
            <a:xfrm>
              <a:off x="3632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4" name="Line 26"/>
            <p:cNvSpPr>
              <a:spLocks noChangeShapeType="1"/>
            </p:cNvSpPr>
            <p:nvPr/>
          </p:nvSpPr>
          <p:spPr bwMode="auto">
            <a:xfrm>
              <a:off x="3632" y="224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5" name="Line 27"/>
            <p:cNvSpPr>
              <a:spLocks noChangeShapeType="1"/>
            </p:cNvSpPr>
            <p:nvPr/>
          </p:nvSpPr>
          <p:spPr bwMode="auto">
            <a:xfrm>
              <a:off x="3633" y="233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6" name="Line 28"/>
            <p:cNvSpPr>
              <a:spLocks noChangeShapeType="1"/>
            </p:cNvSpPr>
            <p:nvPr/>
          </p:nvSpPr>
          <p:spPr bwMode="auto">
            <a:xfrm>
              <a:off x="3632" y="242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7" name="Line 29"/>
            <p:cNvSpPr>
              <a:spLocks noChangeShapeType="1"/>
            </p:cNvSpPr>
            <p:nvPr/>
          </p:nvSpPr>
          <p:spPr bwMode="auto">
            <a:xfrm>
              <a:off x="3633" y="251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8" name="Line 30"/>
            <p:cNvSpPr>
              <a:spLocks noChangeShapeType="1"/>
            </p:cNvSpPr>
            <p:nvPr/>
          </p:nvSpPr>
          <p:spPr bwMode="auto">
            <a:xfrm>
              <a:off x="3633" y="260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0319" name="Group 31"/>
          <p:cNvGrpSpPr>
            <a:grpSpLocks/>
          </p:cNvGrpSpPr>
          <p:nvPr/>
        </p:nvGrpSpPr>
        <p:grpSpPr bwMode="auto">
          <a:xfrm rot="-2051672">
            <a:off x="3657600" y="3268663"/>
            <a:ext cx="360363" cy="935037"/>
            <a:chOff x="3616" y="2083"/>
            <a:chExt cx="227" cy="589"/>
          </a:xfrm>
        </p:grpSpPr>
        <p:sp>
          <p:nvSpPr>
            <p:cNvPr id="140320" name="Line 32"/>
            <p:cNvSpPr>
              <a:spLocks noChangeShapeType="1"/>
            </p:cNvSpPr>
            <p:nvPr/>
          </p:nvSpPr>
          <p:spPr bwMode="auto">
            <a:xfrm>
              <a:off x="3616" y="20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1" name="Line 33"/>
            <p:cNvSpPr>
              <a:spLocks noChangeShapeType="1"/>
            </p:cNvSpPr>
            <p:nvPr/>
          </p:nvSpPr>
          <p:spPr bwMode="auto">
            <a:xfrm>
              <a:off x="3843" y="2083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2" name="Line 34"/>
            <p:cNvSpPr>
              <a:spLocks noChangeShapeType="1"/>
            </p:cNvSpPr>
            <p:nvPr/>
          </p:nvSpPr>
          <p:spPr bwMode="auto">
            <a:xfrm>
              <a:off x="3632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3" name="Line 35"/>
            <p:cNvSpPr>
              <a:spLocks noChangeShapeType="1"/>
            </p:cNvSpPr>
            <p:nvPr/>
          </p:nvSpPr>
          <p:spPr bwMode="auto">
            <a:xfrm>
              <a:off x="3632" y="224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4" name="Line 36"/>
            <p:cNvSpPr>
              <a:spLocks noChangeShapeType="1"/>
            </p:cNvSpPr>
            <p:nvPr/>
          </p:nvSpPr>
          <p:spPr bwMode="auto">
            <a:xfrm>
              <a:off x="3633" y="233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5" name="Line 37"/>
            <p:cNvSpPr>
              <a:spLocks noChangeShapeType="1"/>
            </p:cNvSpPr>
            <p:nvPr/>
          </p:nvSpPr>
          <p:spPr bwMode="auto">
            <a:xfrm>
              <a:off x="3632" y="242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6" name="Line 38"/>
            <p:cNvSpPr>
              <a:spLocks noChangeShapeType="1"/>
            </p:cNvSpPr>
            <p:nvPr/>
          </p:nvSpPr>
          <p:spPr bwMode="auto">
            <a:xfrm>
              <a:off x="3633" y="251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7" name="Line 39"/>
            <p:cNvSpPr>
              <a:spLocks noChangeShapeType="1"/>
            </p:cNvSpPr>
            <p:nvPr/>
          </p:nvSpPr>
          <p:spPr bwMode="auto">
            <a:xfrm>
              <a:off x="3633" y="260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0328" name="Freeform 40"/>
          <p:cNvSpPr>
            <a:spLocks/>
          </p:cNvSpPr>
          <p:nvPr/>
        </p:nvSpPr>
        <p:spPr bwMode="auto">
          <a:xfrm>
            <a:off x="3195638" y="1816100"/>
            <a:ext cx="682625" cy="558800"/>
          </a:xfrm>
          <a:custGeom>
            <a:avLst/>
            <a:gdLst/>
            <a:ahLst/>
            <a:cxnLst>
              <a:cxn ang="0">
                <a:pos x="107" y="352"/>
              </a:cxn>
              <a:cxn ang="0">
                <a:pos x="11" y="216"/>
              </a:cxn>
              <a:cxn ang="0">
                <a:pos x="43" y="56"/>
              </a:cxn>
              <a:cxn ang="0">
                <a:pos x="211" y="0"/>
              </a:cxn>
              <a:cxn ang="0">
                <a:pos x="395" y="56"/>
              </a:cxn>
              <a:cxn ang="0">
                <a:pos x="419" y="216"/>
              </a:cxn>
              <a:cxn ang="0">
                <a:pos x="331" y="352"/>
              </a:cxn>
            </a:cxnLst>
            <a:rect l="0" t="0" r="r" b="b"/>
            <a:pathLst>
              <a:path w="430" h="352">
                <a:moveTo>
                  <a:pt x="107" y="352"/>
                </a:moveTo>
                <a:cubicBezTo>
                  <a:pt x="91" y="329"/>
                  <a:pt x="22" y="265"/>
                  <a:pt x="11" y="216"/>
                </a:cubicBezTo>
                <a:cubicBezTo>
                  <a:pt x="0" y="167"/>
                  <a:pt x="10" y="92"/>
                  <a:pt x="43" y="56"/>
                </a:cubicBezTo>
                <a:cubicBezTo>
                  <a:pt x="76" y="20"/>
                  <a:pt x="152" y="0"/>
                  <a:pt x="211" y="0"/>
                </a:cubicBezTo>
                <a:cubicBezTo>
                  <a:pt x="270" y="0"/>
                  <a:pt x="360" y="20"/>
                  <a:pt x="395" y="56"/>
                </a:cubicBezTo>
                <a:cubicBezTo>
                  <a:pt x="430" y="92"/>
                  <a:pt x="430" y="167"/>
                  <a:pt x="419" y="216"/>
                </a:cubicBezTo>
                <a:cubicBezTo>
                  <a:pt x="408" y="265"/>
                  <a:pt x="349" y="324"/>
                  <a:pt x="331" y="3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29" name="Freeform 41"/>
          <p:cNvSpPr>
            <a:spLocks/>
          </p:cNvSpPr>
          <p:nvPr/>
        </p:nvSpPr>
        <p:spPr bwMode="auto">
          <a:xfrm rot="4349258">
            <a:off x="6872287" y="3289301"/>
            <a:ext cx="682625" cy="558800"/>
          </a:xfrm>
          <a:custGeom>
            <a:avLst/>
            <a:gdLst/>
            <a:ahLst/>
            <a:cxnLst>
              <a:cxn ang="0">
                <a:pos x="107" y="352"/>
              </a:cxn>
              <a:cxn ang="0">
                <a:pos x="11" y="216"/>
              </a:cxn>
              <a:cxn ang="0">
                <a:pos x="43" y="56"/>
              </a:cxn>
              <a:cxn ang="0">
                <a:pos x="211" y="0"/>
              </a:cxn>
              <a:cxn ang="0">
                <a:pos x="395" y="56"/>
              </a:cxn>
              <a:cxn ang="0">
                <a:pos x="419" y="216"/>
              </a:cxn>
              <a:cxn ang="0">
                <a:pos x="331" y="352"/>
              </a:cxn>
            </a:cxnLst>
            <a:rect l="0" t="0" r="r" b="b"/>
            <a:pathLst>
              <a:path w="430" h="352">
                <a:moveTo>
                  <a:pt x="107" y="352"/>
                </a:moveTo>
                <a:cubicBezTo>
                  <a:pt x="91" y="329"/>
                  <a:pt x="22" y="265"/>
                  <a:pt x="11" y="216"/>
                </a:cubicBezTo>
                <a:cubicBezTo>
                  <a:pt x="0" y="167"/>
                  <a:pt x="10" y="92"/>
                  <a:pt x="43" y="56"/>
                </a:cubicBezTo>
                <a:cubicBezTo>
                  <a:pt x="76" y="20"/>
                  <a:pt x="152" y="0"/>
                  <a:pt x="211" y="0"/>
                </a:cubicBezTo>
                <a:cubicBezTo>
                  <a:pt x="270" y="0"/>
                  <a:pt x="360" y="20"/>
                  <a:pt x="395" y="56"/>
                </a:cubicBezTo>
                <a:cubicBezTo>
                  <a:pt x="430" y="92"/>
                  <a:pt x="430" y="167"/>
                  <a:pt x="419" y="216"/>
                </a:cubicBezTo>
                <a:cubicBezTo>
                  <a:pt x="408" y="265"/>
                  <a:pt x="349" y="324"/>
                  <a:pt x="331" y="3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0" name="Freeform 42"/>
          <p:cNvSpPr>
            <a:spLocks/>
          </p:cNvSpPr>
          <p:nvPr/>
        </p:nvSpPr>
        <p:spPr bwMode="auto">
          <a:xfrm>
            <a:off x="3068638" y="3205163"/>
            <a:ext cx="366712" cy="515937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31" y="29"/>
              </a:cxn>
              <a:cxn ang="0">
                <a:pos x="23" y="221"/>
              </a:cxn>
              <a:cxn ang="0">
                <a:pos x="167" y="317"/>
              </a:cxn>
              <a:cxn ang="0">
                <a:pos x="231" y="173"/>
              </a:cxn>
            </a:cxnLst>
            <a:rect l="0" t="0" r="r" b="b"/>
            <a:pathLst>
              <a:path w="231" h="325">
                <a:moveTo>
                  <a:pt x="183" y="45"/>
                </a:moveTo>
                <a:cubicBezTo>
                  <a:pt x="158" y="41"/>
                  <a:pt x="58" y="0"/>
                  <a:pt x="31" y="29"/>
                </a:cubicBezTo>
                <a:cubicBezTo>
                  <a:pt x="4" y="58"/>
                  <a:pt x="0" y="173"/>
                  <a:pt x="23" y="221"/>
                </a:cubicBezTo>
                <a:cubicBezTo>
                  <a:pt x="46" y="269"/>
                  <a:pt x="132" y="325"/>
                  <a:pt x="167" y="317"/>
                </a:cubicBezTo>
                <a:cubicBezTo>
                  <a:pt x="202" y="309"/>
                  <a:pt x="218" y="203"/>
                  <a:pt x="231" y="17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1" name="Freeform 43"/>
          <p:cNvSpPr>
            <a:spLocks/>
          </p:cNvSpPr>
          <p:nvPr/>
        </p:nvSpPr>
        <p:spPr bwMode="auto">
          <a:xfrm>
            <a:off x="3784600" y="4216400"/>
            <a:ext cx="323850" cy="373063"/>
          </a:xfrm>
          <a:custGeom>
            <a:avLst/>
            <a:gdLst/>
            <a:ahLst/>
            <a:cxnLst>
              <a:cxn ang="0">
                <a:pos x="100" y="0"/>
              </a:cxn>
              <a:cxn ang="0">
                <a:pos x="12" y="48"/>
              </a:cxn>
              <a:cxn ang="0">
                <a:pos x="28" y="168"/>
              </a:cxn>
              <a:cxn ang="0">
                <a:pos x="108" y="232"/>
              </a:cxn>
              <a:cxn ang="0">
                <a:pos x="204" y="184"/>
              </a:cxn>
            </a:cxnLst>
            <a:rect l="0" t="0" r="r" b="b"/>
            <a:pathLst>
              <a:path w="204" h="235">
                <a:moveTo>
                  <a:pt x="100" y="0"/>
                </a:moveTo>
                <a:cubicBezTo>
                  <a:pt x="85" y="9"/>
                  <a:pt x="24" y="20"/>
                  <a:pt x="12" y="48"/>
                </a:cubicBezTo>
                <a:cubicBezTo>
                  <a:pt x="0" y="76"/>
                  <a:pt x="12" y="137"/>
                  <a:pt x="28" y="168"/>
                </a:cubicBezTo>
                <a:cubicBezTo>
                  <a:pt x="44" y="199"/>
                  <a:pt x="79" y="229"/>
                  <a:pt x="108" y="232"/>
                </a:cubicBezTo>
                <a:cubicBezTo>
                  <a:pt x="137" y="235"/>
                  <a:pt x="184" y="194"/>
                  <a:pt x="204" y="18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2" name="Freeform 44"/>
          <p:cNvSpPr>
            <a:spLocks/>
          </p:cNvSpPr>
          <p:nvPr/>
        </p:nvSpPr>
        <p:spPr bwMode="auto">
          <a:xfrm>
            <a:off x="4235450" y="3913188"/>
            <a:ext cx="546100" cy="176212"/>
          </a:xfrm>
          <a:custGeom>
            <a:avLst/>
            <a:gdLst/>
            <a:ahLst/>
            <a:cxnLst>
              <a:cxn ang="0">
                <a:pos x="344" y="111"/>
              </a:cxn>
              <a:cxn ang="0">
                <a:pos x="264" y="39"/>
              </a:cxn>
              <a:cxn ang="0">
                <a:pos x="160" y="7"/>
              </a:cxn>
              <a:cxn ang="0">
                <a:pos x="96" y="7"/>
              </a:cxn>
              <a:cxn ang="0">
                <a:pos x="0" y="47"/>
              </a:cxn>
            </a:cxnLst>
            <a:rect l="0" t="0" r="r" b="b"/>
            <a:pathLst>
              <a:path w="344" h="111">
                <a:moveTo>
                  <a:pt x="344" y="111"/>
                </a:moveTo>
                <a:cubicBezTo>
                  <a:pt x="332" y="99"/>
                  <a:pt x="295" y="56"/>
                  <a:pt x="264" y="39"/>
                </a:cubicBezTo>
                <a:cubicBezTo>
                  <a:pt x="233" y="22"/>
                  <a:pt x="188" y="12"/>
                  <a:pt x="160" y="7"/>
                </a:cubicBezTo>
                <a:cubicBezTo>
                  <a:pt x="132" y="2"/>
                  <a:pt x="123" y="0"/>
                  <a:pt x="96" y="7"/>
                </a:cubicBezTo>
                <a:cubicBezTo>
                  <a:pt x="69" y="14"/>
                  <a:pt x="20" y="39"/>
                  <a:pt x="0" y="4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3" name="Freeform 45"/>
          <p:cNvSpPr>
            <a:spLocks/>
          </p:cNvSpPr>
          <p:nvPr/>
        </p:nvSpPr>
        <p:spPr bwMode="auto">
          <a:xfrm>
            <a:off x="4464050" y="4419600"/>
            <a:ext cx="482600" cy="258763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112" y="144"/>
              </a:cxn>
              <a:cxn ang="0">
                <a:pos x="208" y="152"/>
              </a:cxn>
              <a:cxn ang="0">
                <a:pos x="288" y="112"/>
              </a:cxn>
              <a:cxn ang="0">
                <a:pos x="304" y="0"/>
              </a:cxn>
            </a:cxnLst>
            <a:rect l="0" t="0" r="r" b="b"/>
            <a:pathLst>
              <a:path w="304" h="163">
                <a:moveTo>
                  <a:pt x="0" y="40"/>
                </a:moveTo>
                <a:cubicBezTo>
                  <a:pt x="19" y="57"/>
                  <a:pt x="77" y="125"/>
                  <a:pt x="112" y="144"/>
                </a:cubicBezTo>
                <a:cubicBezTo>
                  <a:pt x="147" y="163"/>
                  <a:pt x="179" y="157"/>
                  <a:pt x="208" y="152"/>
                </a:cubicBezTo>
                <a:cubicBezTo>
                  <a:pt x="237" y="147"/>
                  <a:pt x="272" y="137"/>
                  <a:pt x="288" y="112"/>
                </a:cubicBezTo>
                <a:cubicBezTo>
                  <a:pt x="304" y="87"/>
                  <a:pt x="301" y="23"/>
                  <a:pt x="30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0334" name="Group 46"/>
          <p:cNvGrpSpPr>
            <a:grpSpLocks/>
          </p:cNvGrpSpPr>
          <p:nvPr/>
        </p:nvGrpSpPr>
        <p:grpSpPr bwMode="auto">
          <a:xfrm rot="4668778">
            <a:off x="6337300" y="3281363"/>
            <a:ext cx="360363" cy="935037"/>
            <a:chOff x="3616" y="2083"/>
            <a:chExt cx="227" cy="589"/>
          </a:xfrm>
        </p:grpSpPr>
        <p:sp>
          <p:nvSpPr>
            <p:cNvPr id="140335" name="Line 47"/>
            <p:cNvSpPr>
              <a:spLocks noChangeShapeType="1"/>
            </p:cNvSpPr>
            <p:nvPr/>
          </p:nvSpPr>
          <p:spPr bwMode="auto">
            <a:xfrm>
              <a:off x="3616" y="209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36" name="Line 48"/>
            <p:cNvSpPr>
              <a:spLocks noChangeShapeType="1"/>
            </p:cNvSpPr>
            <p:nvPr/>
          </p:nvSpPr>
          <p:spPr bwMode="auto">
            <a:xfrm>
              <a:off x="3843" y="2083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37" name="Line 49"/>
            <p:cNvSpPr>
              <a:spLocks noChangeShapeType="1"/>
            </p:cNvSpPr>
            <p:nvPr/>
          </p:nvSpPr>
          <p:spPr bwMode="auto">
            <a:xfrm>
              <a:off x="3632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38" name="Line 50"/>
            <p:cNvSpPr>
              <a:spLocks noChangeShapeType="1"/>
            </p:cNvSpPr>
            <p:nvPr/>
          </p:nvSpPr>
          <p:spPr bwMode="auto">
            <a:xfrm>
              <a:off x="3632" y="224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39" name="Line 51"/>
            <p:cNvSpPr>
              <a:spLocks noChangeShapeType="1"/>
            </p:cNvSpPr>
            <p:nvPr/>
          </p:nvSpPr>
          <p:spPr bwMode="auto">
            <a:xfrm>
              <a:off x="3633" y="233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40" name="Line 52"/>
            <p:cNvSpPr>
              <a:spLocks noChangeShapeType="1"/>
            </p:cNvSpPr>
            <p:nvPr/>
          </p:nvSpPr>
          <p:spPr bwMode="auto">
            <a:xfrm>
              <a:off x="3632" y="242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41" name="Line 53"/>
            <p:cNvSpPr>
              <a:spLocks noChangeShapeType="1"/>
            </p:cNvSpPr>
            <p:nvPr/>
          </p:nvSpPr>
          <p:spPr bwMode="auto">
            <a:xfrm>
              <a:off x="3633" y="251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42" name="Line 54"/>
            <p:cNvSpPr>
              <a:spLocks noChangeShapeType="1"/>
            </p:cNvSpPr>
            <p:nvPr/>
          </p:nvSpPr>
          <p:spPr bwMode="auto">
            <a:xfrm>
              <a:off x="3633" y="2609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0343" name="Freeform 55"/>
          <p:cNvSpPr>
            <a:spLocks/>
          </p:cNvSpPr>
          <p:nvPr/>
        </p:nvSpPr>
        <p:spPr bwMode="auto">
          <a:xfrm>
            <a:off x="5602288" y="3614738"/>
            <a:ext cx="438150" cy="157162"/>
          </a:xfrm>
          <a:custGeom>
            <a:avLst/>
            <a:gdLst/>
            <a:ahLst/>
            <a:cxnLst>
              <a:cxn ang="0">
                <a:pos x="276" y="33"/>
              </a:cxn>
              <a:cxn ang="0">
                <a:pos x="216" y="15"/>
              </a:cxn>
              <a:cxn ang="0">
                <a:pos x="132" y="3"/>
              </a:cxn>
              <a:cxn ang="0">
                <a:pos x="42" y="33"/>
              </a:cxn>
              <a:cxn ang="0">
                <a:pos x="0" y="99"/>
              </a:cxn>
            </a:cxnLst>
            <a:rect l="0" t="0" r="r" b="b"/>
            <a:pathLst>
              <a:path w="276" h="99">
                <a:moveTo>
                  <a:pt x="276" y="33"/>
                </a:moveTo>
                <a:cubicBezTo>
                  <a:pt x="266" y="30"/>
                  <a:pt x="240" y="20"/>
                  <a:pt x="216" y="15"/>
                </a:cubicBezTo>
                <a:cubicBezTo>
                  <a:pt x="192" y="10"/>
                  <a:pt x="161" y="0"/>
                  <a:pt x="132" y="3"/>
                </a:cubicBezTo>
                <a:cubicBezTo>
                  <a:pt x="103" y="6"/>
                  <a:pt x="64" y="17"/>
                  <a:pt x="42" y="33"/>
                </a:cubicBezTo>
                <a:cubicBezTo>
                  <a:pt x="20" y="49"/>
                  <a:pt x="9" y="85"/>
                  <a:pt x="0" y="9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44" name="Freeform 56"/>
          <p:cNvSpPr>
            <a:spLocks/>
          </p:cNvSpPr>
          <p:nvPr/>
        </p:nvSpPr>
        <p:spPr bwMode="auto">
          <a:xfrm>
            <a:off x="5754688" y="4019550"/>
            <a:ext cx="382587" cy="244475"/>
          </a:xfrm>
          <a:custGeom>
            <a:avLst/>
            <a:gdLst/>
            <a:ahLst/>
            <a:cxnLst>
              <a:cxn ang="0">
                <a:pos x="234" y="0"/>
              </a:cxn>
              <a:cxn ang="0">
                <a:pos x="234" y="96"/>
              </a:cxn>
              <a:cxn ang="0">
                <a:pos x="192" y="144"/>
              </a:cxn>
              <a:cxn ang="0">
                <a:pos x="84" y="138"/>
              </a:cxn>
              <a:cxn ang="0">
                <a:pos x="0" y="48"/>
              </a:cxn>
            </a:cxnLst>
            <a:rect l="0" t="0" r="r" b="b"/>
            <a:pathLst>
              <a:path w="241" h="154">
                <a:moveTo>
                  <a:pt x="234" y="0"/>
                </a:moveTo>
                <a:cubicBezTo>
                  <a:pt x="234" y="16"/>
                  <a:pt x="241" y="72"/>
                  <a:pt x="234" y="96"/>
                </a:cubicBezTo>
                <a:cubicBezTo>
                  <a:pt x="227" y="120"/>
                  <a:pt x="217" y="137"/>
                  <a:pt x="192" y="144"/>
                </a:cubicBezTo>
                <a:cubicBezTo>
                  <a:pt x="167" y="151"/>
                  <a:pt x="116" y="154"/>
                  <a:pt x="84" y="138"/>
                </a:cubicBezTo>
                <a:cubicBezTo>
                  <a:pt x="52" y="122"/>
                  <a:pt x="17" y="67"/>
                  <a:pt x="0" y="4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45" name="Text Box 57"/>
          <p:cNvSpPr txBox="1">
            <a:spLocks noChangeArrowheads="1"/>
          </p:cNvSpPr>
          <p:nvPr/>
        </p:nvSpPr>
        <p:spPr bwMode="auto">
          <a:xfrm>
            <a:off x="4022725" y="1082675"/>
            <a:ext cx="1763713" cy="528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Шпилька</a:t>
            </a:r>
          </a:p>
        </p:txBody>
      </p:sp>
      <p:sp>
        <p:nvSpPr>
          <p:cNvPr id="140346" name="Line 58"/>
          <p:cNvSpPr>
            <a:spLocks noChangeShapeType="1"/>
          </p:cNvSpPr>
          <p:nvPr/>
        </p:nvSpPr>
        <p:spPr bwMode="auto">
          <a:xfrm flipH="1">
            <a:off x="3759200" y="1600200"/>
            <a:ext cx="228600" cy="25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47" name="Text Box 59"/>
          <p:cNvSpPr txBox="1">
            <a:spLocks noChangeArrowheads="1"/>
          </p:cNvSpPr>
          <p:nvPr/>
        </p:nvSpPr>
        <p:spPr bwMode="auto">
          <a:xfrm>
            <a:off x="4073525" y="2403475"/>
            <a:ext cx="1624013" cy="528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Спираль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348" name="Line 60"/>
          <p:cNvSpPr>
            <a:spLocks noChangeShapeType="1"/>
          </p:cNvSpPr>
          <p:nvPr/>
        </p:nvSpPr>
        <p:spPr bwMode="auto">
          <a:xfrm flipH="1">
            <a:off x="3733800" y="2616200"/>
            <a:ext cx="279400" cy="2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49" name="Line 61"/>
          <p:cNvSpPr>
            <a:spLocks noChangeShapeType="1"/>
          </p:cNvSpPr>
          <p:nvPr/>
        </p:nvSpPr>
        <p:spPr bwMode="auto">
          <a:xfrm flipH="1">
            <a:off x="3911600" y="2921000"/>
            <a:ext cx="609600" cy="584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50" name="Line 62"/>
          <p:cNvSpPr>
            <a:spLocks noChangeShapeType="1"/>
          </p:cNvSpPr>
          <p:nvPr/>
        </p:nvSpPr>
        <p:spPr bwMode="auto">
          <a:xfrm>
            <a:off x="4876800" y="2946400"/>
            <a:ext cx="279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51" name="Line 63"/>
          <p:cNvSpPr>
            <a:spLocks noChangeShapeType="1"/>
          </p:cNvSpPr>
          <p:nvPr/>
        </p:nvSpPr>
        <p:spPr bwMode="auto">
          <a:xfrm>
            <a:off x="5511800" y="2946400"/>
            <a:ext cx="914400" cy="63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52" name="Line 64"/>
          <p:cNvSpPr>
            <a:spLocks noChangeShapeType="1"/>
          </p:cNvSpPr>
          <p:nvPr/>
        </p:nvSpPr>
        <p:spPr bwMode="auto">
          <a:xfrm>
            <a:off x="5765800" y="1625600"/>
            <a:ext cx="1397000" cy="162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53" name="Text Box 65"/>
          <p:cNvSpPr txBox="1">
            <a:spLocks noChangeArrowheads="1"/>
          </p:cNvSpPr>
          <p:nvPr/>
        </p:nvSpPr>
        <p:spPr bwMode="auto">
          <a:xfrm>
            <a:off x="5119688" y="4605338"/>
            <a:ext cx="3154362" cy="5286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Внутренняя петля</a:t>
            </a:r>
          </a:p>
        </p:txBody>
      </p:sp>
      <p:sp>
        <p:nvSpPr>
          <p:cNvPr id="140354" name="Line 66"/>
          <p:cNvSpPr>
            <a:spLocks noChangeShapeType="1"/>
          </p:cNvSpPr>
          <p:nvPr/>
        </p:nvSpPr>
        <p:spPr bwMode="auto">
          <a:xfrm flipV="1">
            <a:off x="5735638" y="4303713"/>
            <a:ext cx="134937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56" name="Text Box 68"/>
          <p:cNvSpPr txBox="1">
            <a:spLocks noChangeArrowheads="1"/>
          </p:cNvSpPr>
          <p:nvPr/>
        </p:nvSpPr>
        <p:spPr bwMode="auto">
          <a:xfrm>
            <a:off x="684213" y="4491038"/>
            <a:ext cx="2628900" cy="955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Множственная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петля</a:t>
            </a:r>
          </a:p>
        </p:txBody>
      </p:sp>
      <p:sp>
        <p:nvSpPr>
          <p:cNvPr id="140358" name="Line 70"/>
          <p:cNvSpPr>
            <a:spLocks noChangeShapeType="1"/>
          </p:cNvSpPr>
          <p:nvPr/>
        </p:nvSpPr>
        <p:spPr bwMode="auto">
          <a:xfrm flipV="1">
            <a:off x="3290888" y="4308475"/>
            <a:ext cx="468312" cy="195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59" name="Line 71"/>
          <p:cNvSpPr>
            <a:spLocks noChangeShapeType="1"/>
          </p:cNvSpPr>
          <p:nvPr/>
        </p:nvSpPr>
        <p:spPr bwMode="auto">
          <a:xfrm flipV="1">
            <a:off x="3290888" y="3992563"/>
            <a:ext cx="1349375" cy="88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60" name="Line 72"/>
          <p:cNvSpPr>
            <a:spLocks noChangeShapeType="1"/>
          </p:cNvSpPr>
          <p:nvPr/>
        </p:nvSpPr>
        <p:spPr bwMode="auto">
          <a:xfrm flipV="1">
            <a:off x="3313113" y="4699000"/>
            <a:ext cx="1336675" cy="341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61" name="Text Box 73"/>
          <p:cNvSpPr txBox="1">
            <a:spLocks noChangeArrowheads="1"/>
          </p:cNvSpPr>
          <p:nvPr/>
        </p:nvSpPr>
        <p:spPr bwMode="auto">
          <a:xfrm>
            <a:off x="749300" y="2581275"/>
            <a:ext cx="2446338" cy="528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Выпячивание</a:t>
            </a:r>
          </a:p>
        </p:txBody>
      </p:sp>
      <p:sp>
        <p:nvSpPr>
          <p:cNvPr id="140362" name="Line 74"/>
          <p:cNvSpPr>
            <a:spLocks noChangeShapeType="1"/>
          </p:cNvSpPr>
          <p:nvPr/>
        </p:nvSpPr>
        <p:spPr bwMode="auto">
          <a:xfrm>
            <a:off x="2590800" y="3098800"/>
            <a:ext cx="431800" cy="25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40372" name="Group 84"/>
          <p:cNvGrpSpPr>
            <a:grpSpLocks/>
          </p:cNvGrpSpPr>
          <p:nvPr/>
        </p:nvGrpSpPr>
        <p:grpSpPr bwMode="auto">
          <a:xfrm rot="16200000">
            <a:off x="4731543" y="5561807"/>
            <a:ext cx="354013" cy="508000"/>
            <a:chOff x="2908" y="3752"/>
            <a:chExt cx="223" cy="320"/>
          </a:xfrm>
        </p:grpSpPr>
        <p:sp>
          <p:nvSpPr>
            <p:cNvPr id="140364" name="Line 76"/>
            <p:cNvSpPr>
              <a:spLocks noChangeShapeType="1"/>
            </p:cNvSpPr>
            <p:nvPr/>
          </p:nvSpPr>
          <p:spPr bwMode="auto">
            <a:xfrm>
              <a:off x="2908" y="3752"/>
              <a:ext cx="0" cy="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65" name="Line 77"/>
            <p:cNvSpPr>
              <a:spLocks noChangeShapeType="1"/>
            </p:cNvSpPr>
            <p:nvPr/>
          </p:nvSpPr>
          <p:spPr bwMode="auto">
            <a:xfrm>
              <a:off x="3131" y="3767"/>
              <a:ext cx="0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66" name="Line 78"/>
            <p:cNvSpPr>
              <a:spLocks noChangeShapeType="1"/>
            </p:cNvSpPr>
            <p:nvPr/>
          </p:nvSpPr>
          <p:spPr bwMode="auto">
            <a:xfrm>
              <a:off x="2920" y="38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67" name="Line 79"/>
            <p:cNvSpPr>
              <a:spLocks noChangeShapeType="1"/>
            </p:cNvSpPr>
            <p:nvPr/>
          </p:nvSpPr>
          <p:spPr bwMode="auto">
            <a:xfrm>
              <a:off x="2920" y="3937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68" name="Line 80"/>
            <p:cNvSpPr>
              <a:spLocks noChangeShapeType="1"/>
            </p:cNvSpPr>
            <p:nvPr/>
          </p:nvSpPr>
          <p:spPr bwMode="auto">
            <a:xfrm>
              <a:off x="2921" y="4027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0373" name="Group 85"/>
          <p:cNvGrpSpPr>
            <a:grpSpLocks/>
          </p:cNvGrpSpPr>
          <p:nvPr/>
        </p:nvGrpSpPr>
        <p:grpSpPr bwMode="auto">
          <a:xfrm rot="16200000">
            <a:off x="5215731" y="5917407"/>
            <a:ext cx="354013" cy="508000"/>
            <a:chOff x="2908" y="3752"/>
            <a:chExt cx="223" cy="320"/>
          </a:xfrm>
        </p:grpSpPr>
        <p:sp>
          <p:nvSpPr>
            <p:cNvPr id="140374" name="Line 86"/>
            <p:cNvSpPr>
              <a:spLocks noChangeShapeType="1"/>
            </p:cNvSpPr>
            <p:nvPr/>
          </p:nvSpPr>
          <p:spPr bwMode="auto">
            <a:xfrm>
              <a:off x="2908" y="3752"/>
              <a:ext cx="0" cy="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75" name="Line 87"/>
            <p:cNvSpPr>
              <a:spLocks noChangeShapeType="1"/>
            </p:cNvSpPr>
            <p:nvPr/>
          </p:nvSpPr>
          <p:spPr bwMode="auto">
            <a:xfrm>
              <a:off x="3131" y="3767"/>
              <a:ext cx="0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76" name="Line 88"/>
            <p:cNvSpPr>
              <a:spLocks noChangeShapeType="1"/>
            </p:cNvSpPr>
            <p:nvPr/>
          </p:nvSpPr>
          <p:spPr bwMode="auto">
            <a:xfrm>
              <a:off x="2920" y="38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77" name="Line 89"/>
            <p:cNvSpPr>
              <a:spLocks noChangeShapeType="1"/>
            </p:cNvSpPr>
            <p:nvPr/>
          </p:nvSpPr>
          <p:spPr bwMode="auto">
            <a:xfrm>
              <a:off x="2920" y="3937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78" name="Line 90"/>
            <p:cNvSpPr>
              <a:spLocks noChangeShapeType="1"/>
            </p:cNvSpPr>
            <p:nvPr/>
          </p:nvSpPr>
          <p:spPr bwMode="auto">
            <a:xfrm>
              <a:off x="2921" y="4027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0379" name="Freeform 91"/>
          <p:cNvSpPr>
            <a:spLocks/>
          </p:cNvSpPr>
          <p:nvPr/>
        </p:nvSpPr>
        <p:spPr bwMode="auto">
          <a:xfrm>
            <a:off x="4462463" y="5380038"/>
            <a:ext cx="233362" cy="258762"/>
          </a:xfrm>
          <a:custGeom>
            <a:avLst/>
            <a:gdLst/>
            <a:ahLst/>
            <a:cxnLst>
              <a:cxn ang="0">
                <a:pos x="147" y="163"/>
              </a:cxn>
              <a:cxn ang="0">
                <a:pos x="32" y="120"/>
              </a:cxn>
              <a:cxn ang="0">
                <a:pos x="0" y="0"/>
              </a:cxn>
            </a:cxnLst>
            <a:rect l="0" t="0" r="r" b="b"/>
            <a:pathLst>
              <a:path w="147" h="163">
                <a:moveTo>
                  <a:pt x="147" y="163"/>
                </a:moveTo>
                <a:cubicBezTo>
                  <a:pt x="128" y="157"/>
                  <a:pt x="56" y="147"/>
                  <a:pt x="32" y="120"/>
                </a:cubicBezTo>
                <a:cubicBezTo>
                  <a:pt x="8" y="93"/>
                  <a:pt x="7" y="25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0" name="Freeform 92"/>
          <p:cNvSpPr>
            <a:spLocks/>
          </p:cNvSpPr>
          <p:nvPr/>
        </p:nvSpPr>
        <p:spPr bwMode="auto">
          <a:xfrm>
            <a:off x="5156200" y="5548313"/>
            <a:ext cx="865188" cy="446087"/>
          </a:xfrm>
          <a:custGeom>
            <a:avLst/>
            <a:gdLst/>
            <a:ahLst/>
            <a:cxnLst>
              <a:cxn ang="0">
                <a:pos x="304" y="281"/>
              </a:cxn>
              <a:cxn ang="0">
                <a:pos x="488" y="241"/>
              </a:cxn>
              <a:cxn ang="0">
                <a:pos x="528" y="113"/>
              </a:cxn>
              <a:cxn ang="0">
                <a:pos x="384" y="9"/>
              </a:cxn>
              <a:cxn ang="0">
                <a:pos x="0" y="57"/>
              </a:cxn>
            </a:cxnLst>
            <a:rect l="0" t="0" r="r" b="b"/>
            <a:pathLst>
              <a:path w="545" h="281">
                <a:moveTo>
                  <a:pt x="304" y="281"/>
                </a:moveTo>
                <a:cubicBezTo>
                  <a:pt x="335" y="274"/>
                  <a:pt x="451" y="269"/>
                  <a:pt x="488" y="241"/>
                </a:cubicBezTo>
                <a:cubicBezTo>
                  <a:pt x="525" y="213"/>
                  <a:pt x="545" y="152"/>
                  <a:pt x="528" y="113"/>
                </a:cubicBezTo>
                <a:cubicBezTo>
                  <a:pt x="511" y="74"/>
                  <a:pt x="472" y="18"/>
                  <a:pt x="384" y="9"/>
                </a:cubicBezTo>
                <a:cubicBezTo>
                  <a:pt x="296" y="0"/>
                  <a:pt x="80" y="47"/>
                  <a:pt x="0" y="5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1" name="Freeform 93"/>
          <p:cNvSpPr>
            <a:spLocks/>
          </p:cNvSpPr>
          <p:nvPr/>
        </p:nvSpPr>
        <p:spPr bwMode="auto">
          <a:xfrm>
            <a:off x="5648325" y="6332538"/>
            <a:ext cx="781050" cy="282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82" y="28"/>
              </a:cxn>
              <a:cxn ang="0">
                <a:pos x="492" y="178"/>
              </a:cxn>
            </a:cxnLst>
            <a:rect l="0" t="0" r="r" b="b"/>
            <a:pathLst>
              <a:path w="492" h="178">
                <a:moveTo>
                  <a:pt x="0" y="10"/>
                </a:moveTo>
                <a:cubicBezTo>
                  <a:pt x="47" y="13"/>
                  <a:pt x="200" y="0"/>
                  <a:pt x="282" y="28"/>
                </a:cubicBezTo>
                <a:cubicBezTo>
                  <a:pt x="364" y="56"/>
                  <a:pt x="448" y="147"/>
                  <a:pt x="492" y="17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2" name="Freeform 94"/>
          <p:cNvSpPr>
            <a:spLocks/>
          </p:cNvSpPr>
          <p:nvPr/>
        </p:nvSpPr>
        <p:spPr bwMode="auto">
          <a:xfrm>
            <a:off x="4397375" y="5988050"/>
            <a:ext cx="750888" cy="411163"/>
          </a:xfrm>
          <a:custGeom>
            <a:avLst/>
            <a:gdLst/>
            <a:ahLst/>
            <a:cxnLst>
              <a:cxn ang="0">
                <a:pos x="166" y="4"/>
              </a:cxn>
              <a:cxn ang="0">
                <a:pos x="47" y="35"/>
              </a:cxn>
              <a:cxn ang="0">
                <a:pos x="35" y="215"/>
              </a:cxn>
              <a:cxn ang="0">
                <a:pos x="257" y="257"/>
              </a:cxn>
              <a:cxn ang="0">
                <a:pos x="473" y="227"/>
              </a:cxn>
            </a:cxnLst>
            <a:rect l="0" t="0" r="r" b="b"/>
            <a:pathLst>
              <a:path w="473" h="259">
                <a:moveTo>
                  <a:pt x="166" y="4"/>
                </a:moveTo>
                <a:cubicBezTo>
                  <a:pt x="146" y="9"/>
                  <a:pt x="69" y="0"/>
                  <a:pt x="47" y="35"/>
                </a:cubicBezTo>
                <a:cubicBezTo>
                  <a:pt x="25" y="70"/>
                  <a:pt x="0" y="178"/>
                  <a:pt x="35" y="215"/>
                </a:cubicBezTo>
                <a:cubicBezTo>
                  <a:pt x="70" y="252"/>
                  <a:pt x="184" y="255"/>
                  <a:pt x="257" y="257"/>
                </a:cubicBezTo>
                <a:cubicBezTo>
                  <a:pt x="330" y="259"/>
                  <a:pt x="428" y="233"/>
                  <a:pt x="47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3" name="Freeform 95"/>
          <p:cNvSpPr>
            <a:spLocks/>
          </p:cNvSpPr>
          <p:nvPr/>
        </p:nvSpPr>
        <p:spPr bwMode="auto">
          <a:xfrm rot="5400000">
            <a:off x="3586163" y="5656262"/>
            <a:ext cx="781050" cy="282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82" y="28"/>
              </a:cxn>
              <a:cxn ang="0">
                <a:pos x="492" y="178"/>
              </a:cxn>
            </a:cxnLst>
            <a:rect l="0" t="0" r="r" b="b"/>
            <a:pathLst>
              <a:path w="492" h="178">
                <a:moveTo>
                  <a:pt x="0" y="10"/>
                </a:moveTo>
                <a:cubicBezTo>
                  <a:pt x="47" y="13"/>
                  <a:pt x="200" y="0"/>
                  <a:pt x="282" y="28"/>
                </a:cubicBezTo>
                <a:cubicBezTo>
                  <a:pt x="364" y="56"/>
                  <a:pt x="448" y="147"/>
                  <a:pt x="492" y="17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4" name="Text Box 96"/>
          <p:cNvSpPr txBox="1">
            <a:spLocks noChangeArrowheads="1"/>
          </p:cNvSpPr>
          <p:nvPr/>
        </p:nvSpPr>
        <p:spPr bwMode="auto">
          <a:xfrm>
            <a:off x="6257925" y="5684838"/>
            <a:ext cx="2011363" cy="5286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Псевдоузел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385" name="Line 97"/>
          <p:cNvSpPr>
            <a:spLocks noChangeShapeType="1"/>
          </p:cNvSpPr>
          <p:nvPr/>
        </p:nvSpPr>
        <p:spPr bwMode="auto">
          <a:xfrm flipH="1" flipV="1">
            <a:off x="5986463" y="5754688"/>
            <a:ext cx="273050" cy="285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6" name="Line 98"/>
          <p:cNvSpPr>
            <a:spLocks noChangeShapeType="1"/>
          </p:cNvSpPr>
          <p:nvPr/>
        </p:nvSpPr>
        <p:spPr bwMode="auto">
          <a:xfrm flipH="1" flipV="1">
            <a:off x="4506913" y="6132513"/>
            <a:ext cx="1725612" cy="2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87" name="Text Box 99"/>
          <p:cNvSpPr txBox="1">
            <a:spLocks noChangeArrowheads="1"/>
          </p:cNvSpPr>
          <p:nvPr/>
        </p:nvSpPr>
        <p:spPr bwMode="auto">
          <a:xfrm>
            <a:off x="3327400" y="601503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'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388" name="Text Box 100"/>
          <p:cNvSpPr txBox="1">
            <a:spLocks noChangeArrowheads="1"/>
          </p:cNvSpPr>
          <p:nvPr/>
        </p:nvSpPr>
        <p:spPr bwMode="auto">
          <a:xfrm>
            <a:off x="6432550" y="633888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3'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389" name="Line 101"/>
          <p:cNvSpPr>
            <a:spLocks noChangeShapeType="1"/>
          </p:cNvSpPr>
          <p:nvPr/>
        </p:nvSpPr>
        <p:spPr bwMode="auto">
          <a:xfrm flipH="1" flipV="1">
            <a:off x="5813425" y="3636963"/>
            <a:ext cx="706438" cy="954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69400" cy="762000"/>
          </a:xfrm>
        </p:spPr>
        <p:txBody>
          <a:bodyPr/>
          <a:lstStyle/>
          <a:p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представления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вторичных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2471" name="Group 135"/>
          <p:cNvGrpSpPr>
            <a:grpSpLocks/>
          </p:cNvGrpSpPr>
          <p:nvPr/>
        </p:nvGrpSpPr>
        <p:grpSpPr bwMode="auto">
          <a:xfrm>
            <a:off x="673100" y="1341438"/>
            <a:ext cx="1927225" cy="1603375"/>
            <a:chOff x="4248" y="653"/>
            <a:chExt cx="1214" cy="1010"/>
          </a:xfrm>
        </p:grpSpPr>
        <p:grpSp>
          <p:nvGrpSpPr>
            <p:cNvPr id="142340" name="Group 4"/>
            <p:cNvGrpSpPr>
              <a:grpSpLocks/>
            </p:cNvGrpSpPr>
            <p:nvPr/>
          </p:nvGrpSpPr>
          <p:grpSpPr bwMode="auto">
            <a:xfrm>
              <a:off x="4329" y="777"/>
              <a:ext cx="99" cy="216"/>
              <a:chOff x="3616" y="2083"/>
              <a:chExt cx="227" cy="589"/>
            </a:xfrm>
          </p:grpSpPr>
          <p:sp>
            <p:nvSpPr>
              <p:cNvPr id="142341" name="Line 5"/>
              <p:cNvSpPr>
                <a:spLocks noChangeShapeType="1"/>
              </p:cNvSpPr>
              <p:nvPr/>
            </p:nvSpPr>
            <p:spPr bwMode="auto">
              <a:xfrm>
                <a:off x="3616" y="209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2" name="Line 6"/>
              <p:cNvSpPr>
                <a:spLocks noChangeShapeType="1"/>
              </p:cNvSpPr>
              <p:nvPr/>
            </p:nvSpPr>
            <p:spPr bwMode="auto">
              <a:xfrm>
                <a:off x="3843" y="2083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3" name="Line 7"/>
              <p:cNvSpPr>
                <a:spLocks noChangeShapeType="1"/>
              </p:cNvSpPr>
              <p:nvPr/>
            </p:nvSpPr>
            <p:spPr bwMode="auto">
              <a:xfrm>
                <a:off x="3632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4" name="Line 8"/>
              <p:cNvSpPr>
                <a:spLocks noChangeShapeType="1"/>
              </p:cNvSpPr>
              <p:nvPr/>
            </p:nvSpPr>
            <p:spPr bwMode="auto">
              <a:xfrm>
                <a:off x="3632" y="224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5" name="Line 9"/>
              <p:cNvSpPr>
                <a:spLocks noChangeShapeType="1"/>
              </p:cNvSpPr>
              <p:nvPr/>
            </p:nvSpPr>
            <p:spPr bwMode="auto">
              <a:xfrm>
                <a:off x="3633" y="233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6" name="Line 10"/>
              <p:cNvSpPr>
                <a:spLocks noChangeShapeType="1"/>
              </p:cNvSpPr>
              <p:nvPr/>
            </p:nvSpPr>
            <p:spPr bwMode="auto">
              <a:xfrm>
                <a:off x="3632" y="242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7" name="Line 11"/>
              <p:cNvSpPr>
                <a:spLocks noChangeShapeType="1"/>
              </p:cNvSpPr>
              <p:nvPr/>
            </p:nvSpPr>
            <p:spPr bwMode="auto">
              <a:xfrm>
                <a:off x="3633" y="251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8" name="Line 12"/>
              <p:cNvSpPr>
                <a:spLocks noChangeShapeType="1"/>
              </p:cNvSpPr>
              <p:nvPr/>
            </p:nvSpPr>
            <p:spPr bwMode="auto">
              <a:xfrm>
                <a:off x="3633" y="260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2349" name="Group 13"/>
            <p:cNvGrpSpPr>
              <a:grpSpLocks/>
            </p:cNvGrpSpPr>
            <p:nvPr/>
          </p:nvGrpSpPr>
          <p:grpSpPr bwMode="auto">
            <a:xfrm>
              <a:off x="4532" y="1267"/>
              <a:ext cx="98" cy="216"/>
              <a:chOff x="3616" y="2083"/>
              <a:chExt cx="227" cy="589"/>
            </a:xfrm>
          </p:grpSpPr>
          <p:sp>
            <p:nvSpPr>
              <p:cNvPr id="142350" name="Line 14"/>
              <p:cNvSpPr>
                <a:spLocks noChangeShapeType="1"/>
              </p:cNvSpPr>
              <p:nvPr/>
            </p:nvSpPr>
            <p:spPr bwMode="auto">
              <a:xfrm>
                <a:off x="3616" y="209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1" name="Line 15"/>
              <p:cNvSpPr>
                <a:spLocks noChangeShapeType="1"/>
              </p:cNvSpPr>
              <p:nvPr/>
            </p:nvSpPr>
            <p:spPr bwMode="auto">
              <a:xfrm>
                <a:off x="3843" y="2083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2" name="Line 16"/>
              <p:cNvSpPr>
                <a:spLocks noChangeShapeType="1"/>
              </p:cNvSpPr>
              <p:nvPr/>
            </p:nvSpPr>
            <p:spPr bwMode="auto">
              <a:xfrm>
                <a:off x="3632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3" name="Line 17"/>
              <p:cNvSpPr>
                <a:spLocks noChangeShapeType="1"/>
              </p:cNvSpPr>
              <p:nvPr/>
            </p:nvSpPr>
            <p:spPr bwMode="auto">
              <a:xfrm>
                <a:off x="3632" y="224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4" name="Line 18"/>
              <p:cNvSpPr>
                <a:spLocks noChangeShapeType="1"/>
              </p:cNvSpPr>
              <p:nvPr/>
            </p:nvSpPr>
            <p:spPr bwMode="auto">
              <a:xfrm>
                <a:off x="3633" y="233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5" name="Line 19"/>
              <p:cNvSpPr>
                <a:spLocks noChangeShapeType="1"/>
              </p:cNvSpPr>
              <p:nvPr/>
            </p:nvSpPr>
            <p:spPr bwMode="auto">
              <a:xfrm>
                <a:off x="3632" y="242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6" name="Line 20"/>
              <p:cNvSpPr>
                <a:spLocks noChangeShapeType="1"/>
              </p:cNvSpPr>
              <p:nvPr/>
            </p:nvSpPr>
            <p:spPr bwMode="auto">
              <a:xfrm>
                <a:off x="3633" y="251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7" name="Line 21"/>
              <p:cNvSpPr>
                <a:spLocks noChangeShapeType="1"/>
              </p:cNvSpPr>
              <p:nvPr/>
            </p:nvSpPr>
            <p:spPr bwMode="auto">
              <a:xfrm>
                <a:off x="3633" y="260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2358" name="Group 22"/>
            <p:cNvGrpSpPr>
              <a:grpSpLocks/>
            </p:cNvGrpSpPr>
            <p:nvPr/>
          </p:nvGrpSpPr>
          <p:grpSpPr bwMode="auto">
            <a:xfrm rot="4079705">
              <a:off x="4811" y="1054"/>
              <a:ext cx="83" cy="256"/>
              <a:chOff x="3616" y="2083"/>
              <a:chExt cx="227" cy="589"/>
            </a:xfrm>
          </p:grpSpPr>
          <p:sp>
            <p:nvSpPr>
              <p:cNvPr id="142359" name="Line 23"/>
              <p:cNvSpPr>
                <a:spLocks noChangeShapeType="1"/>
              </p:cNvSpPr>
              <p:nvPr/>
            </p:nvSpPr>
            <p:spPr bwMode="auto">
              <a:xfrm>
                <a:off x="3616" y="209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0" name="Line 24"/>
              <p:cNvSpPr>
                <a:spLocks noChangeShapeType="1"/>
              </p:cNvSpPr>
              <p:nvPr/>
            </p:nvSpPr>
            <p:spPr bwMode="auto">
              <a:xfrm>
                <a:off x="3843" y="2083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1" name="Line 25"/>
              <p:cNvSpPr>
                <a:spLocks noChangeShapeType="1"/>
              </p:cNvSpPr>
              <p:nvPr/>
            </p:nvSpPr>
            <p:spPr bwMode="auto">
              <a:xfrm>
                <a:off x="3632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2" name="Line 26"/>
              <p:cNvSpPr>
                <a:spLocks noChangeShapeType="1"/>
              </p:cNvSpPr>
              <p:nvPr/>
            </p:nvSpPr>
            <p:spPr bwMode="auto">
              <a:xfrm>
                <a:off x="3632" y="224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3" name="Line 27"/>
              <p:cNvSpPr>
                <a:spLocks noChangeShapeType="1"/>
              </p:cNvSpPr>
              <p:nvPr/>
            </p:nvSpPr>
            <p:spPr bwMode="auto">
              <a:xfrm>
                <a:off x="3633" y="233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4" name="Line 28"/>
              <p:cNvSpPr>
                <a:spLocks noChangeShapeType="1"/>
              </p:cNvSpPr>
              <p:nvPr/>
            </p:nvSpPr>
            <p:spPr bwMode="auto">
              <a:xfrm>
                <a:off x="3632" y="242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5" name="Line 29"/>
              <p:cNvSpPr>
                <a:spLocks noChangeShapeType="1"/>
              </p:cNvSpPr>
              <p:nvPr/>
            </p:nvSpPr>
            <p:spPr bwMode="auto">
              <a:xfrm>
                <a:off x="3633" y="251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6" name="Line 30"/>
              <p:cNvSpPr>
                <a:spLocks noChangeShapeType="1"/>
              </p:cNvSpPr>
              <p:nvPr/>
            </p:nvSpPr>
            <p:spPr bwMode="auto">
              <a:xfrm>
                <a:off x="3633" y="260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2367" name="Group 31"/>
            <p:cNvGrpSpPr>
              <a:grpSpLocks/>
            </p:cNvGrpSpPr>
            <p:nvPr/>
          </p:nvGrpSpPr>
          <p:grpSpPr bwMode="auto">
            <a:xfrm rot="-2051672">
              <a:off x="4410" y="988"/>
              <a:ext cx="98" cy="216"/>
              <a:chOff x="3616" y="2083"/>
              <a:chExt cx="227" cy="589"/>
            </a:xfrm>
          </p:grpSpPr>
          <p:sp>
            <p:nvSpPr>
              <p:cNvPr id="142368" name="Line 32"/>
              <p:cNvSpPr>
                <a:spLocks noChangeShapeType="1"/>
              </p:cNvSpPr>
              <p:nvPr/>
            </p:nvSpPr>
            <p:spPr bwMode="auto">
              <a:xfrm>
                <a:off x="3616" y="209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69" name="Line 33"/>
              <p:cNvSpPr>
                <a:spLocks noChangeShapeType="1"/>
              </p:cNvSpPr>
              <p:nvPr/>
            </p:nvSpPr>
            <p:spPr bwMode="auto">
              <a:xfrm>
                <a:off x="3843" y="2083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70" name="Line 34"/>
              <p:cNvSpPr>
                <a:spLocks noChangeShapeType="1"/>
              </p:cNvSpPr>
              <p:nvPr/>
            </p:nvSpPr>
            <p:spPr bwMode="auto">
              <a:xfrm>
                <a:off x="3632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71" name="Line 35"/>
              <p:cNvSpPr>
                <a:spLocks noChangeShapeType="1"/>
              </p:cNvSpPr>
              <p:nvPr/>
            </p:nvSpPr>
            <p:spPr bwMode="auto">
              <a:xfrm>
                <a:off x="3632" y="224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72" name="Line 36"/>
              <p:cNvSpPr>
                <a:spLocks noChangeShapeType="1"/>
              </p:cNvSpPr>
              <p:nvPr/>
            </p:nvSpPr>
            <p:spPr bwMode="auto">
              <a:xfrm>
                <a:off x="3633" y="233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73" name="Line 37"/>
              <p:cNvSpPr>
                <a:spLocks noChangeShapeType="1"/>
              </p:cNvSpPr>
              <p:nvPr/>
            </p:nvSpPr>
            <p:spPr bwMode="auto">
              <a:xfrm>
                <a:off x="3632" y="242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74" name="Line 38"/>
              <p:cNvSpPr>
                <a:spLocks noChangeShapeType="1"/>
              </p:cNvSpPr>
              <p:nvPr/>
            </p:nvSpPr>
            <p:spPr bwMode="auto">
              <a:xfrm>
                <a:off x="3633" y="251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75" name="Line 39"/>
              <p:cNvSpPr>
                <a:spLocks noChangeShapeType="1"/>
              </p:cNvSpPr>
              <p:nvPr/>
            </p:nvSpPr>
            <p:spPr bwMode="auto">
              <a:xfrm>
                <a:off x="3633" y="260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2376" name="Freeform 40"/>
            <p:cNvSpPr>
              <a:spLocks/>
            </p:cNvSpPr>
            <p:nvPr/>
          </p:nvSpPr>
          <p:spPr bwMode="auto">
            <a:xfrm>
              <a:off x="4283" y="653"/>
              <a:ext cx="187" cy="129"/>
            </a:xfrm>
            <a:custGeom>
              <a:avLst/>
              <a:gdLst/>
              <a:ahLst/>
              <a:cxnLst>
                <a:cxn ang="0">
                  <a:pos x="107" y="352"/>
                </a:cxn>
                <a:cxn ang="0">
                  <a:pos x="11" y="216"/>
                </a:cxn>
                <a:cxn ang="0">
                  <a:pos x="43" y="56"/>
                </a:cxn>
                <a:cxn ang="0">
                  <a:pos x="211" y="0"/>
                </a:cxn>
                <a:cxn ang="0">
                  <a:pos x="395" y="56"/>
                </a:cxn>
                <a:cxn ang="0">
                  <a:pos x="419" y="216"/>
                </a:cxn>
                <a:cxn ang="0">
                  <a:pos x="331" y="352"/>
                </a:cxn>
              </a:cxnLst>
              <a:rect l="0" t="0" r="r" b="b"/>
              <a:pathLst>
                <a:path w="430" h="352">
                  <a:moveTo>
                    <a:pt x="107" y="352"/>
                  </a:moveTo>
                  <a:cubicBezTo>
                    <a:pt x="91" y="329"/>
                    <a:pt x="22" y="265"/>
                    <a:pt x="11" y="216"/>
                  </a:cubicBezTo>
                  <a:cubicBezTo>
                    <a:pt x="0" y="167"/>
                    <a:pt x="10" y="92"/>
                    <a:pt x="43" y="56"/>
                  </a:cubicBezTo>
                  <a:cubicBezTo>
                    <a:pt x="76" y="20"/>
                    <a:pt x="152" y="0"/>
                    <a:pt x="211" y="0"/>
                  </a:cubicBezTo>
                  <a:cubicBezTo>
                    <a:pt x="270" y="0"/>
                    <a:pt x="360" y="20"/>
                    <a:pt x="395" y="56"/>
                  </a:cubicBezTo>
                  <a:cubicBezTo>
                    <a:pt x="430" y="92"/>
                    <a:pt x="430" y="167"/>
                    <a:pt x="419" y="216"/>
                  </a:cubicBezTo>
                  <a:cubicBezTo>
                    <a:pt x="408" y="265"/>
                    <a:pt x="349" y="324"/>
                    <a:pt x="331" y="35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377" name="Freeform 41"/>
            <p:cNvSpPr>
              <a:spLocks/>
            </p:cNvSpPr>
            <p:nvPr/>
          </p:nvSpPr>
          <p:spPr bwMode="auto">
            <a:xfrm rot="4349258">
              <a:off x="5307" y="981"/>
              <a:ext cx="158" cy="153"/>
            </a:xfrm>
            <a:custGeom>
              <a:avLst/>
              <a:gdLst/>
              <a:ahLst/>
              <a:cxnLst>
                <a:cxn ang="0">
                  <a:pos x="107" y="352"/>
                </a:cxn>
                <a:cxn ang="0">
                  <a:pos x="11" y="216"/>
                </a:cxn>
                <a:cxn ang="0">
                  <a:pos x="43" y="56"/>
                </a:cxn>
                <a:cxn ang="0">
                  <a:pos x="211" y="0"/>
                </a:cxn>
                <a:cxn ang="0">
                  <a:pos x="395" y="56"/>
                </a:cxn>
                <a:cxn ang="0">
                  <a:pos x="419" y="216"/>
                </a:cxn>
                <a:cxn ang="0">
                  <a:pos x="331" y="352"/>
                </a:cxn>
              </a:cxnLst>
              <a:rect l="0" t="0" r="r" b="b"/>
              <a:pathLst>
                <a:path w="430" h="352">
                  <a:moveTo>
                    <a:pt x="107" y="352"/>
                  </a:moveTo>
                  <a:cubicBezTo>
                    <a:pt x="91" y="329"/>
                    <a:pt x="22" y="265"/>
                    <a:pt x="11" y="216"/>
                  </a:cubicBezTo>
                  <a:cubicBezTo>
                    <a:pt x="0" y="167"/>
                    <a:pt x="10" y="92"/>
                    <a:pt x="43" y="56"/>
                  </a:cubicBezTo>
                  <a:cubicBezTo>
                    <a:pt x="76" y="20"/>
                    <a:pt x="152" y="0"/>
                    <a:pt x="211" y="0"/>
                  </a:cubicBezTo>
                  <a:cubicBezTo>
                    <a:pt x="270" y="0"/>
                    <a:pt x="360" y="20"/>
                    <a:pt x="395" y="56"/>
                  </a:cubicBezTo>
                  <a:cubicBezTo>
                    <a:pt x="430" y="92"/>
                    <a:pt x="430" y="167"/>
                    <a:pt x="419" y="216"/>
                  </a:cubicBezTo>
                  <a:cubicBezTo>
                    <a:pt x="408" y="265"/>
                    <a:pt x="349" y="324"/>
                    <a:pt x="331" y="35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378" name="Freeform 42"/>
            <p:cNvSpPr>
              <a:spLocks/>
            </p:cNvSpPr>
            <p:nvPr/>
          </p:nvSpPr>
          <p:spPr bwMode="auto">
            <a:xfrm>
              <a:off x="4248" y="974"/>
              <a:ext cx="101" cy="119"/>
            </a:xfrm>
            <a:custGeom>
              <a:avLst/>
              <a:gdLst/>
              <a:ahLst/>
              <a:cxnLst>
                <a:cxn ang="0">
                  <a:pos x="183" y="45"/>
                </a:cxn>
                <a:cxn ang="0">
                  <a:pos x="31" y="29"/>
                </a:cxn>
                <a:cxn ang="0">
                  <a:pos x="23" y="221"/>
                </a:cxn>
                <a:cxn ang="0">
                  <a:pos x="167" y="317"/>
                </a:cxn>
                <a:cxn ang="0">
                  <a:pos x="231" y="173"/>
                </a:cxn>
              </a:cxnLst>
              <a:rect l="0" t="0" r="r" b="b"/>
              <a:pathLst>
                <a:path w="231" h="325">
                  <a:moveTo>
                    <a:pt x="183" y="45"/>
                  </a:moveTo>
                  <a:cubicBezTo>
                    <a:pt x="158" y="41"/>
                    <a:pt x="58" y="0"/>
                    <a:pt x="31" y="29"/>
                  </a:cubicBezTo>
                  <a:cubicBezTo>
                    <a:pt x="4" y="58"/>
                    <a:pt x="0" y="173"/>
                    <a:pt x="23" y="221"/>
                  </a:cubicBezTo>
                  <a:cubicBezTo>
                    <a:pt x="46" y="269"/>
                    <a:pt x="132" y="325"/>
                    <a:pt x="167" y="317"/>
                  </a:cubicBezTo>
                  <a:cubicBezTo>
                    <a:pt x="202" y="309"/>
                    <a:pt x="218" y="203"/>
                    <a:pt x="231" y="17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379" name="Freeform 43"/>
            <p:cNvSpPr>
              <a:spLocks/>
            </p:cNvSpPr>
            <p:nvPr/>
          </p:nvSpPr>
          <p:spPr bwMode="auto">
            <a:xfrm>
              <a:off x="4444" y="1207"/>
              <a:ext cx="89" cy="86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2" y="48"/>
                </a:cxn>
                <a:cxn ang="0">
                  <a:pos x="28" y="168"/>
                </a:cxn>
                <a:cxn ang="0">
                  <a:pos x="108" y="232"/>
                </a:cxn>
                <a:cxn ang="0">
                  <a:pos x="204" y="184"/>
                </a:cxn>
              </a:cxnLst>
              <a:rect l="0" t="0" r="r" b="b"/>
              <a:pathLst>
                <a:path w="204" h="235">
                  <a:moveTo>
                    <a:pt x="100" y="0"/>
                  </a:moveTo>
                  <a:cubicBezTo>
                    <a:pt x="85" y="9"/>
                    <a:pt x="24" y="20"/>
                    <a:pt x="12" y="48"/>
                  </a:cubicBezTo>
                  <a:cubicBezTo>
                    <a:pt x="0" y="76"/>
                    <a:pt x="12" y="137"/>
                    <a:pt x="28" y="168"/>
                  </a:cubicBezTo>
                  <a:cubicBezTo>
                    <a:pt x="44" y="199"/>
                    <a:pt x="79" y="229"/>
                    <a:pt x="108" y="232"/>
                  </a:cubicBezTo>
                  <a:cubicBezTo>
                    <a:pt x="137" y="235"/>
                    <a:pt x="184" y="194"/>
                    <a:pt x="204" y="18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380" name="Freeform 44"/>
            <p:cNvSpPr>
              <a:spLocks/>
            </p:cNvSpPr>
            <p:nvPr/>
          </p:nvSpPr>
          <p:spPr bwMode="auto">
            <a:xfrm>
              <a:off x="4568" y="1137"/>
              <a:ext cx="150" cy="41"/>
            </a:xfrm>
            <a:custGeom>
              <a:avLst/>
              <a:gdLst/>
              <a:ahLst/>
              <a:cxnLst>
                <a:cxn ang="0">
                  <a:pos x="344" y="111"/>
                </a:cxn>
                <a:cxn ang="0">
                  <a:pos x="264" y="39"/>
                </a:cxn>
                <a:cxn ang="0">
                  <a:pos x="160" y="7"/>
                </a:cxn>
                <a:cxn ang="0">
                  <a:pos x="96" y="7"/>
                </a:cxn>
                <a:cxn ang="0">
                  <a:pos x="0" y="47"/>
                </a:cxn>
              </a:cxnLst>
              <a:rect l="0" t="0" r="r" b="b"/>
              <a:pathLst>
                <a:path w="344" h="111">
                  <a:moveTo>
                    <a:pt x="344" y="111"/>
                  </a:moveTo>
                  <a:cubicBezTo>
                    <a:pt x="332" y="99"/>
                    <a:pt x="295" y="56"/>
                    <a:pt x="264" y="39"/>
                  </a:cubicBezTo>
                  <a:cubicBezTo>
                    <a:pt x="233" y="22"/>
                    <a:pt x="188" y="12"/>
                    <a:pt x="160" y="7"/>
                  </a:cubicBezTo>
                  <a:cubicBezTo>
                    <a:pt x="132" y="2"/>
                    <a:pt x="123" y="0"/>
                    <a:pt x="96" y="7"/>
                  </a:cubicBezTo>
                  <a:cubicBezTo>
                    <a:pt x="69" y="14"/>
                    <a:pt x="20" y="39"/>
                    <a:pt x="0" y="4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381" name="Freeform 45"/>
            <p:cNvSpPr>
              <a:spLocks/>
            </p:cNvSpPr>
            <p:nvPr/>
          </p:nvSpPr>
          <p:spPr bwMode="auto">
            <a:xfrm>
              <a:off x="4631" y="1254"/>
              <a:ext cx="132" cy="6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12" y="144"/>
                </a:cxn>
                <a:cxn ang="0">
                  <a:pos x="208" y="152"/>
                </a:cxn>
                <a:cxn ang="0">
                  <a:pos x="288" y="112"/>
                </a:cxn>
                <a:cxn ang="0">
                  <a:pos x="304" y="0"/>
                </a:cxn>
              </a:cxnLst>
              <a:rect l="0" t="0" r="r" b="b"/>
              <a:pathLst>
                <a:path w="304" h="163">
                  <a:moveTo>
                    <a:pt x="0" y="40"/>
                  </a:moveTo>
                  <a:cubicBezTo>
                    <a:pt x="19" y="57"/>
                    <a:pt x="77" y="125"/>
                    <a:pt x="112" y="144"/>
                  </a:cubicBezTo>
                  <a:cubicBezTo>
                    <a:pt x="147" y="163"/>
                    <a:pt x="179" y="157"/>
                    <a:pt x="208" y="152"/>
                  </a:cubicBezTo>
                  <a:cubicBezTo>
                    <a:pt x="237" y="147"/>
                    <a:pt x="272" y="137"/>
                    <a:pt x="288" y="112"/>
                  </a:cubicBezTo>
                  <a:cubicBezTo>
                    <a:pt x="304" y="87"/>
                    <a:pt x="301" y="23"/>
                    <a:pt x="30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2382" name="Group 46"/>
            <p:cNvGrpSpPr>
              <a:grpSpLocks/>
            </p:cNvGrpSpPr>
            <p:nvPr/>
          </p:nvGrpSpPr>
          <p:grpSpPr bwMode="auto">
            <a:xfrm rot="4668778">
              <a:off x="5153" y="971"/>
              <a:ext cx="83" cy="257"/>
              <a:chOff x="3616" y="2083"/>
              <a:chExt cx="227" cy="589"/>
            </a:xfrm>
          </p:grpSpPr>
          <p:sp>
            <p:nvSpPr>
              <p:cNvPr id="142383" name="Line 47"/>
              <p:cNvSpPr>
                <a:spLocks noChangeShapeType="1"/>
              </p:cNvSpPr>
              <p:nvPr/>
            </p:nvSpPr>
            <p:spPr bwMode="auto">
              <a:xfrm>
                <a:off x="3616" y="209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84" name="Line 48"/>
              <p:cNvSpPr>
                <a:spLocks noChangeShapeType="1"/>
              </p:cNvSpPr>
              <p:nvPr/>
            </p:nvSpPr>
            <p:spPr bwMode="auto">
              <a:xfrm>
                <a:off x="3843" y="2083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85" name="Line 49"/>
              <p:cNvSpPr>
                <a:spLocks noChangeShapeType="1"/>
              </p:cNvSpPr>
              <p:nvPr/>
            </p:nvSpPr>
            <p:spPr bwMode="auto">
              <a:xfrm>
                <a:off x="3632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86" name="Line 50"/>
              <p:cNvSpPr>
                <a:spLocks noChangeShapeType="1"/>
              </p:cNvSpPr>
              <p:nvPr/>
            </p:nvSpPr>
            <p:spPr bwMode="auto">
              <a:xfrm>
                <a:off x="3632" y="224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87" name="Line 51"/>
              <p:cNvSpPr>
                <a:spLocks noChangeShapeType="1"/>
              </p:cNvSpPr>
              <p:nvPr/>
            </p:nvSpPr>
            <p:spPr bwMode="auto">
              <a:xfrm>
                <a:off x="3633" y="233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88" name="Line 52"/>
              <p:cNvSpPr>
                <a:spLocks noChangeShapeType="1"/>
              </p:cNvSpPr>
              <p:nvPr/>
            </p:nvSpPr>
            <p:spPr bwMode="auto">
              <a:xfrm>
                <a:off x="3632" y="242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89" name="Line 53"/>
              <p:cNvSpPr>
                <a:spLocks noChangeShapeType="1"/>
              </p:cNvSpPr>
              <p:nvPr/>
            </p:nvSpPr>
            <p:spPr bwMode="auto">
              <a:xfrm>
                <a:off x="3633" y="251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90" name="Line 54"/>
              <p:cNvSpPr>
                <a:spLocks noChangeShapeType="1"/>
              </p:cNvSpPr>
              <p:nvPr/>
            </p:nvSpPr>
            <p:spPr bwMode="auto">
              <a:xfrm>
                <a:off x="3633" y="2609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2391" name="Freeform 55"/>
            <p:cNvSpPr>
              <a:spLocks/>
            </p:cNvSpPr>
            <p:nvPr/>
          </p:nvSpPr>
          <p:spPr bwMode="auto">
            <a:xfrm>
              <a:off x="4943" y="1068"/>
              <a:ext cx="120" cy="37"/>
            </a:xfrm>
            <a:custGeom>
              <a:avLst/>
              <a:gdLst/>
              <a:ahLst/>
              <a:cxnLst>
                <a:cxn ang="0">
                  <a:pos x="276" y="33"/>
                </a:cxn>
                <a:cxn ang="0">
                  <a:pos x="216" y="15"/>
                </a:cxn>
                <a:cxn ang="0">
                  <a:pos x="132" y="3"/>
                </a:cxn>
                <a:cxn ang="0">
                  <a:pos x="42" y="33"/>
                </a:cxn>
                <a:cxn ang="0">
                  <a:pos x="0" y="99"/>
                </a:cxn>
              </a:cxnLst>
              <a:rect l="0" t="0" r="r" b="b"/>
              <a:pathLst>
                <a:path w="276" h="99">
                  <a:moveTo>
                    <a:pt x="276" y="33"/>
                  </a:moveTo>
                  <a:cubicBezTo>
                    <a:pt x="266" y="30"/>
                    <a:pt x="240" y="20"/>
                    <a:pt x="216" y="15"/>
                  </a:cubicBezTo>
                  <a:cubicBezTo>
                    <a:pt x="192" y="10"/>
                    <a:pt x="161" y="0"/>
                    <a:pt x="132" y="3"/>
                  </a:cubicBezTo>
                  <a:cubicBezTo>
                    <a:pt x="103" y="6"/>
                    <a:pt x="64" y="17"/>
                    <a:pt x="42" y="33"/>
                  </a:cubicBezTo>
                  <a:cubicBezTo>
                    <a:pt x="20" y="49"/>
                    <a:pt x="9" y="85"/>
                    <a:pt x="0" y="9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392" name="Freeform 56"/>
            <p:cNvSpPr>
              <a:spLocks/>
            </p:cNvSpPr>
            <p:nvPr/>
          </p:nvSpPr>
          <p:spPr bwMode="auto">
            <a:xfrm>
              <a:off x="4985" y="1162"/>
              <a:ext cx="105" cy="56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234" y="96"/>
                </a:cxn>
                <a:cxn ang="0">
                  <a:pos x="192" y="144"/>
                </a:cxn>
                <a:cxn ang="0">
                  <a:pos x="84" y="138"/>
                </a:cxn>
                <a:cxn ang="0">
                  <a:pos x="0" y="48"/>
                </a:cxn>
              </a:cxnLst>
              <a:rect l="0" t="0" r="r" b="b"/>
              <a:pathLst>
                <a:path w="241" h="154">
                  <a:moveTo>
                    <a:pt x="234" y="0"/>
                  </a:moveTo>
                  <a:cubicBezTo>
                    <a:pt x="234" y="16"/>
                    <a:pt x="241" y="72"/>
                    <a:pt x="234" y="96"/>
                  </a:cubicBezTo>
                  <a:cubicBezTo>
                    <a:pt x="227" y="120"/>
                    <a:pt x="217" y="137"/>
                    <a:pt x="192" y="144"/>
                  </a:cubicBezTo>
                  <a:cubicBezTo>
                    <a:pt x="167" y="151"/>
                    <a:pt x="116" y="154"/>
                    <a:pt x="84" y="138"/>
                  </a:cubicBezTo>
                  <a:cubicBezTo>
                    <a:pt x="52" y="122"/>
                    <a:pt x="17" y="67"/>
                    <a:pt x="0" y="4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17" name="Freeform 81"/>
            <p:cNvSpPr>
              <a:spLocks/>
            </p:cNvSpPr>
            <p:nvPr/>
          </p:nvSpPr>
          <p:spPr bwMode="auto">
            <a:xfrm>
              <a:off x="4630" y="1476"/>
              <a:ext cx="64" cy="60"/>
            </a:xfrm>
            <a:custGeom>
              <a:avLst/>
              <a:gdLst/>
              <a:ahLst/>
              <a:cxnLst>
                <a:cxn ang="0">
                  <a:pos x="147" y="163"/>
                </a:cxn>
                <a:cxn ang="0">
                  <a:pos x="32" y="120"/>
                </a:cxn>
                <a:cxn ang="0">
                  <a:pos x="0" y="0"/>
                </a:cxn>
              </a:cxnLst>
              <a:rect l="0" t="0" r="r" b="b"/>
              <a:pathLst>
                <a:path w="147" h="163">
                  <a:moveTo>
                    <a:pt x="147" y="163"/>
                  </a:moveTo>
                  <a:cubicBezTo>
                    <a:pt x="128" y="157"/>
                    <a:pt x="56" y="147"/>
                    <a:pt x="32" y="120"/>
                  </a:cubicBezTo>
                  <a:cubicBezTo>
                    <a:pt x="8" y="93"/>
                    <a:pt x="7" y="25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21" name="Freeform 85"/>
            <p:cNvSpPr>
              <a:spLocks/>
            </p:cNvSpPr>
            <p:nvPr/>
          </p:nvSpPr>
          <p:spPr bwMode="auto">
            <a:xfrm rot="5400000">
              <a:off x="4406" y="1534"/>
              <a:ext cx="181" cy="7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82" y="28"/>
                </a:cxn>
                <a:cxn ang="0">
                  <a:pos x="492" y="178"/>
                </a:cxn>
              </a:cxnLst>
              <a:rect l="0" t="0" r="r" b="b"/>
              <a:pathLst>
                <a:path w="492" h="178">
                  <a:moveTo>
                    <a:pt x="0" y="10"/>
                  </a:moveTo>
                  <a:cubicBezTo>
                    <a:pt x="47" y="13"/>
                    <a:pt x="200" y="0"/>
                    <a:pt x="282" y="28"/>
                  </a:cubicBezTo>
                  <a:cubicBezTo>
                    <a:pt x="364" y="56"/>
                    <a:pt x="448" y="147"/>
                    <a:pt x="492" y="17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2463" name="Group 127"/>
          <p:cNvGrpSpPr>
            <a:grpSpLocks/>
          </p:cNvGrpSpPr>
          <p:nvPr/>
        </p:nvGrpSpPr>
        <p:grpSpPr bwMode="auto">
          <a:xfrm>
            <a:off x="6097588" y="1409700"/>
            <a:ext cx="1830387" cy="1866900"/>
            <a:chOff x="3601" y="2376"/>
            <a:chExt cx="1665" cy="1784"/>
          </a:xfrm>
        </p:grpSpPr>
        <p:sp>
          <p:nvSpPr>
            <p:cNvPr id="142427" name="Oval 91"/>
            <p:cNvSpPr>
              <a:spLocks noChangeArrowheads="1"/>
            </p:cNvSpPr>
            <p:nvPr/>
          </p:nvSpPr>
          <p:spPr bwMode="auto">
            <a:xfrm>
              <a:off x="3602" y="2386"/>
              <a:ext cx="1664" cy="164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2428" name="Line 92"/>
            <p:cNvSpPr>
              <a:spLocks noChangeShapeType="1"/>
            </p:cNvSpPr>
            <p:nvPr/>
          </p:nvSpPr>
          <p:spPr bwMode="auto">
            <a:xfrm flipV="1">
              <a:off x="3986" y="3794"/>
              <a:ext cx="1043" cy="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29" name="Line 93"/>
            <p:cNvSpPr>
              <a:spLocks noChangeShapeType="1"/>
            </p:cNvSpPr>
            <p:nvPr/>
          </p:nvSpPr>
          <p:spPr bwMode="auto">
            <a:xfrm flipV="1">
              <a:off x="3840" y="3652"/>
              <a:ext cx="1293" cy="1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0" name="Line 94"/>
            <p:cNvSpPr>
              <a:spLocks noChangeShapeType="1"/>
            </p:cNvSpPr>
            <p:nvPr/>
          </p:nvSpPr>
          <p:spPr bwMode="auto">
            <a:xfrm>
              <a:off x="5026" y="2628"/>
              <a:ext cx="238" cy="6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1" name="Line 95"/>
            <p:cNvSpPr>
              <a:spLocks noChangeShapeType="1"/>
            </p:cNvSpPr>
            <p:nvPr/>
          </p:nvSpPr>
          <p:spPr bwMode="auto">
            <a:xfrm>
              <a:off x="4864" y="2517"/>
              <a:ext cx="366" cy="9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2" name="Line 96"/>
            <p:cNvSpPr>
              <a:spLocks noChangeShapeType="1"/>
            </p:cNvSpPr>
            <p:nvPr/>
          </p:nvSpPr>
          <p:spPr bwMode="auto">
            <a:xfrm>
              <a:off x="4680" y="2406"/>
              <a:ext cx="527" cy="1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3" name="Line 97"/>
            <p:cNvSpPr>
              <a:spLocks noChangeShapeType="1"/>
            </p:cNvSpPr>
            <p:nvPr/>
          </p:nvSpPr>
          <p:spPr bwMode="auto">
            <a:xfrm>
              <a:off x="4576" y="2398"/>
              <a:ext cx="580" cy="12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4" name="Line 98"/>
            <p:cNvSpPr>
              <a:spLocks noChangeShapeType="1"/>
            </p:cNvSpPr>
            <p:nvPr/>
          </p:nvSpPr>
          <p:spPr bwMode="auto">
            <a:xfrm flipH="1">
              <a:off x="3784" y="2376"/>
              <a:ext cx="659" cy="1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5" name="Line 99"/>
            <p:cNvSpPr>
              <a:spLocks noChangeShapeType="1"/>
            </p:cNvSpPr>
            <p:nvPr/>
          </p:nvSpPr>
          <p:spPr bwMode="auto">
            <a:xfrm flipH="1">
              <a:off x="3711" y="2407"/>
              <a:ext cx="604" cy="1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6" name="Line 100"/>
            <p:cNvSpPr>
              <a:spLocks noChangeShapeType="1"/>
            </p:cNvSpPr>
            <p:nvPr/>
          </p:nvSpPr>
          <p:spPr bwMode="auto">
            <a:xfrm flipH="1">
              <a:off x="3656" y="2389"/>
              <a:ext cx="659" cy="10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37" name="Line 101"/>
            <p:cNvSpPr>
              <a:spLocks noChangeShapeType="1"/>
            </p:cNvSpPr>
            <p:nvPr/>
          </p:nvSpPr>
          <p:spPr bwMode="auto">
            <a:xfrm flipH="1">
              <a:off x="3601" y="2443"/>
              <a:ext cx="531" cy="8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0" name="Line 104"/>
            <p:cNvSpPr>
              <a:spLocks noChangeShapeType="1"/>
            </p:cNvSpPr>
            <p:nvPr/>
          </p:nvSpPr>
          <p:spPr bwMode="auto">
            <a:xfrm flipH="1">
              <a:off x="3625" y="2455"/>
              <a:ext cx="531" cy="8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1" name="Line 105"/>
            <p:cNvSpPr>
              <a:spLocks noChangeShapeType="1"/>
            </p:cNvSpPr>
            <p:nvPr/>
          </p:nvSpPr>
          <p:spPr bwMode="auto">
            <a:xfrm flipH="1">
              <a:off x="3625" y="2419"/>
              <a:ext cx="585" cy="9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2" name="Line 106"/>
            <p:cNvSpPr>
              <a:spLocks noChangeShapeType="1"/>
            </p:cNvSpPr>
            <p:nvPr/>
          </p:nvSpPr>
          <p:spPr bwMode="auto">
            <a:xfrm flipH="1">
              <a:off x="3631" y="2407"/>
              <a:ext cx="615" cy="9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3" name="Line 107"/>
            <p:cNvSpPr>
              <a:spLocks noChangeShapeType="1"/>
            </p:cNvSpPr>
            <p:nvPr/>
          </p:nvSpPr>
          <p:spPr bwMode="auto">
            <a:xfrm flipH="1">
              <a:off x="3643" y="2407"/>
              <a:ext cx="633" cy="10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4" name="Line 108"/>
            <p:cNvSpPr>
              <a:spLocks noChangeShapeType="1"/>
            </p:cNvSpPr>
            <p:nvPr/>
          </p:nvSpPr>
          <p:spPr bwMode="auto">
            <a:xfrm flipH="1">
              <a:off x="3729" y="2413"/>
              <a:ext cx="604" cy="1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5" name="Line 109"/>
            <p:cNvSpPr>
              <a:spLocks noChangeShapeType="1"/>
            </p:cNvSpPr>
            <p:nvPr/>
          </p:nvSpPr>
          <p:spPr bwMode="auto">
            <a:xfrm flipH="1">
              <a:off x="3745" y="2389"/>
              <a:ext cx="624" cy="1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6" name="Line 110"/>
            <p:cNvSpPr>
              <a:spLocks noChangeShapeType="1"/>
            </p:cNvSpPr>
            <p:nvPr/>
          </p:nvSpPr>
          <p:spPr bwMode="auto">
            <a:xfrm flipH="1">
              <a:off x="3761" y="2395"/>
              <a:ext cx="626" cy="1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7" name="Line 111"/>
            <p:cNvSpPr>
              <a:spLocks noChangeShapeType="1"/>
            </p:cNvSpPr>
            <p:nvPr/>
          </p:nvSpPr>
          <p:spPr bwMode="auto">
            <a:xfrm flipH="1">
              <a:off x="3771" y="2389"/>
              <a:ext cx="646" cy="13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8" name="Line 112"/>
            <p:cNvSpPr>
              <a:spLocks noChangeShapeType="1"/>
            </p:cNvSpPr>
            <p:nvPr/>
          </p:nvSpPr>
          <p:spPr bwMode="auto">
            <a:xfrm flipV="1">
              <a:off x="3986" y="3770"/>
              <a:ext cx="1043" cy="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49" name="Line 113"/>
            <p:cNvSpPr>
              <a:spLocks noChangeShapeType="1"/>
            </p:cNvSpPr>
            <p:nvPr/>
          </p:nvSpPr>
          <p:spPr bwMode="auto">
            <a:xfrm flipV="1">
              <a:off x="3938" y="3746"/>
              <a:ext cx="1115" cy="1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0" name="Line 114"/>
            <p:cNvSpPr>
              <a:spLocks noChangeShapeType="1"/>
            </p:cNvSpPr>
            <p:nvPr/>
          </p:nvSpPr>
          <p:spPr bwMode="auto">
            <a:xfrm flipV="1">
              <a:off x="3906" y="3718"/>
              <a:ext cx="1187" cy="1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1" name="Line 115"/>
            <p:cNvSpPr>
              <a:spLocks noChangeShapeType="1"/>
            </p:cNvSpPr>
            <p:nvPr/>
          </p:nvSpPr>
          <p:spPr bwMode="auto">
            <a:xfrm flipV="1">
              <a:off x="3886" y="3698"/>
              <a:ext cx="1203" cy="1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2" name="Line 116"/>
            <p:cNvSpPr>
              <a:spLocks noChangeShapeType="1"/>
            </p:cNvSpPr>
            <p:nvPr/>
          </p:nvSpPr>
          <p:spPr bwMode="auto">
            <a:xfrm flipV="1">
              <a:off x="3870" y="3674"/>
              <a:ext cx="1239" cy="1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3" name="Line 117"/>
            <p:cNvSpPr>
              <a:spLocks noChangeShapeType="1"/>
            </p:cNvSpPr>
            <p:nvPr/>
          </p:nvSpPr>
          <p:spPr bwMode="auto">
            <a:xfrm>
              <a:off x="4898" y="2536"/>
              <a:ext cx="342" cy="8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4" name="Line 118"/>
            <p:cNvSpPr>
              <a:spLocks noChangeShapeType="1"/>
            </p:cNvSpPr>
            <p:nvPr/>
          </p:nvSpPr>
          <p:spPr bwMode="auto">
            <a:xfrm>
              <a:off x="4922" y="2540"/>
              <a:ext cx="326" cy="8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5" name="Line 119"/>
            <p:cNvSpPr>
              <a:spLocks noChangeShapeType="1"/>
            </p:cNvSpPr>
            <p:nvPr/>
          </p:nvSpPr>
          <p:spPr bwMode="auto">
            <a:xfrm>
              <a:off x="4954" y="2572"/>
              <a:ext cx="294" cy="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6" name="Line 120"/>
            <p:cNvSpPr>
              <a:spLocks noChangeShapeType="1"/>
            </p:cNvSpPr>
            <p:nvPr/>
          </p:nvSpPr>
          <p:spPr bwMode="auto">
            <a:xfrm>
              <a:off x="4990" y="2604"/>
              <a:ext cx="270" cy="6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7" name="Line 121"/>
            <p:cNvSpPr>
              <a:spLocks noChangeShapeType="1"/>
            </p:cNvSpPr>
            <p:nvPr/>
          </p:nvSpPr>
          <p:spPr bwMode="auto">
            <a:xfrm>
              <a:off x="4616" y="2430"/>
              <a:ext cx="551" cy="11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8" name="Line 122"/>
            <p:cNvSpPr>
              <a:spLocks noChangeShapeType="1"/>
            </p:cNvSpPr>
            <p:nvPr/>
          </p:nvSpPr>
          <p:spPr bwMode="auto">
            <a:xfrm>
              <a:off x="4640" y="2426"/>
              <a:ext cx="531" cy="1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59" name="Line 123"/>
            <p:cNvSpPr>
              <a:spLocks noChangeShapeType="1"/>
            </p:cNvSpPr>
            <p:nvPr/>
          </p:nvSpPr>
          <p:spPr bwMode="auto">
            <a:xfrm>
              <a:off x="4552" y="2398"/>
              <a:ext cx="591" cy="1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0" name="Line 124"/>
            <p:cNvSpPr>
              <a:spLocks noChangeShapeType="1"/>
            </p:cNvSpPr>
            <p:nvPr/>
          </p:nvSpPr>
          <p:spPr bwMode="auto">
            <a:xfrm>
              <a:off x="4656" y="2414"/>
              <a:ext cx="531" cy="1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1" name="Line 125"/>
            <p:cNvSpPr>
              <a:spLocks noChangeShapeType="1"/>
            </p:cNvSpPr>
            <p:nvPr/>
          </p:nvSpPr>
          <p:spPr bwMode="auto">
            <a:xfrm flipH="1">
              <a:off x="4376" y="4032"/>
              <a:ext cx="80" cy="1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2" name="Line 126"/>
            <p:cNvSpPr>
              <a:spLocks noChangeShapeType="1"/>
            </p:cNvSpPr>
            <p:nvPr/>
          </p:nvSpPr>
          <p:spPr bwMode="auto">
            <a:xfrm>
              <a:off x="4488" y="4016"/>
              <a:ext cx="96" cy="1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2478" name="Group 142"/>
          <p:cNvGrpSpPr>
            <a:grpSpLocks/>
          </p:cNvGrpSpPr>
          <p:nvPr/>
        </p:nvGrpSpPr>
        <p:grpSpPr bwMode="auto">
          <a:xfrm>
            <a:off x="263525" y="5551488"/>
            <a:ext cx="8378825" cy="1119187"/>
            <a:chOff x="278" y="3201"/>
            <a:chExt cx="5278" cy="705"/>
          </a:xfrm>
        </p:grpSpPr>
        <p:sp>
          <p:nvSpPr>
            <p:cNvPr id="142464" name="Text Box 128"/>
            <p:cNvSpPr txBox="1">
              <a:spLocks noChangeArrowheads="1"/>
            </p:cNvSpPr>
            <p:nvPr/>
          </p:nvSpPr>
          <p:spPr bwMode="auto">
            <a:xfrm>
              <a:off x="278" y="3664"/>
              <a:ext cx="52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200" b="1">
                  <a:effectLst/>
                  <a:latin typeface="Courier New" pitchFamily="49" charset="0"/>
                </a:rPr>
                <a:t> 1  2  3  4  5  6  7  8  9 10 11 12 13 14 15 16 17 18 19 20 21 22 23 24 25 26 27 28 29 30</a:t>
              </a:r>
            </a:p>
            <a:p>
              <a:pPr>
                <a:lnSpc>
                  <a:spcPct val="80000"/>
                </a:lnSpc>
              </a:pPr>
              <a:r>
                <a:rPr lang="ru-RU" sz="1200" b="1">
                  <a:effectLst/>
                  <a:latin typeface="Courier New" pitchFamily="49" charset="0"/>
                </a:rPr>
                <a:t>30 29 28  - 15 14 13 12  -  -  -  8  7  6  5  -  -  -  -  - 27 26  -  -  - 22 23  3  2  1</a:t>
              </a:r>
            </a:p>
          </p:txBody>
        </p:sp>
        <p:sp>
          <p:nvSpPr>
            <p:cNvPr id="142465" name="Freeform 129"/>
            <p:cNvSpPr>
              <a:spLocks/>
            </p:cNvSpPr>
            <p:nvPr/>
          </p:nvSpPr>
          <p:spPr bwMode="auto">
            <a:xfrm>
              <a:off x="1648" y="3574"/>
              <a:ext cx="653" cy="114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6" name="Freeform 130"/>
            <p:cNvSpPr>
              <a:spLocks/>
            </p:cNvSpPr>
            <p:nvPr/>
          </p:nvSpPr>
          <p:spPr bwMode="auto">
            <a:xfrm>
              <a:off x="1300" y="3472"/>
              <a:ext cx="1356" cy="22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7" name="Freeform 131"/>
            <p:cNvSpPr>
              <a:spLocks/>
            </p:cNvSpPr>
            <p:nvPr/>
          </p:nvSpPr>
          <p:spPr bwMode="auto">
            <a:xfrm>
              <a:off x="1120" y="3412"/>
              <a:ext cx="1724" cy="258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8" name="Freeform 132"/>
            <p:cNvSpPr>
              <a:spLocks/>
            </p:cNvSpPr>
            <p:nvPr/>
          </p:nvSpPr>
          <p:spPr bwMode="auto">
            <a:xfrm>
              <a:off x="1492" y="3532"/>
              <a:ext cx="989" cy="144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69" name="Freeform 133"/>
            <p:cNvSpPr>
              <a:spLocks/>
            </p:cNvSpPr>
            <p:nvPr/>
          </p:nvSpPr>
          <p:spPr bwMode="auto">
            <a:xfrm>
              <a:off x="3833" y="3462"/>
              <a:ext cx="1081" cy="186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70" name="Freeform 134"/>
            <p:cNvSpPr>
              <a:spLocks/>
            </p:cNvSpPr>
            <p:nvPr/>
          </p:nvSpPr>
          <p:spPr bwMode="auto">
            <a:xfrm>
              <a:off x="4077" y="3522"/>
              <a:ext cx="669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72" name="Freeform 136"/>
            <p:cNvSpPr>
              <a:spLocks/>
            </p:cNvSpPr>
            <p:nvPr/>
          </p:nvSpPr>
          <p:spPr bwMode="auto">
            <a:xfrm>
              <a:off x="416" y="3201"/>
              <a:ext cx="5037" cy="447"/>
            </a:xfrm>
            <a:custGeom>
              <a:avLst/>
              <a:gdLst/>
              <a:ahLst/>
              <a:cxnLst>
                <a:cxn ang="0">
                  <a:pos x="0" y="799"/>
                </a:cxn>
                <a:cxn ang="0">
                  <a:pos x="432" y="127"/>
                </a:cxn>
                <a:cxn ang="0">
                  <a:pos x="2544" y="35"/>
                </a:cxn>
                <a:cxn ang="0">
                  <a:pos x="4624" y="159"/>
                </a:cxn>
                <a:cxn ang="0">
                  <a:pos x="5024" y="815"/>
                </a:cxn>
              </a:cxnLst>
              <a:rect l="0" t="0" r="r" b="b"/>
              <a:pathLst>
                <a:path w="5037" h="815">
                  <a:moveTo>
                    <a:pt x="0" y="799"/>
                  </a:moveTo>
                  <a:cubicBezTo>
                    <a:pt x="72" y="690"/>
                    <a:pt x="8" y="254"/>
                    <a:pt x="432" y="127"/>
                  </a:cubicBezTo>
                  <a:cubicBezTo>
                    <a:pt x="856" y="0"/>
                    <a:pt x="1845" y="30"/>
                    <a:pt x="2544" y="35"/>
                  </a:cubicBezTo>
                  <a:cubicBezTo>
                    <a:pt x="3243" y="40"/>
                    <a:pt x="4211" y="29"/>
                    <a:pt x="4624" y="159"/>
                  </a:cubicBezTo>
                  <a:cubicBezTo>
                    <a:pt x="5037" y="289"/>
                    <a:pt x="4941" y="678"/>
                    <a:pt x="5024" y="815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73" name="Freeform 137"/>
            <p:cNvSpPr>
              <a:spLocks/>
            </p:cNvSpPr>
            <p:nvPr/>
          </p:nvSpPr>
          <p:spPr bwMode="auto">
            <a:xfrm>
              <a:off x="567" y="3265"/>
              <a:ext cx="4693" cy="397"/>
            </a:xfrm>
            <a:custGeom>
              <a:avLst/>
              <a:gdLst/>
              <a:ahLst/>
              <a:cxnLst>
                <a:cxn ang="0">
                  <a:pos x="27" y="733"/>
                </a:cxn>
                <a:cxn ang="0">
                  <a:pos x="393" y="127"/>
                </a:cxn>
                <a:cxn ang="0">
                  <a:pos x="2384" y="3"/>
                </a:cxn>
                <a:cxn ang="0">
                  <a:pos x="4281" y="143"/>
                </a:cxn>
                <a:cxn ang="0">
                  <a:pos x="4693" y="733"/>
                </a:cxn>
              </a:cxnLst>
              <a:rect l="0" t="0" r="r" b="b"/>
              <a:pathLst>
                <a:path w="4693" h="733">
                  <a:moveTo>
                    <a:pt x="27" y="733"/>
                  </a:moveTo>
                  <a:cubicBezTo>
                    <a:pt x="88" y="632"/>
                    <a:pt x="0" y="249"/>
                    <a:pt x="393" y="127"/>
                  </a:cubicBezTo>
                  <a:cubicBezTo>
                    <a:pt x="786" y="5"/>
                    <a:pt x="1736" y="0"/>
                    <a:pt x="2384" y="3"/>
                  </a:cubicBezTo>
                  <a:cubicBezTo>
                    <a:pt x="3032" y="6"/>
                    <a:pt x="3896" y="21"/>
                    <a:pt x="4281" y="143"/>
                  </a:cubicBezTo>
                  <a:cubicBezTo>
                    <a:pt x="4666" y="265"/>
                    <a:pt x="4607" y="610"/>
                    <a:pt x="4693" y="7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474" name="Freeform 138"/>
            <p:cNvSpPr>
              <a:spLocks/>
            </p:cNvSpPr>
            <p:nvPr/>
          </p:nvSpPr>
          <p:spPr bwMode="auto">
            <a:xfrm>
              <a:off x="711" y="3329"/>
              <a:ext cx="4373" cy="317"/>
            </a:xfrm>
            <a:custGeom>
              <a:avLst/>
              <a:gdLst/>
              <a:ahLst/>
              <a:cxnLst>
                <a:cxn ang="0">
                  <a:pos x="27" y="733"/>
                </a:cxn>
                <a:cxn ang="0">
                  <a:pos x="393" y="127"/>
                </a:cxn>
                <a:cxn ang="0">
                  <a:pos x="2384" y="3"/>
                </a:cxn>
                <a:cxn ang="0">
                  <a:pos x="4281" y="143"/>
                </a:cxn>
                <a:cxn ang="0">
                  <a:pos x="4693" y="733"/>
                </a:cxn>
              </a:cxnLst>
              <a:rect l="0" t="0" r="r" b="b"/>
              <a:pathLst>
                <a:path w="4693" h="733">
                  <a:moveTo>
                    <a:pt x="27" y="733"/>
                  </a:moveTo>
                  <a:cubicBezTo>
                    <a:pt x="88" y="632"/>
                    <a:pt x="0" y="249"/>
                    <a:pt x="393" y="127"/>
                  </a:cubicBezTo>
                  <a:cubicBezTo>
                    <a:pt x="786" y="5"/>
                    <a:pt x="1736" y="0"/>
                    <a:pt x="2384" y="3"/>
                  </a:cubicBezTo>
                  <a:cubicBezTo>
                    <a:pt x="3032" y="6"/>
                    <a:pt x="3896" y="21"/>
                    <a:pt x="4281" y="143"/>
                  </a:cubicBezTo>
                  <a:cubicBezTo>
                    <a:pt x="4666" y="265"/>
                    <a:pt x="4607" y="610"/>
                    <a:pt x="4693" y="7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2475" name="Text Box 139"/>
          <p:cNvSpPr txBox="1">
            <a:spLocks noChangeArrowheads="1"/>
          </p:cNvSpPr>
          <p:nvPr/>
        </p:nvSpPr>
        <p:spPr bwMode="auto">
          <a:xfrm>
            <a:off x="1152525" y="955675"/>
            <a:ext cx="244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Топологическая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схема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476" name="Text Box 140"/>
          <p:cNvSpPr txBox="1">
            <a:spLocks noChangeArrowheads="1"/>
          </p:cNvSpPr>
          <p:nvPr/>
        </p:nvSpPr>
        <p:spPr bwMode="auto">
          <a:xfrm>
            <a:off x="5241925" y="879475"/>
            <a:ext cx="308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Круговая диаграмма</a:t>
            </a:r>
          </a:p>
        </p:txBody>
      </p:sp>
      <p:sp>
        <p:nvSpPr>
          <p:cNvPr id="142477" name="Text Box 141"/>
          <p:cNvSpPr txBox="1">
            <a:spLocks noChangeArrowheads="1"/>
          </p:cNvSpPr>
          <p:nvPr/>
        </p:nvSpPr>
        <p:spPr bwMode="auto">
          <a:xfrm>
            <a:off x="390525" y="5083175"/>
            <a:ext cx="436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Массив спаренных оснований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479" name="Text Box 143"/>
          <p:cNvSpPr txBox="1">
            <a:spLocks noChangeArrowheads="1"/>
          </p:cNvSpPr>
          <p:nvPr/>
        </p:nvSpPr>
        <p:spPr bwMode="auto">
          <a:xfrm>
            <a:off x="547688" y="3597275"/>
            <a:ext cx="147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Список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спиралей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42515" name="Group 179"/>
          <p:cNvGraphicFramePr>
            <a:graphicFrameLocks noGrp="1"/>
          </p:cNvGraphicFramePr>
          <p:nvPr>
            <p:ph idx="1"/>
          </p:nvPr>
        </p:nvGraphicFramePr>
        <p:xfrm>
          <a:off x="2108200" y="3327400"/>
          <a:ext cx="3683000" cy="1549400"/>
        </p:xfrm>
        <a:graphic>
          <a:graphicData uri="http://schemas.openxmlformats.org/drawingml/2006/table">
            <a:tbl>
              <a:tblPr/>
              <a:tblGrid>
                <a:gridCol w="735013"/>
                <a:gridCol w="738187"/>
                <a:gridCol w="736600"/>
                <a:gridCol w="738188"/>
                <a:gridCol w="7350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98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284288"/>
            <a:ext cx="8323263" cy="5218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Дана</a:t>
            </a:r>
            <a:r>
              <a:rPr lang="ru-RU" sz="2800"/>
              <a:t> </a:t>
            </a:r>
            <a:r>
              <a:rPr lang="ru-RU" sz="2800" smtClean="0"/>
              <a:t>последовательность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Найти</a:t>
            </a:r>
            <a:r>
              <a:rPr lang="ru-RU" sz="2800" dirty="0"/>
              <a:t> правильную </a:t>
            </a:r>
            <a:r>
              <a:rPr lang="ru-RU" sz="2800"/>
              <a:t>вторичную </a:t>
            </a:r>
            <a:r>
              <a:rPr lang="ru-RU" sz="2800" smtClean="0"/>
              <a:t>структуру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Золотой </a:t>
            </a:r>
            <a:r>
              <a:rPr lang="ru-RU" sz="2800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стандарт</a:t>
            </a:r>
            <a:r>
              <a:rPr lang="ru-RU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800" dirty="0"/>
              <a:t> </a:t>
            </a:r>
            <a:r>
              <a:rPr lang="ru-RU" sz="2800" dirty="0" err="1"/>
              <a:t>тРНК</a:t>
            </a:r>
            <a:r>
              <a:rPr lang="ru-RU" sz="2800" dirty="0"/>
              <a:t>, </a:t>
            </a:r>
            <a:r>
              <a:rPr lang="ru-RU" sz="2800" dirty="0" err="1"/>
              <a:t>рРНК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Количество </a:t>
            </a:r>
            <a:r>
              <a:rPr lang="ru-RU" sz="2800" dirty="0"/>
              <a:t>возможных </a:t>
            </a:r>
            <a:r>
              <a:rPr lang="ru-RU" sz="2800"/>
              <a:t>вторичных </a:t>
            </a:r>
            <a:r>
              <a:rPr lang="ru-RU" sz="2800" smtClean="0"/>
              <a:t>структур</a:t>
            </a:r>
            <a:r>
              <a:rPr lang="en-US" sz="2800" smtClean="0"/>
              <a:t> </a:t>
            </a:r>
            <a:r>
              <a:rPr lang="ru-RU" sz="2800" dirty="0"/>
              <a:t>очень велико.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Дополнительные ограничения: 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Нет </a:t>
            </a:r>
            <a:r>
              <a:rPr lang="ru-RU" sz="2400" smtClean="0"/>
              <a:t>псевдоузлов</a:t>
            </a:r>
            <a:r>
              <a:rPr lang="ru-RU" sz="2400" dirty="0"/>
              <a:t>. (</a:t>
            </a:r>
            <a:r>
              <a:rPr lang="ru-RU" sz="2400"/>
              <a:t>На </a:t>
            </a:r>
            <a:r>
              <a:rPr lang="ru-RU" sz="2400" smtClean="0"/>
              <a:t>самом </a:t>
            </a:r>
            <a:r>
              <a:rPr lang="ru-RU" sz="2400" dirty="0"/>
              <a:t>деле они очень редки </a:t>
            </a:r>
            <a:r>
              <a:rPr lang="ru-RU" sz="2400"/>
              <a:t>и </a:t>
            </a:r>
            <a:r>
              <a:rPr lang="ru-RU" sz="2400" smtClean="0"/>
              <a:t>энергетически </a:t>
            </a:r>
            <a:r>
              <a:rPr lang="ru-RU" sz="2400" dirty="0"/>
              <a:t>невыгодны)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Количество </a:t>
            </a:r>
            <a:r>
              <a:rPr lang="ru-RU" sz="2800"/>
              <a:t>возможных </a:t>
            </a:r>
            <a:r>
              <a:rPr lang="ru-RU" sz="2800" smtClean="0"/>
              <a:t>структур все </a:t>
            </a:r>
            <a:r>
              <a:rPr lang="ru-RU" sz="2800" dirty="0"/>
              <a:t>равно очень велико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Надо найти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оптимальную</a:t>
            </a:r>
            <a:r>
              <a:rPr lang="ru-RU" sz="2800"/>
              <a:t> </a:t>
            </a:r>
            <a:r>
              <a:rPr lang="ru-RU" sz="2800" smtClean="0"/>
              <a:t>структуру</a:t>
            </a:r>
            <a:r>
              <a:rPr lang="ru-RU" sz="2800" dirty="0"/>
              <a:t>. А что оптимизировать?</a:t>
            </a:r>
            <a:r>
              <a:rPr lang="en-US" sz="2800" dirty="0"/>
              <a:t> </a:t>
            </a:r>
            <a:r>
              <a:rPr lang="ru-RU" sz="2800" dirty="0"/>
              <a:t>Как оптимизировать?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8636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Комбинаторный подход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2663825"/>
            <a:ext cx="50292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Построим </a:t>
            </a:r>
            <a:r>
              <a:rPr lang="ru-RU" sz="2800" dirty="0"/>
              <a:t>граф: 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вершины – потенциальные нуклеотидные пары (или </a:t>
            </a:r>
            <a:r>
              <a:rPr lang="ru-RU" sz="2400"/>
              <a:t>потенциальные </a:t>
            </a:r>
            <a:r>
              <a:rPr lang="ru-RU" sz="2400" smtClean="0"/>
              <a:t>спирали</a:t>
            </a:r>
            <a:r>
              <a:rPr lang="ru-RU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Ребро </a:t>
            </a:r>
            <a:r>
              <a:rPr lang="ru-RU" sz="2400" smtClean="0"/>
              <a:t>проводится</a:t>
            </a:r>
            <a:r>
              <a:rPr lang="ru-RU" sz="2400"/>
              <a:t>, </a:t>
            </a:r>
            <a:r>
              <a:rPr lang="ru-RU" sz="2400" smtClean="0"/>
              <a:t>если </a:t>
            </a:r>
            <a:r>
              <a:rPr lang="ru-RU" sz="2400"/>
              <a:t>пары </a:t>
            </a:r>
            <a:r>
              <a:rPr lang="ru-RU" sz="2400" smtClean="0"/>
              <a:t>совместимы </a:t>
            </a:r>
            <a:r>
              <a:rPr lang="ru-RU" sz="2400" dirty="0"/>
              <a:t>(не </a:t>
            </a:r>
            <a:r>
              <a:rPr lang="ru-RU" sz="2400"/>
              <a:t>образуют </a:t>
            </a:r>
            <a:r>
              <a:rPr lang="ru-RU" sz="2400" smtClean="0"/>
              <a:t>псевдоузлов </a:t>
            </a:r>
            <a:r>
              <a:rPr lang="ru-RU" sz="2400" dirty="0"/>
              <a:t>и не имеют </a:t>
            </a:r>
            <a:r>
              <a:rPr lang="ru-RU" sz="2400"/>
              <a:t>общих </a:t>
            </a:r>
            <a:r>
              <a:rPr lang="ru-RU" sz="2400" smtClean="0"/>
              <a:t>оснований</a:t>
            </a:r>
            <a:r>
              <a:rPr lang="ru-RU" sz="2400" dirty="0"/>
              <a:t>)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Допустимая </a:t>
            </a:r>
            <a:r>
              <a:rPr lang="ru-RU" sz="2800"/>
              <a:t>вторичная </a:t>
            </a:r>
            <a:r>
              <a:rPr lang="ru-RU" sz="2800" smtClean="0"/>
              <a:t>структура </a:t>
            </a:r>
            <a:r>
              <a:rPr lang="ru-RU" sz="2800" dirty="0"/>
              <a:t>– клика в этом графе</a:t>
            </a: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850900" y="1752600"/>
            <a:ext cx="755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13" name="Freeform 5"/>
          <p:cNvSpPr>
            <a:spLocks/>
          </p:cNvSpPr>
          <p:nvPr/>
        </p:nvSpPr>
        <p:spPr bwMode="auto">
          <a:xfrm>
            <a:off x="3302000" y="1441450"/>
            <a:ext cx="1035050" cy="30797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72" y="24"/>
              </a:cxn>
              <a:cxn ang="0">
                <a:pos x="300" y="0"/>
              </a:cxn>
              <a:cxn ang="0">
                <a:pos x="528" y="24"/>
              </a:cxn>
              <a:cxn ang="0">
                <a:pos x="594" y="132"/>
              </a:cxn>
            </a:cxnLst>
            <a:rect l="0" t="0" r="r" b="b"/>
            <a:pathLst>
              <a:path w="594" h="132">
                <a:moveTo>
                  <a:pt x="0" y="132"/>
                </a:moveTo>
                <a:cubicBezTo>
                  <a:pt x="12" y="114"/>
                  <a:pt x="22" y="46"/>
                  <a:pt x="72" y="24"/>
                </a:cubicBezTo>
                <a:cubicBezTo>
                  <a:pt x="122" y="2"/>
                  <a:pt x="224" y="0"/>
                  <a:pt x="300" y="0"/>
                </a:cubicBezTo>
                <a:cubicBezTo>
                  <a:pt x="376" y="0"/>
                  <a:pt x="479" y="2"/>
                  <a:pt x="528" y="24"/>
                </a:cubicBezTo>
                <a:cubicBezTo>
                  <a:pt x="577" y="46"/>
                  <a:pt x="580" y="110"/>
                  <a:pt x="594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14" name="Freeform 6"/>
          <p:cNvSpPr>
            <a:spLocks/>
          </p:cNvSpPr>
          <p:nvPr/>
        </p:nvSpPr>
        <p:spPr bwMode="auto">
          <a:xfrm>
            <a:off x="4978400" y="1441450"/>
            <a:ext cx="1009650" cy="30797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72" y="24"/>
              </a:cxn>
              <a:cxn ang="0">
                <a:pos x="300" y="0"/>
              </a:cxn>
              <a:cxn ang="0">
                <a:pos x="528" y="24"/>
              </a:cxn>
              <a:cxn ang="0">
                <a:pos x="594" y="132"/>
              </a:cxn>
            </a:cxnLst>
            <a:rect l="0" t="0" r="r" b="b"/>
            <a:pathLst>
              <a:path w="594" h="132">
                <a:moveTo>
                  <a:pt x="0" y="132"/>
                </a:moveTo>
                <a:cubicBezTo>
                  <a:pt x="12" y="114"/>
                  <a:pt x="22" y="46"/>
                  <a:pt x="72" y="24"/>
                </a:cubicBezTo>
                <a:cubicBezTo>
                  <a:pt x="122" y="2"/>
                  <a:pt x="224" y="0"/>
                  <a:pt x="300" y="0"/>
                </a:cubicBezTo>
                <a:cubicBezTo>
                  <a:pt x="376" y="0"/>
                  <a:pt x="479" y="2"/>
                  <a:pt x="528" y="24"/>
                </a:cubicBezTo>
                <a:cubicBezTo>
                  <a:pt x="577" y="46"/>
                  <a:pt x="580" y="110"/>
                  <a:pt x="594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15" name="Freeform 7"/>
          <p:cNvSpPr>
            <a:spLocks/>
          </p:cNvSpPr>
          <p:nvPr/>
        </p:nvSpPr>
        <p:spPr bwMode="auto">
          <a:xfrm>
            <a:off x="1084263" y="1239838"/>
            <a:ext cx="7115175" cy="484187"/>
          </a:xfrm>
          <a:custGeom>
            <a:avLst/>
            <a:gdLst/>
            <a:ahLst/>
            <a:cxnLst>
              <a:cxn ang="0">
                <a:pos x="101" y="433"/>
              </a:cxn>
              <a:cxn ang="0">
                <a:pos x="365" y="67"/>
              </a:cxn>
              <a:cxn ang="0">
                <a:pos x="2289" y="31"/>
              </a:cxn>
              <a:cxn ang="0">
                <a:pos x="4125" y="83"/>
              </a:cxn>
              <a:cxn ang="0">
                <a:pos x="4433" y="433"/>
              </a:cxn>
            </a:cxnLst>
            <a:rect l="0" t="0" r="r" b="b"/>
            <a:pathLst>
              <a:path w="4482" h="433">
                <a:moveTo>
                  <a:pt x="101" y="433"/>
                </a:moveTo>
                <a:cubicBezTo>
                  <a:pt x="145" y="372"/>
                  <a:pt x="0" y="134"/>
                  <a:pt x="365" y="67"/>
                </a:cubicBezTo>
                <a:cubicBezTo>
                  <a:pt x="730" y="0"/>
                  <a:pt x="1662" y="28"/>
                  <a:pt x="2289" y="31"/>
                </a:cubicBezTo>
                <a:cubicBezTo>
                  <a:pt x="2916" y="34"/>
                  <a:pt x="3768" y="16"/>
                  <a:pt x="4125" y="83"/>
                </a:cubicBezTo>
                <a:cubicBezTo>
                  <a:pt x="4482" y="150"/>
                  <a:pt x="4369" y="360"/>
                  <a:pt x="4433" y="4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16" name="Freeform 8"/>
          <p:cNvSpPr>
            <a:spLocks/>
          </p:cNvSpPr>
          <p:nvPr/>
        </p:nvSpPr>
        <p:spPr bwMode="auto">
          <a:xfrm>
            <a:off x="1752600" y="1466850"/>
            <a:ext cx="1009650" cy="28257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72" y="24"/>
              </a:cxn>
              <a:cxn ang="0">
                <a:pos x="300" y="0"/>
              </a:cxn>
              <a:cxn ang="0">
                <a:pos x="528" y="24"/>
              </a:cxn>
              <a:cxn ang="0">
                <a:pos x="594" y="132"/>
              </a:cxn>
            </a:cxnLst>
            <a:rect l="0" t="0" r="r" b="b"/>
            <a:pathLst>
              <a:path w="594" h="132">
                <a:moveTo>
                  <a:pt x="0" y="132"/>
                </a:moveTo>
                <a:cubicBezTo>
                  <a:pt x="12" y="114"/>
                  <a:pt x="22" y="46"/>
                  <a:pt x="72" y="24"/>
                </a:cubicBezTo>
                <a:cubicBezTo>
                  <a:pt x="122" y="2"/>
                  <a:pt x="224" y="0"/>
                  <a:pt x="300" y="0"/>
                </a:cubicBezTo>
                <a:cubicBezTo>
                  <a:pt x="376" y="0"/>
                  <a:pt x="479" y="2"/>
                  <a:pt x="528" y="24"/>
                </a:cubicBezTo>
                <a:cubicBezTo>
                  <a:pt x="577" y="46"/>
                  <a:pt x="580" y="110"/>
                  <a:pt x="594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 flipV="1">
            <a:off x="703263" y="1800225"/>
            <a:ext cx="7115175" cy="455613"/>
          </a:xfrm>
          <a:custGeom>
            <a:avLst/>
            <a:gdLst/>
            <a:ahLst/>
            <a:cxnLst>
              <a:cxn ang="0">
                <a:pos x="101" y="433"/>
              </a:cxn>
              <a:cxn ang="0">
                <a:pos x="365" y="67"/>
              </a:cxn>
              <a:cxn ang="0">
                <a:pos x="2289" y="31"/>
              </a:cxn>
              <a:cxn ang="0">
                <a:pos x="4125" y="83"/>
              </a:cxn>
              <a:cxn ang="0">
                <a:pos x="4433" y="433"/>
              </a:cxn>
            </a:cxnLst>
            <a:rect l="0" t="0" r="r" b="b"/>
            <a:pathLst>
              <a:path w="4482" h="433">
                <a:moveTo>
                  <a:pt x="101" y="433"/>
                </a:moveTo>
                <a:cubicBezTo>
                  <a:pt x="145" y="372"/>
                  <a:pt x="0" y="134"/>
                  <a:pt x="365" y="67"/>
                </a:cubicBezTo>
                <a:cubicBezTo>
                  <a:pt x="730" y="0"/>
                  <a:pt x="1662" y="28"/>
                  <a:pt x="2289" y="31"/>
                </a:cubicBezTo>
                <a:cubicBezTo>
                  <a:pt x="2916" y="34"/>
                  <a:pt x="3768" y="16"/>
                  <a:pt x="4125" y="83"/>
                </a:cubicBezTo>
                <a:cubicBezTo>
                  <a:pt x="4482" y="150"/>
                  <a:pt x="4369" y="360"/>
                  <a:pt x="4433" y="4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 flipV="1">
            <a:off x="2032000" y="1774825"/>
            <a:ext cx="1085850" cy="27622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72" y="24"/>
              </a:cxn>
              <a:cxn ang="0">
                <a:pos x="300" y="0"/>
              </a:cxn>
              <a:cxn ang="0">
                <a:pos x="528" y="24"/>
              </a:cxn>
              <a:cxn ang="0">
                <a:pos x="594" y="132"/>
              </a:cxn>
            </a:cxnLst>
            <a:rect l="0" t="0" r="r" b="b"/>
            <a:pathLst>
              <a:path w="594" h="132">
                <a:moveTo>
                  <a:pt x="0" y="132"/>
                </a:moveTo>
                <a:cubicBezTo>
                  <a:pt x="12" y="114"/>
                  <a:pt x="22" y="46"/>
                  <a:pt x="72" y="24"/>
                </a:cubicBezTo>
                <a:cubicBezTo>
                  <a:pt x="122" y="2"/>
                  <a:pt x="224" y="0"/>
                  <a:pt x="300" y="0"/>
                </a:cubicBezTo>
                <a:cubicBezTo>
                  <a:pt x="376" y="0"/>
                  <a:pt x="479" y="2"/>
                  <a:pt x="528" y="24"/>
                </a:cubicBezTo>
                <a:cubicBezTo>
                  <a:pt x="577" y="46"/>
                  <a:pt x="580" y="110"/>
                  <a:pt x="594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20" name="Freeform 12"/>
          <p:cNvSpPr>
            <a:spLocks/>
          </p:cNvSpPr>
          <p:nvPr/>
        </p:nvSpPr>
        <p:spPr bwMode="auto">
          <a:xfrm flipV="1">
            <a:off x="4318000" y="1774825"/>
            <a:ext cx="527050" cy="27622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72" y="24"/>
              </a:cxn>
              <a:cxn ang="0">
                <a:pos x="300" y="0"/>
              </a:cxn>
              <a:cxn ang="0">
                <a:pos x="528" y="24"/>
              </a:cxn>
              <a:cxn ang="0">
                <a:pos x="594" y="132"/>
              </a:cxn>
            </a:cxnLst>
            <a:rect l="0" t="0" r="r" b="b"/>
            <a:pathLst>
              <a:path w="594" h="132">
                <a:moveTo>
                  <a:pt x="0" y="132"/>
                </a:moveTo>
                <a:cubicBezTo>
                  <a:pt x="12" y="114"/>
                  <a:pt x="22" y="46"/>
                  <a:pt x="72" y="24"/>
                </a:cubicBezTo>
                <a:cubicBezTo>
                  <a:pt x="122" y="2"/>
                  <a:pt x="224" y="0"/>
                  <a:pt x="300" y="0"/>
                </a:cubicBezTo>
                <a:cubicBezTo>
                  <a:pt x="376" y="0"/>
                  <a:pt x="479" y="2"/>
                  <a:pt x="528" y="24"/>
                </a:cubicBezTo>
                <a:cubicBezTo>
                  <a:pt x="577" y="46"/>
                  <a:pt x="580" y="110"/>
                  <a:pt x="594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21" name="Freeform 13"/>
          <p:cNvSpPr>
            <a:spLocks/>
          </p:cNvSpPr>
          <p:nvPr/>
        </p:nvSpPr>
        <p:spPr bwMode="auto">
          <a:xfrm>
            <a:off x="6324600" y="1416050"/>
            <a:ext cx="1085850" cy="30797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72" y="24"/>
              </a:cxn>
              <a:cxn ang="0">
                <a:pos x="300" y="0"/>
              </a:cxn>
              <a:cxn ang="0">
                <a:pos x="528" y="24"/>
              </a:cxn>
              <a:cxn ang="0">
                <a:pos x="594" y="132"/>
              </a:cxn>
            </a:cxnLst>
            <a:rect l="0" t="0" r="r" b="b"/>
            <a:pathLst>
              <a:path w="594" h="132">
                <a:moveTo>
                  <a:pt x="0" y="132"/>
                </a:moveTo>
                <a:cubicBezTo>
                  <a:pt x="12" y="114"/>
                  <a:pt x="22" y="46"/>
                  <a:pt x="72" y="24"/>
                </a:cubicBezTo>
                <a:cubicBezTo>
                  <a:pt x="122" y="2"/>
                  <a:pt x="224" y="0"/>
                  <a:pt x="300" y="0"/>
                </a:cubicBezTo>
                <a:cubicBezTo>
                  <a:pt x="376" y="0"/>
                  <a:pt x="479" y="2"/>
                  <a:pt x="528" y="24"/>
                </a:cubicBezTo>
                <a:cubicBezTo>
                  <a:pt x="577" y="46"/>
                  <a:pt x="580" y="110"/>
                  <a:pt x="594" y="1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987425" y="1006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a</a:t>
            </a:r>
            <a:endParaRPr lang="ru-RU" sz="2400">
              <a:effectLst/>
            </a:endParaRP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2663825" y="1285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b</a:t>
            </a:r>
            <a:endParaRPr lang="ru-RU" sz="2400">
              <a:effectLst/>
            </a:endParaRP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264025" y="1260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c</a:t>
            </a:r>
            <a:endParaRPr lang="ru-RU" sz="2400">
              <a:effectLst/>
            </a:endParaRP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915025" y="1285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d</a:t>
            </a:r>
            <a:endParaRPr lang="ru-RU" sz="2400">
              <a:effectLst/>
            </a:endParaRP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7388225" y="13112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e</a:t>
            </a:r>
            <a:endParaRPr lang="ru-RU" sz="2400">
              <a:effectLst/>
            </a:endParaRP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3146425" y="16922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f</a:t>
            </a:r>
            <a:endParaRPr lang="ru-RU" sz="2400">
              <a:effectLst/>
            </a:endParaRP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4899025" y="1692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g</a:t>
            </a:r>
            <a:endParaRPr lang="ru-RU" sz="2400">
              <a:effectLst/>
            </a:endParaRP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7820025" y="181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h</a:t>
            </a:r>
            <a:endParaRPr lang="ru-RU" sz="2400">
              <a:effectLst/>
            </a:endParaRPr>
          </a:p>
        </p:txBody>
      </p: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6043613" y="2974975"/>
            <a:ext cx="2641600" cy="2413000"/>
            <a:chOff x="3544" y="1744"/>
            <a:chExt cx="1664" cy="1520"/>
          </a:xfrm>
        </p:grpSpPr>
        <p:sp>
          <p:nvSpPr>
            <p:cNvPr id="145430" name="Oval 22"/>
            <p:cNvSpPr>
              <a:spLocks noChangeArrowheads="1"/>
            </p:cNvSpPr>
            <p:nvPr/>
          </p:nvSpPr>
          <p:spPr bwMode="auto">
            <a:xfrm>
              <a:off x="4176" y="1744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a</a:t>
              </a:r>
              <a:endParaRPr lang="ru-RU" sz="2400">
                <a:effectLst/>
              </a:endParaRPr>
            </a:p>
          </p:txBody>
        </p:sp>
        <p:sp>
          <p:nvSpPr>
            <p:cNvPr id="145431" name="Oval 23"/>
            <p:cNvSpPr>
              <a:spLocks noChangeArrowheads="1"/>
            </p:cNvSpPr>
            <p:nvPr/>
          </p:nvSpPr>
          <p:spPr bwMode="auto">
            <a:xfrm>
              <a:off x="4808" y="188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b</a:t>
              </a:r>
              <a:endParaRPr lang="ru-RU" sz="2400">
                <a:effectLst/>
              </a:endParaRPr>
            </a:p>
          </p:txBody>
        </p:sp>
        <p:sp>
          <p:nvSpPr>
            <p:cNvPr id="145432" name="Oval 24"/>
            <p:cNvSpPr>
              <a:spLocks noChangeArrowheads="1"/>
            </p:cNvSpPr>
            <p:nvPr/>
          </p:nvSpPr>
          <p:spPr bwMode="auto">
            <a:xfrm>
              <a:off x="5000" y="236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c</a:t>
              </a:r>
              <a:endParaRPr lang="ru-RU" sz="2400">
                <a:effectLst/>
              </a:endParaRPr>
            </a:p>
          </p:txBody>
        </p:sp>
        <p:sp>
          <p:nvSpPr>
            <p:cNvPr id="145433" name="Oval 25"/>
            <p:cNvSpPr>
              <a:spLocks noChangeArrowheads="1"/>
            </p:cNvSpPr>
            <p:nvPr/>
          </p:nvSpPr>
          <p:spPr bwMode="auto">
            <a:xfrm>
              <a:off x="4872" y="284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d</a:t>
              </a:r>
              <a:endParaRPr lang="ru-RU" sz="2400">
                <a:effectLst/>
              </a:endParaRPr>
            </a:p>
          </p:txBody>
        </p:sp>
        <p:sp>
          <p:nvSpPr>
            <p:cNvPr id="145434" name="Oval 26"/>
            <p:cNvSpPr>
              <a:spLocks noChangeArrowheads="1"/>
            </p:cNvSpPr>
            <p:nvPr/>
          </p:nvSpPr>
          <p:spPr bwMode="auto">
            <a:xfrm>
              <a:off x="4424" y="3072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endParaRPr lang="ru-RU" sz="2400">
                <a:effectLst/>
              </a:endParaRPr>
            </a:p>
          </p:txBody>
        </p:sp>
        <p:sp>
          <p:nvSpPr>
            <p:cNvPr id="145435" name="Oval 27"/>
            <p:cNvSpPr>
              <a:spLocks noChangeArrowheads="1"/>
            </p:cNvSpPr>
            <p:nvPr/>
          </p:nvSpPr>
          <p:spPr bwMode="auto">
            <a:xfrm>
              <a:off x="3784" y="3072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f</a:t>
              </a:r>
              <a:endParaRPr lang="ru-RU" sz="2400">
                <a:effectLst/>
              </a:endParaRPr>
            </a:p>
          </p:txBody>
        </p:sp>
        <p:sp>
          <p:nvSpPr>
            <p:cNvPr id="145436" name="Oval 28"/>
            <p:cNvSpPr>
              <a:spLocks noChangeArrowheads="1"/>
            </p:cNvSpPr>
            <p:nvPr/>
          </p:nvSpPr>
          <p:spPr bwMode="auto">
            <a:xfrm>
              <a:off x="3544" y="252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g</a:t>
              </a:r>
              <a:endParaRPr lang="ru-RU" sz="2400">
                <a:effectLst/>
              </a:endParaRPr>
            </a:p>
          </p:txBody>
        </p:sp>
        <p:sp>
          <p:nvSpPr>
            <p:cNvPr id="145437" name="Oval 29"/>
            <p:cNvSpPr>
              <a:spLocks noChangeArrowheads="1"/>
            </p:cNvSpPr>
            <p:nvPr/>
          </p:nvSpPr>
          <p:spPr bwMode="auto">
            <a:xfrm>
              <a:off x="3656" y="2000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h</a:t>
              </a:r>
              <a:endParaRPr lang="ru-RU" sz="2400">
                <a:effectLst/>
              </a:endParaRPr>
            </a:p>
          </p:txBody>
        </p:sp>
        <p:sp>
          <p:nvSpPr>
            <p:cNvPr id="145438" name="Line 30"/>
            <p:cNvSpPr>
              <a:spLocks noChangeShapeType="1"/>
            </p:cNvSpPr>
            <p:nvPr/>
          </p:nvSpPr>
          <p:spPr bwMode="auto">
            <a:xfrm>
              <a:off x="4376" y="1856"/>
              <a:ext cx="4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39" name="Line 31"/>
            <p:cNvSpPr>
              <a:spLocks noChangeShapeType="1"/>
            </p:cNvSpPr>
            <p:nvPr/>
          </p:nvSpPr>
          <p:spPr bwMode="auto">
            <a:xfrm>
              <a:off x="4360" y="1912"/>
              <a:ext cx="656" cy="4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0" name="Line 32"/>
            <p:cNvSpPr>
              <a:spLocks noChangeShapeType="1"/>
            </p:cNvSpPr>
            <p:nvPr/>
          </p:nvSpPr>
          <p:spPr bwMode="auto">
            <a:xfrm>
              <a:off x="4328" y="1928"/>
              <a:ext cx="592" cy="9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1" name="Line 33"/>
            <p:cNvSpPr>
              <a:spLocks noChangeShapeType="1"/>
            </p:cNvSpPr>
            <p:nvPr/>
          </p:nvSpPr>
          <p:spPr bwMode="auto">
            <a:xfrm>
              <a:off x="4296" y="1944"/>
              <a:ext cx="224" cy="11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2" name="Line 34"/>
            <p:cNvSpPr>
              <a:spLocks noChangeShapeType="1"/>
            </p:cNvSpPr>
            <p:nvPr/>
          </p:nvSpPr>
          <p:spPr bwMode="auto">
            <a:xfrm flipH="1">
              <a:off x="3920" y="1928"/>
              <a:ext cx="312" cy="1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3" name="Line 35"/>
            <p:cNvSpPr>
              <a:spLocks noChangeShapeType="1"/>
            </p:cNvSpPr>
            <p:nvPr/>
          </p:nvSpPr>
          <p:spPr bwMode="auto">
            <a:xfrm flipH="1">
              <a:off x="3704" y="1896"/>
              <a:ext cx="496" cy="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4" name="Line 36"/>
            <p:cNvSpPr>
              <a:spLocks noChangeShapeType="1"/>
            </p:cNvSpPr>
            <p:nvPr/>
          </p:nvSpPr>
          <p:spPr bwMode="auto">
            <a:xfrm flipV="1">
              <a:off x="3864" y="2000"/>
              <a:ext cx="960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5" name="Line 37"/>
            <p:cNvSpPr>
              <a:spLocks noChangeShapeType="1"/>
            </p:cNvSpPr>
            <p:nvPr/>
          </p:nvSpPr>
          <p:spPr bwMode="auto">
            <a:xfrm flipH="1" flipV="1">
              <a:off x="4936" y="2080"/>
              <a:ext cx="12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6" name="Line 38"/>
            <p:cNvSpPr>
              <a:spLocks noChangeShapeType="1"/>
            </p:cNvSpPr>
            <p:nvPr/>
          </p:nvSpPr>
          <p:spPr bwMode="auto">
            <a:xfrm flipH="1" flipV="1">
              <a:off x="4904" y="2080"/>
              <a:ext cx="48" cy="7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7" name="Line 39"/>
            <p:cNvSpPr>
              <a:spLocks noChangeShapeType="1"/>
            </p:cNvSpPr>
            <p:nvPr/>
          </p:nvSpPr>
          <p:spPr bwMode="auto">
            <a:xfrm flipV="1">
              <a:off x="4568" y="2064"/>
              <a:ext cx="304" cy="10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8" name="Line 40"/>
            <p:cNvSpPr>
              <a:spLocks noChangeShapeType="1"/>
            </p:cNvSpPr>
            <p:nvPr/>
          </p:nvSpPr>
          <p:spPr bwMode="auto">
            <a:xfrm flipV="1">
              <a:off x="3768" y="2032"/>
              <a:ext cx="105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49" name="Line 41"/>
            <p:cNvSpPr>
              <a:spLocks noChangeShapeType="1"/>
            </p:cNvSpPr>
            <p:nvPr/>
          </p:nvSpPr>
          <p:spPr bwMode="auto">
            <a:xfrm flipH="1">
              <a:off x="5008" y="2568"/>
              <a:ext cx="80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0" name="Line 42"/>
            <p:cNvSpPr>
              <a:spLocks noChangeShapeType="1"/>
            </p:cNvSpPr>
            <p:nvPr/>
          </p:nvSpPr>
          <p:spPr bwMode="auto">
            <a:xfrm flipH="1">
              <a:off x="4608" y="2552"/>
              <a:ext cx="41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1" name="Line 43"/>
            <p:cNvSpPr>
              <a:spLocks noChangeShapeType="1"/>
            </p:cNvSpPr>
            <p:nvPr/>
          </p:nvSpPr>
          <p:spPr bwMode="auto">
            <a:xfrm flipH="1">
              <a:off x="3968" y="250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2" name="Line 44"/>
            <p:cNvSpPr>
              <a:spLocks noChangeShapeType="1"/>
            </p:cNvSpPr>
            <p:nvPr/>
          </p:nvSpPr>
          <p:spPr bwMode="auto">
            <a:xfrm flipH="1">
              <a:off x="3968" y="250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3" name="Line 45"/>
            <p:cNvSpPr>
              <a:spLocks noChangeShapeType="1"/>
            </p:cNvSpPr>
            <p:nvPr/>
          </p:nvSpPr>
          <p:spPr bwMode="auto">
            <a:xfrm flipH="1" flipV="1">
              <a:off x="3872" y="2136"/>
              <a:ext cx="1136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4" name="Line 46"/>
            <p:cNvSpPr>
              <a:spLocks noChangeShapeType="1"/>
            </p:cNvSpPr>
            <p:nvPr/>
          </p:nvSpPr>
          <p:spPr bwMode="auto">
            <a:xfrm flipH="1" flipV="1">
              <a:off x="3744" y="2648"/>
              <a:ext cx="1104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5" name="Line 47"/>
            <p:cNvSpPr>
              <a:spLocks noChangeShapeType="1"/>
            </p:cNvSpPr>
            <p:nvPr/>
          </p:nvSpPr>
          <p:spPr bwMode="auto">
            <a:xfrm flipH="1">
              <a:off x="3984" y="2952"/>
              <a:ext cx="8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6" name="Line 48"/>
            <p:cNvSpPr>
              <a:spLocks noChangeShapeType="1"/>
            </p:cNvSpPr>
            <p:nvPr/>
          </p:nvSpPr>
          <p:spPr bwMode="auto">
            <a:xfrm flipH="1">
              <a:off x="4624" y="3000"/>
              <a:ext cx="25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7" name="Line 49"/>
            <p:cNvSpPr>
              <a:spLocks noChangeShapeType="1"/>
            </p:cNvSpPr>
            <p:nvPr/>
          </p:nvSpPr>
          <p:spPr bwMode="auto">
            <a:xfrm flipH="1">
              <a:off x="4000" y="3176"/>
              <a:ext cx="416" cy="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8" name="Line 50"/>
            <p:cNvSpPr>
              <a:spLocks noChangeShapeType="1"/>
            </p:cNvSpPr>
            <p:nvPr/>
          </p:nvSpPr>
          <p:spPr bwMode="auto">
            <a:xfrm flipH="1" flipV="1">
              <a:off x="3824" y="2184"/>
              <a:ext cx="608" cy="8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59" name="Line 51"/>
            <p:cNvSpPr>
              <a:spLocks noChangeShapeType="1"/>
            </p:cNvSpPr>
            <p:nvPr/>
          </p:nvSpPr>
          <p:spPr bwMode="auto">
            <a:xfrm flipH="1" flipV="1">
              <a:off x="3712" y="2680"/>
              <a:ext cx="688" cy="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60" name="Line 52"/>
            <p:cNvSpPr>
              <a:spLocks noChangeShapeType="1"/>
            </p:cNvSpPr>
            <p:nvPr/>
          </p:nvSpPr>
          <p:spPr bwMode="auto">
            <a:xfrm flipH="1" flipV="1">
              <a:off x="3664" y="2696"/>
              <a:ext cx="1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61" name="Line 53"/>
            <p:cNvSpPr>
              <a:spLocks noChangeShapeType="1"/>
            </p:cNvSpPr>
            <p:nvPr/>
          </p:nvSpPr>
          <p:spPr bwMode="auto">
            <a:xfrm flipV="1">
              <a:off x="3632" y="2200"/>
              <a:ext cx="80" cy="3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5497" name="Group 89"/>
          <p:cNvGrpSpPr>
            <a:grpSpLocks/>
          </p:cNvGrpSpPr>
          <p:nvPr/>
        </p:nvGrpSpPr>
        <p:grpSpPr bwMode="auto">
          <a:xfrm>
            <a:off x="6043613" y="2974975"/>
            <a:ext cx="2641600" cy="2413000"/>
            <a:chOff x="3544" y="1744"/>
            <a:chExt cx="1664" cy="1520"/>
          </a:xfrm>
        </p:grpSpPr>
        <p:sp>
          <p:nvSpPr>
            <p:cNvPr id="145498" name="Oval 90"/>
            <p:cNvSpPr>
              <a:spLocks noChangeArrowheads="1"/>
            </p:cNvSpPr>
            <p:nvPr/>
          </p:nvSpPr>
          <p:spPr bwMode="auto">
            <a:xfrm>
              <a:off x="4176" y="1744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a</a:t>
              </a:r>
              <a:endParaRPr lang="ru-RU" sz="2400">
                <a:effectLst/>
              </a:endParaRPr>
            </a:p>
          </p:txBody>
        </p:sp>
        <p:sp>
          <p:nvSpPr>
            <p:cNvPr id="145499" name="Oval 91"/>
            <p:cNvSpPr>
              <a:spLocks noChangeArrowheads="1"/>
            </p:cNvSpPr>
            <p:nvPr/>
          </p:nvSpPr>
          <p:spPr bwMode="auto">
            <a:xfrm>
              <a:off x="4808" y="188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b</a:t>
              </a:r>
              <a:endParaRPr lang="ru-RU" sz="2400">
                <a:effectLst/>
              </a:endParaRPr>
            </a:p>
          </p:txBody>
        </p:sp>
        <p:sp>
          <p:nvSpPr>
            <p:cNvPr id="145500" name="Oval 92"/>
            <p:cNvSpPr>
              <a:spLocks noChangeArrowheads="1"/>
            </p:cNvSpPr>
            <p:nvPr/>
          </p:nvSpPr>
          <p:spPr bwMode="auto">
            <a:xfrm>
              <a:off x="5000" y="236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c</a:t>
              </a:r>
              <a:endParaRPr lang="ru-RU" sz="2400">
                <a:effectLst/>
              </a:endParaRPr>
            </a:p>
          </p:txBody>
        </p:sp>
        <p:sp>
          <p:nvSpPr>
            <p:cNvPr id="145501" name="Oval 93"/>
            <p:cNvSpPr>
              <a:spLocks noChangeArrowheads="1"/>
            </p:cNvSpPr>
            <p:nvPr/>
          </p:nvSpPr>
          <p:spPr bwMode="auto">
            <a:xfrm>
              <a:off x="4872" y="284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d</a:t>
              </a:r>
              <a:endParaRPr lang="ru-RU" sz="2400">
                <a:effectLst/>
              </a:endParaRPr>
            </a:p>
          </p:txBody>
        </p:sp>
        <p:sp>
          <p:nvSpPr>
            <p:cNvPr id="145502" name="Oval 94"/>
            <p:cNvSpPr>
              <a:spLocks noChangeArrowheads="1"/>
            </p:cNvSpPr>
            <p:nvPr/>
          </p:nvSpPr>
          <p:spPr bwMode="auto">
            <a:xfrm>
              <a:off x="4424" y="3072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endParaRPr lang="ru-RU" sz="2400">
                <a:effectLst/>
              </a:endParaRPr>
            </a:p>
          </p:txBody>
        </p:sp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3784" y="3072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f</a:t>
              </a:r>
              <a:endParaRPr lang="ru-RU" sz="2400">
                <a:effectLst/>
              </a:endParaRPr>
            </a:p>
          </p:txBody>
        </p:sp>
        <p:sp>
          <p:nvSpPr>
            <p:cNvPr id="145504" name="Oval 96"/>
            <p:cNvSpPr>
              <a:spLocks noChangeArrowheads="1"/>
            </p:cNvSpPr>
            <p:nvPr/>
          </p:nvSpPr>
          <p:spPr bwMode="auto">
            <a:xfrm>
              <a:off x="3544" y="252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g</a:t>
              </a:r>
              <a:endParaRPr lang="ru-RU" sz="2400">
                <a:effectLst/>
              </a:endParaRPr>
            </a:p>
          </p:txBody>
        </p:sp>
        <p:sp>
          <p:nvSpPr>
            <p:cNvPr id="145505" name="Oval 97"/>
            <p:cNvSpPr>
              <a:spLocks noChangeArrowheads="1"/>
            </p:cNvSpPr>
            <p:nvPr/>
          </p:nvSpPr>
          <p:spPr bwMode="auto">
            <a:xfrm>
              <a:off x="3656" y="2000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h</a:t>
              </a:r>
              <a:endParaRPr lang="ru-RU" sz="2400">
                <a:effectLst/>
              </a:endParaRPr>
            </a:p>
          </p:txBody>
        </p:sp>
        <p:sp>
          <p:nvSpPr>
            <p:cNvPr id="145506" name="Line 98"/>
            <p:cNvSpPr>
              <a:spLocks noChangeShapeType="1"/>
            </p:cNvSpPr>
            <p:nvPr/>
          </p:nvSpPr>
          <p:spPr bwMode="auto">
            <a:xfrm>
              <a:off x="4376" y="1856"/>
              <a:ext cx="44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07" name="Line 99"/>
            <p:cNvSpPr>
              <a:spLocks noChangeShapeType="1"/>
            </p:cNvSpPr>
            <p:nvPr/>
          </p:nvSpPr>
          <p:spPr bwMode="auto">
            <a:xfrm>
              <a:off x="4360" y="1912"/>
              <a:ext cx="656" cy="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08" name="Line 100"/>
            <p:cNvSpPr>
              <a:spLocks noChangeShapeType="1"/>
            </p:cNvSpPr>
            <p:nvPr/>
          </p:nvSpPr>
          <p:spPr bwMode="auto">
            <a:xfrm>
              <a:off x="4328" y="1928"/>
              <a:ext cx="592" cy="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09" name="Line 101"/>
            <p:cNvSpPr>
              <a:spLocks noChangeShapeType="1"/>
            </p:cNvSpPr>
            <p:nvPr/>
          </p:nvSpPr>
          <p:spPr bwMode="auto">
            <a:xfrm>
              <a:off x="4296" y="1944"/>
              <a:ext cx="224" cy="11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0" name="Line 102"/>
            <p:cNvSpPr>
              <a:spLocks noChangeShapeType="1"/>
            </p:cNvSpPr>
            <p:nvPr/>
          </p:nvSpPr>
          <p:spPr bwMode="auto">
            <a:xfrm flipH="1">
              <a:off x="3920" y="1928"/>
              <a:ext cx="312" cy="1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1" name="Line 103"/>
            <p:cNvSpPr>
              <a:spLocks noChangeShapeType="1"/>
            </p:cNvSpPr>
            <p:nvPr/>
          </p:nvSpPr>
          <p:spPr bwMode="auto">
            <a:xfrm flipH="1">
              <a:off x="3704" y="1896"/>
              <a:ext cx="496" cy="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2" name="Line 104"/>
            <p:cNvSpPr>
              <a:spLocks noChangeShapeType="1"/>
            </p:cNvSpPr>
            <p:nvPr/>
          </p:nvSpPr>
          <p:spPr bwMode="auto">
            <a:xfrm flipV="1">
              <a:off x="3864" y="2000"/>
              <a:ext cx="960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3" name="Line 105"/>
            <p:cNvSpPr>
              <a:spLocks noChangeShapeType="1"/>
            </p:cNvSpPr>
            <p:nvPr/>
          </p:nvSpPr>
          <p:spPr bwMode="auto">
            <a:xfrm flipH="1" flipV="1">
              <a:off x="4936" y="2080"/>
              <a:ext cx="12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4" name="Line 106"/>
            <p:cNvSpPr>
              <a:spLocks noChangeShapeType="1"/>
            </p:cNvSpPr>
            <p:nvPr/>
          </p:nvSpPr>
          <p:spPr bwMode="auto">
            <a:xfrm flipH="1" flipV="1">
              <a:off x="4904" y="2080"/>
              <a:ext cx="48" cy="7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5" name="Line 107"/>
            <p:cNvSpPr>
              <a:spLocks noChangeShapeType="1"/>
            </p:cNvSpPr>
            <p:nvPr/>
          </p:nvSpPr>
          <p:spPr bwMode="auto">
            <a:xfrm flipV="1">
              <a:off x="4568" y="2064"/>
              <a:ext cx="304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6" name="Line 108"/>
            <p:cNvSpPr>
              <a:spLocks noChangeShapeType="1"/>
            </p:cNvSpPr>
            <p:nvPr/>
          </p:nvSpPr>
          <p:spPr bwMode="auto">
            <a:xfrm flipV="1">
              <a:off x="3768" y="2032"/>
              <a:ext cx="105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7" name="Line 109"/>
            <p:cNvSpPr>
              <a:spLocks noChangeShapeType="1"/>
            </p:cNvSpPr>
            <p:nvPr/>
          </p:nvSpPr>
          <p:spPr bwMode="auto">
            <a:xfrm flipH="1">
              <a:off x="5008" y="2568"/>
              <a:ext cx="8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8" name="Line 110"/>
            <p:cNvSpPr>
              <a:spLocks noChangeShapeType="1"/>
            </p:cNvSpPr>
            <p:nvPr/>
          </p:nvSpPr>
          <p:spPr bwMode="auto">
            <a:xfrm flipH="1">
              <a:off x="4608" y="2552"/>
              <a:ext cx="416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19" name="Line 111"/>
            <p:cNvSpPr>
              <a:spLocks noChangeShapeType="1"/>
            </p:cNvSpPr>
            <p:nvPr/>
          </p:nvSpPr>
          <p:spPr bwMode="auto">
            <a:xfrm flipH="1">
              <a:off x="3968" y="250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0" name="Line 112"/>
            <p:cNvSpPr>
              <a:spLocks noChangeShapeType="1"/>
            </p:cNvSpPr>
            <p:nvPr/>
          </p:nvSpPr>
          <p:spPr bwMode="auto">
            <a:xfrm flipH="1">
              <a:off x="3968" y="250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1" name="Line 113"/>
            <p:cNvSpPr>
              <a:spLocks noChangeShapeType="1"/>
            </p:cNvSpPr>
            <p:nvPr/>
          </p:nvSpPr>
          <p:spPr bwMode="auto">
            <a:xfrm flipH="1" flipV="1">
              <a:off x="3872" y="2136"/>
              <a:ext cx="1136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2" name="Line 114"/>
            <p:cNvSpPr>
              <a:spLocks noChangeShapeType="1"/>
            </p:cNvSpPr>
            <p:nvPr/>
          </p:nvSpPr>
          <p:spPr bwMode="auto">
            <a:xfrm flipH="1" flipV="1">
              <a:off x="3744" y="2648"/>
              <a:ext cx="1104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3" name="Line 115"/>
            <p:cNvSpPr>
              <a:spLocks noChangeShapeType="1"/>
            </p:cNvSpPr>
            <p:nvPr/>
          </p:nvSpPr>
          <p:spPr bwMode="auto">
            <a:xfrm flipH="1">
              <a:off x="3984" y="2952"/>
              <a:ext cx="8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4" name="Line 116"/>
            <p:cNvSpPr>
              <a:spLocks noChangeShapeType="1"/>
            </p:cNvSpPr>
            <p:nvPr/>
          </p:nvSpPr>
          <p:spPr bwMode="auto">
            <a:xfrm flipH="1">
              <a:off x="4624" y="3000"/>
              <a:ext cx="25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5" name="Line 117"/>
            <p:cNvSpPr>
              <a:spLocks noChangeShapeType="1"/>
            </p:cNvSpPr>
            <p:nvPr/>
          </p:nvSpPr>
          <p:spPr bwMode="auto">
            <a:xfrm flipH="1">
              <a:off x="4000" y="3176"/>
              <a:ext cx="416" cy="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6" name="Line 118"/>
            <p:cNvSpPr>
              <a:spLocks noChangeShapeType="1"/>
            </p:cNvSpPr>
            <p:nvPr/>
          </p:nvSpPr>
          <p:spPr bwMode="auto">
            <a:xfrm flipH="1" flipV="1">
              <a:off x="3824" y="2184"/>
              <a:ext cx="608" cy="8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7" name="Line 119"/>
            <p:cNvSpPr>
              <a:spLocks noChangeShapeType="1"/>
            </p:cNvSpPr>
            <p:nvPr/>
          </p:nvSpPr>
          <p:spPr bwMode="auto">
            <a:xfrm flipH="1" flipV="1">
              <a:off x="3712" y="2680"/>
              <a:ext cx="688" cy="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8" name="Line 120"/>
            <p:cNvSpPr>
              <a:spLocks noChangeShapeType="1"/>
            </p:cNvSpPr>
            <p:nvPr/>
          </p:nvSpPr>
          <p:spPr bwMode="auto">
            <a:xfrm flipH="1" flipV="1">
              <a:off x="3664" y="2696"/>
              <a:ext cx="1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29" name="Line 121"/>
            <p:cNvSpPr>
              <a:spLocks noChangeShapeType="1"/>
            </p:cNvSpPr>
            <p:nvPr/>
          </p:nvSpPr>
          <p:spPr bwMode="auto">
            <a:xfrm flipV="1">
              <a:off x="3632" y="2200"/>
              <a:ext cx="80" cy="3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5530" name="Group 122"/>
          <p:cNvGrpSpPr>
            <a:grpSpLocks/>
          </p:cNvGrpSpPr>
          <p:nvPr/>
        </p:nvGrpSpPr>
        <p:grpSpPr bwMode="auto">
          <a:xfrm>
            <a:off x="6043613" y="2974975"/>
            <a:ext cx="2641600" cy="2413000"/>
            <a:chOff x="3544" y="1744"/>
            <a:chExt cx="1664" cy="1520"/>
          </a:xfrm>
        </p:grpSpPr>
        <p:sp>
          <p:nvSpPr>
            <p:cNvPr id="145531" name="Oval 123"/>
            <p:cNvSpPr>
              <a:spLocks noChangeArrowheads="1"/>
            </p:cNvSpPr>
            <p:nvPr/>
          </p:nvSpPr>
          <p:spPr bwMode="auto">
            <a:xfrm>
              <a:off x="4176" y="1744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a</a:t>
              </a:r>
              <a:endParaRPr lang="ru-RU" sz="2400">
                <a:effectLst/>
              </a:endParaRPr>
            </a:p>
          </p:txBody>
        </p:sp>
        <p:sp>
          <p:nvSpPr>
            <p:cNvPr id="145532" name="Oval 124"/>
            <p:cNvSpPr>
              <a:spLocks noChangeArrowheads="1"/>
            </p:cNvSpPr>
            <p:nvPr/>
          </p:nvSpPr>
          <p:spPr bwMode="auto">
            <a:xfrm>
              <a:off x="4808" y="188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b</a:t>
              </a:r>
              <a:endParaRPr lang="ru-RU" sz="2400">
                <a:effectLst/>
              </a:endParaRPr>
            </a:p>
          </p:txBody>
        </p:sp>
        <p:sp>
          <p:nvSpPr>
            <p:cNvPr id="145533" name="Oval 125"/>
            <p:cNvSpPr>
              <a:spLocks noChangeArrowheads="1"/>
            </p:cNvSpPr>
            <p:nvPr/>
          </p:nvSpPr>
          <p:spPr bwMode="auto">
            <a:xfrm>
              <a:off x="5000" y="236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c</a:t>
              </a:r>
              <a:endParaRPr lang="ru-RU" sz="2400">
                <a:effectLst/>
              </a:endParaRPr>
            </a:p>
          </p:txBody>
        </p:sp>
        <p:sp>
          <p:nvSpPr>
            <p:cNvPr id="145534" name="Oval 126"/>
            <p:cNvSpPr>
              <a:spLocks noChangeArrowheads="1"/>
            </p:cNvSpPr>
            <p:nvPr/>
          </p:nvSpPr>
          <p:spPr bwMode="auto">
            <a:xfrm>
              <a:off x="4872" y="284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d</a:t>
              </a:r>
              <a:endParaRPr lang="ru-RU" sz="2400">
                <a:effectLst/>
              </a:endParaRPr>
            </a:p>
          </p:txBody>
        </p:sp>
        <p:sp>
          <p:nvSpPr>
            <p:cNvPr id="145535" name="Oval 127"/>
            <p:cNvSpPr>
              <a:spLocks noChangeArrowheads="1"/>
            </p:cNvSpPr>
            <p:nvPr/>
          </p:nvSpPr>
          <p:spPr bwMode="auto">
            <a:xfrm>
              <a:off x="4424" y="3072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endParaRPr lang="ru-RU" sz="2400">
                <a:effectLst/>
              </a:endParaRPr>
            </a:p>
          </p:txBody>
        </p:sp>
        <p:sp>
          <p:nvSpPr>
            <p:cNvPr id="145536" name="Oval 128"/>
            <p:cNvSpPr>
              <a:spLocks noChangeArrowheads="1"/>
            </p:cNvSpPr>
            <p:nvPr/>
          </p:nvSpPr>
          <p:spPr bwMode="auto">
            <a:xfrm>
              <a:off x="3784" y="3072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f</a:t>
              </a:r>
              <a:endParaRPr lang="ru-RU" sz="2400">
                <a:effectLst/>
              </a:endParaRPr>
            </a:p>
          </p:txBody>
        </p:sp>
        <p:sp>
          <p:nvSpPr>
            <p:cNvPr id="145537" name="Oval 129"/>
            <p:cNvSpPr>
              <a:spLocks noChangeArrowheads="1"/>
            </p:cNvSpPr>
            <p:nvPr/>
          </p:nvSpPr>
          <p:spPr bwMode="auto">
            <a:xfrm>
              <a:off x="3544" y="252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g</a:t>
              </a:r>
              <a:endParaRPr lang="ru-RU" sz="2400">
                <a:effectLst/>
              </a:endParaRPr>
            </a:p>
          </p:txBody>
        </p:sp>
        <p:sp>
          <p:nvSpPr>
            <p:cNvPr id="145538" name="Oval 130"/>
            <p:cNvSpPr>
              <a:spLocks noChangeArrowheads="1"/>
            </p:cNvSpPr>
            <p:nvPr/>
          </p:nvSpPr>
          <p:spPr bwMode="auto">
            <a:xfrm>
              <a:off x="3656" y="2000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h</a:t>
              </a:r>
              <a:endParaRPr lang="ru-RU" sz="2400">
                <a:effectLst/>
              </a:endParaRPr>
            </a:p>
          </p:txBody>
        </p:sp>
        <p:sp>
          <p:nvSpPr>
            <p:cNvPr id="145539" name="Line 131"/>
            <p:cNvSpPr>
              <a:spLocks noChangeShapeType="1"/>
            </p:cNvSpPr>
            <p:nvPr/>
          </p:nvSpPr>
          <p:spPr bwMode="auto">
            <a:xfrm>
              <a:off x="4376" y="1856"/>
              <a:ext cx="4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0" name="Line 132"/>
            <p:cNvSpPr>
              <a:spLocks noChangeShapeType="1"/>
            </p:cNvSpPr>
            <p:nvPr/>
          </p:nvSpPr>
          <p:spPr bwMode="auto">
            <a:xfrm>
              <a:off x="4360" y="1912"/>
              <a:ext cx="656" cy="4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1" name="Line 133"/>
            <p:cNvSpPr>
              <a:spLocks noChangeShapeType="1"/>
            </p:cNvSpPr>
            <p:nvPr/>
          </p:nvSpPr>
          <p:spPr bwMode="auto">
            <a:xfrm>
              <a:off x="4328" y="1928"/>
              <a:ext cx="592" cy="9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2" name="Line 134"/>
            <p:cNvSpPr>
              <a:spLocks noChangeShapeType="1"/>
            </p:cNvSpPr>
            <p:nvPr/>
          </p:nvSpPr>
          <p:spPr bwMode="auto">
            <a:xfrm>
              <a:off x="4296" y="1944"/>
              <a:ext cx="224" cy="11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3" name="Line 135"/>
            <p:cNvSpPr>
              <a:spLocks noChangeShapeType="1"/>
            </p:cNvSpPr>
            <p:nvPr/>
          </p:nvSpPr>
          <p:spPr bwMode="auto">
            <a:xfrm flipH="1">
              <a:off x="3920" y="1928"/>
              <a:ext cx="312" cy="1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4" name="Line 136"/>
            <p:cNvSpPr>
              <a:spLocks noChangeShapeType="1"/>
            </p:cNvSpPr>
            <p:nvPr/>
          </p:nvSpPr>
          <p:spPr bwMode="auto">
            <a:xfrm flipH="1">
              <a:off x="3704" y="1896"/>
              <a:ext cx="496" cy="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5" name="Line 137"/>
            <p:cNvSpPr>
              <a:spLocks noChangeShapeType="1"/>
            </p:cNvSpPr>
            <p:nvPr/>
          </p:nvSpPr>
          <p:spPr bwMode="auto">
            <a:xfrm flipV="1">
              <a:off x="3864" y="2000"/>
              <a:ext cx="960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6" name="Line 138"/>
            <p:cNvSpPr>
              <a:spLocks noChangeShapeType="1"/>
            </p:cNvSpPr>
            <p:nvPr/>
          </p:nvSpPr>
          <p:spPr bwMode="auto">
            <a:xfrm flipH="1" flipV="1">
              <a:off x="4936" y="2080"/>
              <a:ext cx="12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7" name="Line 139"/>
            <p:cNvSpPr>
              <a:spLocks noChangeShapeType="1"/>
            </p:cNvSpPr>
            <p:nvPr/>
          </p:nvSpPr>
          <p:spPr bwMode="auto">
            <a:xfrm flipH="1" flipV="1">
              <a:off x="4904" y="2080"/>
              <a:ext cx="48" cy="7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8" name="Line 140"/>
            <p:cNvSpPr>
              <a:spLocks noChangeShapeType="1"/>
            </p:cNvSpPr>
            <p:nvPr/>
          </p:nvSpPr>
          <p:spPr bwMode="auto">
            <a:xfrm flipV="1">
              <a:off x="4568" y="2064"/>
              <a:ext cx="304" cy="10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49" name="Line 141"/>
            <p:cNvSpPr>
              <a:spLocks noChangeShapeType="1"/>
            </p:cNvSpPr>
            <p:nvPr/>
          </p:nvSpPr>
          <p:spPr bwMode="auto">
            <a:xfrm flipV="1">
              <a:off x="3768" y="2032"/>
              <a:ext cx="105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0" name="Line 142"/>
            <p:cNvSpPr>
              <a:spLocks noChangeShapeType="1"/>
            </p:cNvSpPr>
            <p:nvPr/>
          </p:nvSpPr>
          <p:spPr bwMode="auto">
            <a:xfrm flipH="1">
              <a:off x="5008" y="2568"/>
              <a:ext cx="80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1" name="Line 143"/>
            <p:cNvSpPr>
              <a:spLocks noChangeShapeType="1"/>
            </p:cNvSpPr>
            <p:nvPr/>
          </p:nvSpPr>
          <p:spPr bwMode="auto">
            <a:xfrm flipH="1">
              <a:off x="4608" y="2552"/>
              <a:ext cx="41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2" name="Line 144"/>
            <p:cNvSpPr>
              <a:spLocks noChangeShapeType="1"/>
            </p:cNvSpPr>
            <p:nvPr/>
          </p:nvSpPr>
          <p:spPr bwMode="auto">
            <a:xfrm flipH="1">
              <a:off x="3968" y="250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3" name="Line 145"/>
            <p:cNvSpPr>
              <a:spLocks noChangeShapeType="1"/>
            </p:cNvSpPr>
            <p:nvPr/>
          </p:nvSpPr>
          <p:spPr bwMode="auto">
            <a:xfrm flipH="1">
              <a:off x="3968" y="250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4" name="Line 146"/>
            <p:cNvSpPr>
              <a:spLocks noChangeShapeType="1"/>
            </p:cNvSpPr>
            <p:nvPr/>
          </p:nvSpPr>
          <p:spPr bwMode="auto">
            <a:xfrm flipH="1" flipV="1">
              <a:off x="3872" y="2136"/>
              <a:ext cx="1136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5" name="Line 147"/>
            <p:cNvSpPr>
              <a:spLocks noChangeShapeType="1"/>
            </p:cNvSpPr>
            <p:nvPr/>
          </p:nvSpPr>
          <p:spPr bwMode="auto">
            <a:xfrm flipH="1" flipV="1">
              <a:off x="3744" y="2648"/>
              <a:ext cx="1104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6" name="Line 148"/>
            <p:cNvSpPr>
              <a:spLocks noChangeShapeType="1"/>
            </p:cNvSpPr>
            <p:nvPr/>
          </p:nvSpPr>
          <p:spPr bwMode="auto">
            <a:xfrm flipH="1">
              <a:off x="3984" y="2952"/>
              <a:ext cx="8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7" name="Line 149"/>
            <p:cNvSpPr>
              <a:spLocks noChangeShapeType="1"/>
            </p:cNvSpPr>
            <p:nvPr/>
          </p:nvSpPr>
          <p:spPr bwMode="auto">
            <a:xfrm flipH="1">
              <a:off x="4624" y="3000"/>
              <a:ext cx="25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8" name="Line 150"/>
            <p:cNvSpPr>
              <a:spLocks noChangeShapeType="1"/>
            </p:cNvSpPr>
            <p:nvPr/>
          </p:nvSpPr>
          <p:spPr bwMode="auto">
            <a:xfrm flipH="1">
              <a:off x="4000" y="3176"/>
              <a:ext cx="416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59" name="Line 151"/>
            <p:cNvSpPr>
              <a:spLocks noChangeShapeType="1"/>
            </p:cNvSpPr>
            <p:nvPr/>
          </p:nvSpPr>
          <p:spPr bwMode="auto">
            <a:xfrm flipH="1" flipV="1">
              <a:off x="3824" y="2184"/>
              <a:ext cx="608" cy="8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60" name="Line 152"/>
            <p:cNvSpPr>
              <a:spLocks noChangeShapeType="1"/>
            </p:cNvSpPr>
            <p:nvPr/>
          </p:nvSpPr>
          <p:spPr bwMode="auto">
            <a:xfrm flipH="1" flipV="1">
              <a:off x="3712" y="2680"/>
              <a:ext cx="688" cy="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61" name="Line 153"/>
            <p:cNvSpPr>
              <a:spLocks noChangeShapeType="1"/>
            </p:cNvSpPr>
            <p:nvPr/>
          </p:nvSpPr>
          <p:spPr bwMode="auto">
            <a:xfrm flipH="1" flipV="1">
              <a:off x="3664" y="2696"/>
              <a:ext cx="1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562" name="Line 154"/>
            <p:cNvSpPr>
              <a:spLocks noChangeShapeType="1"/>
            </p:cNvSpPr>
            <p:nvPr/>
          </p:nvSpPr>
          <p:spPr bwMode="auto">
            <a:xfrm flipV="1">
              <a:off x="3632" y="2200"/>
              <a:ext cx="80" cy="3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5696" name="Group 288"/>
          <p:cNvGrpSpPr>
            <a:grpSpLocks/>
          </p:cNvGrpSpPr>
          <p:nvPr/>
        </p:nvGrpSpPr>
        <p:grpSpPr bwMode="auto">
          <a:xfrm>
            <a:off x="6043613" y="2974975"/>
            <a:ext cx="2641600" cy="2413000"/>
            <a:chOff x="1752" y="2304"/>
            <a:chExt cx="1664" cy="1520"/>
          </a:xfrm>
        </p:grpSpPr>
        <p:sp>
          <p:nvSpPr>
            <p:cNvPr id="145630" name="Oval 222"/>
            <p:cNvSpPr>
              <a:spLocks noChangeArrowheads="1"/>
            </p:cNvSpPr>
            <p:nvPr/>
          </p:nvSpPr>
          <p:spPr bwMode="auto">
            <a:xfrm>
              <a:off x="2384" y="2304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a</a:t>
              </a:r>
              <a:endParaRPr lang="ru-RU" sz="2400">
                <a:effectLst/>
              </a:endParaRPr>
            </a:p>
          </p:txBody>
        </p:sp>
        <p:sp>
          <p:nvSpPr>
            <p:cNvPr id="145631" name="Oval 223"/>
            <p:cNvSpPr>
              <a:spLocks noChangeArrowheads="1"/>
            </p:cNvSpPr>
            <p:nvPr/>
          </p:nvSpPr>
          <p:spPr bwMode="auto">
            <a:xfrm>
              <a:off x="3016" y="244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b</a:t>
              </a:r>
              <a:endParaRPr lang="ru-RU" sz="2400">
                <a:effectLst/>
              </a:endParaRPr>
            </a:p>
          </p:txBody>
        </p:sp>
        <p:sp>
          <p:nvSpPr>
            <p:cNvPr id="145632" name="Oval 224"/>
            <p:cNvSpPr>
              <a:spLocks noChangeArrowheads="1"/>
            </p:cNvSpPr>
            <p:nvPr/>
          </p:nvSpPr>
          <p:spPr bwMode="auto">
            <a:xfrm>
              <a:off x="3208" y="292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c</a:t>
              </a:r>
              <a:endParaRPr lang="ru-RU" sz="2400">
                <a:effectLst/>
              </a:endParaRPr>
            </a:p>
          </p:txBody>
        </p:sp>
        <p:sp>
          <p:nvSpPr>
            <p:cNvPr id="145633" name="Oval 225"/>
            <p:cNvSpPr>
              <a:spLocks noChangeArrowheads="1"/>
            </p:cNvSpPr>
            <p:nvPr/>
          </p:nvSpPr>
          <p:spPr bwMode="auto">
            <a:xfrm>
              <a:off x="3080" y="3408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d</a:t>
              </a:r>
              <a:endParaRPr lang="ru-RU" sz="2400">
                <a:effectLst/>
              </a:endParaRPr>
            </a:p>
          </p:txBody>
        </p:sp>
        <p:sp>
          <p:nvSpPr>
            <p:cNvPr id="145634" name="Oval 226"/>
            <p:cNvSpPr>
              <a:spLocks noChangeArrowheads="1"/>
            </p:cNvSpPr>
            <p:nvPr/>
          </p:nvSpPr>
          <p:spPr bwMode="auto">
            <a:xfrm>
              <a:off x="2632" y="3632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endParaRPr lang="ru-RU" sz="2400">
                <a:effectLst/>
              </a:endParaRPr>
            </a:p>
          </p:txBody>
        </p:sp>
        <p:sp>
          <p:nvSpPr>
            <p:cNvPr id="145635" name="Oval 227"/>
            <p:cNvSpPr>
              <a:spLocks noChangeArrowheads="1"/>
            </p:cNvSpPr>
            <p:nvPr/>
          </p:nvSpPr>
          <p:spPr bwMode="auto">
            <a:xfrm>
              <a:off x="1992" y="3632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f</a:t>
              </a:r>
              <a:endParaRPr lang="ru-RU" sz="2400">
                <a:effectLst/>
              </a:endParaRPr>
            </a:p>
          </p:txBody>
        </p:sp>
        <p:sp>
          <p:nvSpPr>
            <p:cNvPr id="145636" name="Oval 228"/>
            <p:cNvSpPr>
              <a:spLocks noChangeArrowheads="1"/>
            </p:cNvSpPr>
            <p:nvPr/>
          </p:nvSpPr>
          <p:spPr bwMode="auto">
            <a:xfrm>
              <a:off x="1752" y="3088"/>
              <a:ext cx="208" cy="192"/>
            </a:xfrm>
            <a:prstGeom prst="ellipse">
              <a:avLst/>
            </a:prstGeom>
            <a:solidFill>
              <a:srgbClr val="00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g</a:t>
              </a:r>
              <a:endParaRPr lang="ru-RU" sz="2400">
                <a:effectLst/>
              </a:endParaRPr>
            </a:p>
          </p:txBody>
        </p:sp>
        <p:sp>
          <p:nvSpPr>
            <p:cNvPr id="145637" name="Oval 229"/>
            <p:cNvSpPr>
              <a:spLocks noChangeArrowheads="1"/>
            </p:cNvSpPr>
            <p:nvPr/>
          </p:nvSpPr>
          <p:spPr bwMode="auto">
            <a:xfrm>
              <a:off x="1864" y="2560"/>
              <a:ext cx="208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h</a:t>
              </a:r>
              <a:endParaRPr lang="ru-RU" sz="2400">
                <a:effectLst/>
              </a:endParaRPr>
            </a:p>
          </p:txBody>
        </p:sp>
        <p:sp>
          <p:nvSpPr>
            <p:cNvPr id="145638" name="Line 230"/>
            <p:cNvSpPr>
              <a:spLocks noChangeShapeType="1"/>
            </p:cNvSpPr>
            <p:nvPr/>
          </p:nvSpPr>
          <p:spPr bwMode="auto">
            <a:xfrm>
              <a:off x="2584" y="2416"/>
              <a:ext cx="4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39" name="Line 231"/>
            <p:cNvSpPr>
              <a:spLocks noChangeShapeType="1"/>
            </p:cNvSpPr>
            <p:nvPr/>
          </p:nvSpPr>
          <p:spPr bwMode="auto">
            <a:xfrm>
              <a:off x="2568" y="2472"/>
              <a:ext cx="656" cy="4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0" name="Line 232"/>
            <p:cNvSpPr>
              <a:spLocks noChangeShapeType="1"/>
            </p:cNvSpPr>
            <p:nvPr/>
          </p:nvSpPr>
          <p:spPr bwMode="auto">
            <a:xfrm>
              <a:off x="2536" y="2488"/>
              <a:ext cx="592" cy="9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1" name="Line 233"/>
            <p:cNvSpPr>
              <a:spLocks noChangeShapeType="1"/>
            </p:cNvSpPr>
            <p:nvPr/>
          </p:nvSpPr>
          <p:spPr bwMode="auto">
            <a:xfrm>
              <a:off x="2504" y="2504"/>
              <a:ext cx="224" cy="11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2" name="Line 234"/>
            <p:cNvSpPr>
              <a:spLocks noChangeShapeType="1"/>
            </p:cNvSpPr>
            <p:nvPr/>
          </p:nvSpPr>
          <p:spPr bwMode="auto">
            <a:xfrm flipH="1">
              <a:off x="2128" y="2488"/>
              <a:ext cx="312" cy="1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3" name="Line 235"/>
            <p:cNvSpPr>
              <a:spLocks noChangeShapeType="1"/>
            </p:cNvSpPr>
            <p:nvPr/>
          </p:nvSpPr>
          <p:spPr bwMode="auto">
            <a:xfrm flipH="1">
              <a:off x="1912" y="2456"/>
              <a:ext cx="496" cy="6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4" name="Line 236"/>
            <p:cNvSpPr>
              <a:spLocks noChangeShapeType="1"/>
            </p:cNvSpPr>
            <p:nvPr/>
          </p:nvSpPr>
          <p:spPr bwMode="auto">
            <a:xfrm flipV="1">
              <a:off x="2072" y="2560"/>
              <a:ext cx="960" cy="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5" name="Line 237"/>
            <p:cNvSpPr>
              <a:spLocks noChangeShapeType="1"/>
            </p:cNvSpPr>
            <p:nvPr/>
          </p:nvSpPr>
          <p:spPr bwMode="auto">
            <a:xfrm flipH="1" flipV="1">
              <a:off x="3144" y="2640"/>
              <a:ext cx="12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6" name="Line 238"/>
            <p:cNvSpPr>
              <a:spLocks noChangeShapeType="1"/>
            </p:cNvSpPr>
            <p:nvPr/>
          </p:nvSpPr>
          <p:spPr bwMode="auto">
            <a:xfrm flipH="1" flipV="1">
              <a:off x="3112" y="2640"/>
              <a:ext cx="48" cy="7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7" name="Line 239"/>
            <p:cNvSpPr>
              <a:spLocks noChangeShapeType="1"/>
            </p:cNvSpPr>
            <p:nvPr/>
          </p:nvSpPr>
          <p:spPr bwMode="auto">
            <a:xfrm flipV="1">
              <a:off x="2776" y="2624"/>
              <a:ext cx="304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8" name="Line 240"/>
            <p:cNvSpPr>
              <a:spLocks noChangeShapeType="1"/>
            </p:cNvSpPr>
            <p:nvPr/>
          </p:nvSpPr>
          <p:spPr bwMode="auto">
            <a:xfrm flipV="1">
              <a:off x="1976" y="2592"/>
              <a:ext cx="105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49" name="Line 241"/>
            <p:cNvSpPr>
              <a:spLocks noChangeShapeType="1"/>
            </p:cNvSpPr>
            <p:nvPr/>
          </p:nvSpPr>
          <p:spPr bwMode="auto">
            <a:xfrm flipH="1">
              <a:off x="3216" y="3128"/>
              <a:ext cx="8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0" name="Line 242"/>
            <p:cNvSpPr>
              <a:spLocks noChangeShapeType="1"/>
            </p:cNvSpPr>
            <p:nvPr/>
          </p:nvSpPr>
          <p:spPr bwMode="auto">
            <a:xfrm flipH="1">
              <a:off x="2816" y="3112"/>
              <a:ext cx="416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1" name="Line 243"/>
            <p:cNvSpPr>
              <a:spLocks noChangeShapeType="1"/>
            </p:cNvSpPr>
            <p:nvPr/>
          </p:nvSpPr>
          <p:spPr bwMode="auto">
            <a:xfrm flipH="1">
              <a:off x="2176" y="306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2" name="Line 244"/>
            <p:cNvSpPr>
              <a:spLocks noChangeShapeType="1"/>
            </p:cNvSpPr>
            <p:nvPr/>
          </p:nvSpPr>
          <p:spPr bwMode="auto">
            <a:xfrm flipH="1">
              <a:off x="2176" y="3064"/>
              <a:ext cx="1056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3" name="Line 245"/>
            <p:cNvSpPr>
              <a:spLocks noChangeShapeType="1"/>
            </p:cNvSpPr>
            <p:nvPr/>
          </p:nvSpPr>
          <p:spPr bwMode="auto">
            <a:xfrm flipH="1" flipV="1">
              <a:off x="2080" y="2696"/>
              <a:ext cx="1136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4" name="Line 246"/>
            <p:cNvSpPr>
              <a:spLocks noChangeShapeType="1"/>
            </p:cNvSpPr>
            <p:nvPr/>
          </p:nvSpPr>
          <p:spPr bwMode="auto">
            <a:xfrm flipH="1" flipV="1">
              <a:off x="1952" y="3208"/>
              <a:ext cx="1104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5" name="Line 247"/>
            <p:cNvSpPr>
              <a:spLocks noChangeShapeType="1"/>
            </p:cNvSpPr>
            <p:nvPr/>
          </p:nvSpPr>
          <p:spPr bwMode="auto">
            <a:xfrm flipH="1">
              <a:off x="2192" y="3512"/>
              <a:ext cx="8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6" name="Line 248"/>
            <p:cNvSpPr>
              <a:spLocks noChangeShapeType="1"/>
            </p:cNvSpPr>
            <p:nvPr/>
          </p:nvSpPr>
          <p:spPr bwMode="auto">
            <a:xfrm flipH="1">
              <a:off x="2832" y="3560"/>
              <a:ext cx="25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7" name="Line 249"/>
            <p:cNvSpPr>
              <a:spLocks noChangeShapeType="1"/>
            </p:cNvSpPr>
            <p:nvPr/>
          </p:nvSpPr>
          <p:spPr bwMode="auto">
            <a:xfrm flipH="1">
              <a:off x="2208" y="3736"/>
              <a:ext cx="416" cy="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8" name="Line 250"/>
            <p:cNvSpPr>
              <a:spLocks noChangeShapeType="1"/>
            </p:cNvSpPr>
            <p:nvPr/>
          </p:nvSpPr>
          <p:spPr bwMode="auto">
            <a:xfrm flipH="1" flipV="1">
              <a:off x="2032" y="2744"/>
              <a:ext cx="608" cy="8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59" name="Line 251"/>
            <p:cNvSpPr>
              <a:spLocks noChangeShapeType="1"/>
            </p:cNvSpPr>
            <p:nvPr/>
          </p:nvSpPr>
          <p:spPr bwMode="auto">
            <a:xfrm flipH="1" flipV="1">
              <a:off x="1920" y="3240"/>
              <a:ext cx="688" cy="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60" name="Line 252"/>
            <p:cNvSpPr>
              <a:spLocks noChangeShapeType="1"/>
            </p:cNvSpPr>
            <p:nvPr/>
          </p:nvSpPr>
          <p:spPr bwMode="auto">
            <a:xfrm flipH="1" flipV="1">
              <a:off x="1872" y="3256"/>
              <a:ext cx="1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61" name="Line 253"/>
            <p:cNvSpPr>
              <a:spLocks noChangeShapeType="1"/>
            </p:cNvSpPr>
            <p:nvPr/>
          </p:nvSpPr>
          <p:spPr bwMode="auto">
            <a:xfrm flipV="1">
              <a:off x="1840" y="2760"/>
              <a:ext cx="80" cy="3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695" name="Line 287"/>
            <p:cNvSpPr>
              <a:spLocks noChangeShapeType="1"/>
            </p:cNvSpPr>
            <p:nvPr/>
          </p:nvSpPr>
          <p:spPr bwMode="auto">
            <a:xfrm flipH="1" flipV="1">
              <a:off x="2048" y="2728"/>
              <a:ext cx="1056" cy="7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Структуры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без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псевдоузлов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2446338"/>
            <a:ext cx="6088062" cy="4084637"/>
          </a:xfrm>
        </p:spPr>
        <p:txBody>
          <a:bodyPr/>
          <a:lstStyle/>
          <a:p>
            <a:r>
              <a:rPr lang="ru-RU" sz="2800" smtClean="0"/>
              <a:t>Структура </a:t>
            </a:r>
            <a:r>
              <a:rPr lang="ru-RU" sz="2800"/>
              <a:t>без </a:t>
            </a:r>
            <a:r>
              <a:rPr lang="ru-RU" sz="2800" smtClean="0"/>
              <a:t>псевдоузлов </a:t>
            </a:r>
            <a:r>
              <a:rPr lang="ru-RU" sz="2800" dirty="0"/>
              <a:t>= </a:t>
            </a:r>
            <a:r>
              <a:rPr lang="ru-RU" sz="2800"/>
              <a:t>правильное </a:t>
            </a:r>
            <a:r>
              <a:rPr lang="ru-RU" sz="2800" smtClean="0"/>
              <a:t>скобочное </a:t>
            </a:r>
            <a:r>
              <a:rPr lang="ru-RU" sz="2800" dirty="0"/>
              <a:t>выражение</a:t>
            </a:r>
          </a:p>
          <a:p>
            <a:r>
              <a:rPr lang="ru-RU" sz="2800" dirty="0"/>
              <a:t>Может </a:t>
            </a:r>
            <a:r>
              <a:rPr lang="ru-RU" sz="2800"/>
              <a:t>быть </a:t>
            </a:r>
            <a:r>
              <a:rPr lang="ru-RU" sz="2800" smtClean="0"/>
              <a:t>представлено </a:t>
            </a:r>
            <a:r>
              <a:rPr lang="ru-RU" sz="2800" dirty="0"/>
              <a:t>в виде дерева</a:t>
            </a:r>
            <a:endParaRPr lang="en-US" sz="2800" dirty="0"/>
          </a:p>
          <a:p>
            <a:r>
              <a:rPr lang="ru-RU" sz="2800"/>
              <a:t>Оценка </a:t>
            </a:r>
            <a:r>
              <a:rPr lang="ru-RU" sz="2800" smtClean="0"/>
              <a:t>количества </a:t>
            </a:r>
            <a:r>
              <a:rPr lang="ru-RU" sz="2800"/>
              <a:t>возможных </a:t>
            </a:r>
            <a:r>
              <a:rPr lang="ru-RU" sz="2800" smtClean="0"/>
              <a:t>структур</a:t>
            </a:r>
            <a:r>
              <a:rPr lang="ru-RU" sz="2800" dirty="0"/>
              <a:t>:</a:t>
            </a:r>
          </a:p>
          <a:p>
            <a:pPr algn="ctr">
              <a:buFontTx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T(L)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≈ 1.8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</a:p>
          <a:p>
            <a:pPr algn="ctr">
              <a:buFontTx/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(очень много)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endParaRPr lang="ru-RU" sz="2800" dirty="0"/>
          </a:p>
        </p:txBody>
      </p:sp>
      <p:grpSp>
        <p:nvGrpSpPr>
          <p:cNvPr id="150532" name="Group 4"/>
          <p:cNvGrpSpPr>
            <a:grpSpLocks/>
          </p:cNvGrpSpPr>
          <p:nvPr/>
        </p:nvGrpSpPr>
        <p:grpSpPr bwMode="auto">
          <a:xfrm>
            <a:off x="263525" y="1138238"/>
            <a:ext cx="8378825" cy="1119187"/>
            <a:chOff x="278" y="3201"/>
            <a:chExt cx="5278" cy="705"/>
          </a:xfrm>
        </p:grpSpPr>
        <p:sp>
          <p:nvSpPr>
            <p:cNvPr id="150533" name="Text Box 5"/>
            <p:cNvSpPr txBox="1">
              <a:spLocks noChangeArrowheads="1"/>
            </p:cNvSpPr>
            <p:nvPr/>
          </p:nvSpPr>
          <p:spPr bwMode="auto">
            <a:xfrm>
              <a:off x="278" y="3664"/>
              <a:ext cx="52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200" b="1">
                  <a:effectLst/>
                  <a:latin typeface="Courier New" pitchFamily="49" charset="0"/>
                </a:rPr>
                <a:t> 1  2  3  4  5  6  7  8  9 10 11 12 13 14 15 16 17 18 19 20 21 22 23 24 25 26 27 28 29 30</a:t>
              </a:r>
            </a:p>
            <a:p>
              <a:pPr>
                <a:lnSpc>
                  <a:spcPct val="80000"/>
                </a:lnSpc>
              </a:pPr>
              <a:r>
                <a:rPr lang="ru-RU" sz="1200" b="1">
                  <a:effectLst/>
                  <a:latin typeface="Courier New" pitchFamily="49" charset="0"/>
                </a:rPr>
                <a:t> </a:t>
              </a:r>
              <a:r>
                <a:rPr lang="ru-RU" sz="1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Courier New" pitchFamily="49" charset="0"/>
                </a:rPr>
                <a:t>(  (  (     (  (  (  (           )  )  )  )                 (  (           )  )  )  )  )</a:t>
              </a:r>
            </a:p>
          </p:txBody>
        </p:sp>
        <p:sp>
          <p:nvSpPr>
            <p:cNvPr id="150534" name="Freeform 6"/>
            <p:cNvSpPr>
              <a:spLocks/>
            </p:cNvSpPr>
            <p:nvPr/>
          </p:nvSpPr>
          <p:spPr bwMode="auto">
            <a:xfrm>
              <a:off x="1648" y="3574"/>
              <a:ext cx="653" cy="114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35" name="Freeform 7"/>
            <p:cNvSpPr>
              <a:spLocks/>
            </p:cNvSpPr>
            <p:nvPr/>
          </p:nvSpPr>
          <p:spPr bwMode="auto">
            <a:xfrm>
              <a:off x="1300" y="3472"/>
              <a:ext cx="1356" cy="22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36" name="Freeform 8"/>
            <p:cNvSpPr>
              <a:spLocks/>
            </p:cNvSpPr>
            <p:nvPr/>
          </p:nvSpPr>
          <p:spPr bwMode="auto">
            <a:xfrm>
              <a:off x="1120" y="3412"/>
              <a:ext cx="1724" cy="258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37" name="Freeform 9"/>
            <p:cNvSpPr>
              <a:spLocks/>
            </p:cNvSpPr>
            <p:nvPr/>
          </p:nvSpPr>
          <p:spPr bwMode="auto">
            <a:xfrm>
              <a:off x="1492" y="3532"/>
              <a:ext cx="989" cy="144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38" name="Freeform 10"/>
            <p:cNvSpPr>
              <a:spLocks/>
            </p:cNvSpPr>
            <p:nvPr/>
          </p:nvSpPr>
          <p:spPr bwMode="auto">
            <a:xfrm>
              <a:off x="3833" y="3462"/>
              <a:ext cx="1081" cy="186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39" name="Freeform 11"/>
            <p:cNvSpPr>
              <a:spLocks/>
            </p:cNvSpPr>
            <p:nvPr/>
          </p:nvSpPr>
          <p:spPr bwMode="auto">
            <a:xfrm>
              <a:off x="4077" y="3522"/>
              <a:ext cx="669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2" y="24"/>
                </a:cxn>
                <a:cxn ang="0">
                  <a:pos x="300" y="0"/>
                </a:cxn>
                <a:cxn ang="0">
                  <a:pos x="528" y="24"/>
                </a:cxn>
                <a:cxn ang="0">
                  <a:pos x="594" y="132"/>
                </a:cxn>
              </a:cxnLst>
              <a:rect l="0" t="0" r="r" b="b"/>
              <a:pathLst>
                <a:path w="594" h="132">
                  <a:moveTo>
                    <a:pt x="0" y="132"/>
                  </a:moveTo>
                  <a:cubicBezTo>
                    <a:pt x="12" y="114"/>
                    <a:pt x="22" y="46"/>
                    <a:pt x="72" y="24"/>
                  </a:cubicBezTo>
                  <a:cubicBezTo>
                    <a:pt x="122" y="2"/>
                    <a:pt x="224" y="0"/>
                    <a:pt x="300" y="0"/>
                  </a:cubicBezTo>
                  <a:cubicBezTo>
                    <a:pt x="376" y="0"/>
                    <a:pt x="479" y="2"/>
                    <a:pt x="528" y="24"/>
                  </a:cubicBezTo>
                  <a:cubicBezTo>
                    <a:pt x="577" y="46"/>
                    <a:pt x="580" y="110"/>
                    <a:pt x="594" y="1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40" name="Freeform 12"/>
            <p:cNvSpPr>
              <a:spLocks/>
            </p:cNvSpPr>
            <p:nvPr/>
          </p:nvSpPr>
          <p:spPr bwMode="auto">
            <a:xfrm>
              <a:off x="416" y="3201"/>
              <a:ext cx="5037" cy="447"/>
            </a:xfrm>
            <a:custGeom>
              <a:avLst/>
              <a:gdLst/>
              <a:ahLst/>
              <a:cxnLst>
                <a:cxn ang="0">
                  <a:pos x="0" y="799"/>
                </a:cxn>
                <a:cxn ang="0">
                  <a:pos x="432" y="127"/>
                </a:cxn>
                <a:cxn ang="0">
                  <a:pos x="2544" y="35"/>
                </a:cxn>
                <a:cxn ang="0">
                  <a:pos x="4624" y="159"/>
                </a:cxn>
                <a:cxn ang="0">
                  <a:pos x="5024" y="815"/>
                </a:cxn>
              </a:cxnLst>
              <a:rect l="0" t="0" r="r" b="b"/>
              <a:pathLst>
                <a:path w="5037" h="815">
                  <a:moveTo>
                    <a:pt x="0" y="799"/>
                  </a:moveTo>
                  <a:cubicBezTo>
                    <a:pt x="72" y="690"/>
                    <a:pt x="8" y="254"/>
                    <a:pt x="432" y="127"/>
                  </a:cubicBezTo>
                  <a:cubicBezTo>
                    <a:pt x="856" y="0"/>
                    <a:pt x="1845" y="30"/>
                    <a:pt x="2544" y="35"/>
                  </a:cubicBezTo>
                  <a:cubicBezTo>
                    <a:pt x="3243" y="40"/>
                    <a:pt x="4211" y="29"/>
                    <a:pt x="4624" y="159"/>
                  </a:cubicBezTo>
                  <a:cubicBezTo>
                    <a:pt x="5037" y="289"/>
                    <a:pt x="4941" y="678"/>
                    <a:pt x="5024" y="815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41" name="Freeform 13"/>
            <p:cNvSpPr>
              <a:spLocks/>
            </p:cNvSpPr>
            <p:nvPr/>
          </p:nvSpPr>
          <p:spPr bwMode="auto">
            <a:xfrm>
              <a:off x="567" y="3265"/>
              <a:ext cx="4693" cy="397"/>
            </a:xfrm>
            <a:custGeom>
              <a:avLst/>
              <a:gdLst/>
              <a:ahLst/>
              <a:cxnLst>
                <a:cxn ang="0">
                  <a:pos x="27" y="733"/>
                </a:cxn>
                <a:cxn ang="0">
                  <a:pos x="393" y="127"/>
                </a:cxn>
                <a:cxn ang="0">
                  <a:pos x="2384" y="3"/>
                </a:cxn>
                <a:cxn ang="0">
                  <a:pos x="4281" y="143"/>
                </a:cxn>
                <a:cxn ang="0">
                  <a:pos x="4693" y="733"/>
                </a:cxn>
              </a:cxnLst>
              <a:rect l="0" t="0" r="r" b="b"/>
              <a:pathLst>
                <a:path w="4693" h="733">
                  <a:moveTo>
                    <a:pt x="27" y="733"/>
                  </a:moveTo>
                  <a:cubicBezTo>
                    <a:pt x="88" y="632"/>
                    <a:pt x="0" y="249"/>
                    <a:pt x="393" y="127"/>
                  </a:cubicBezTo>
                  <a:cubicBezTo>
                    <a:pt x="786" y="5"/>
                    <a:pt x="1736" y="0"/>
                    <a:pt x="2384" y="3"/>
                  </a:cubicBezTo>
                  <a:cubicBezTo>
                    <a:pt x="3032" y="6"/>
                    <a:pt x="3896" y="21"/>
                    <a:pt x="4281" y="143"/>
                  </a:cubicBezTo>
                  <a:cubicBezTo>
                    <a:pt x="4666" y="265"/>
                    <a:pt x="4607" y="610"/>
                    <a:pt x="4693" y="7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0542" name="Freeform 14"/>
            <p:cNvSpPr>
              <a:spLocks/>
            </p:cNvSpPr>
            <p:nvPr/>
          </p:nvSpPr>
          <p:spPr bwMode="auto">
            <a:xfrm>
              <a:off x="711" y="3329"/>
              <a:ext cx="4373" cy="317"/>
            </a:xfrm>
            <a:custGeom>
              <a:avLst/>
              <a:gdLst/>
              <a:ahLst/>
              <a:cxnLst>
                <a:cxn ang="0">
                  <a:pos x="27" y="733"/>
                </a:cxn>
                <a:cxn ang="0">
                  <a:pos x="393" y="127"/>
                </a:cxn>
                <a:cxn ang="0">
                  <a:pos x="2384" y="3"/>
                </a:cxn>
                <a:cxn ang="0">
                  <a:pos x="4281" y="143"/>
                </a:cxn>
                <a:cxn ang="0">
                  <a:pos x="4693" y="733"/>
                </a:cxn>
              </a:cxnLst>
              <a:rect l="0" t="0" r="r" b="b"/>
              <a:pathLst>
                <a:path w="4693" h="733">
                  <a:moveTo>
                    <a:pt x="27" y="733"/>
                  </a:moveTo>
                  <a:cubicBezTo>
                    <a:pt x="88" y="632"/>
                    <a:pt x="0" y="249"/>
                    <a:pt x="393" y="127"/>
                  </a:cubicBezTo>
                  <a:cubicBezTo>
                    <a:pt x="786" y="5"/>
                    <a:pt x="1736" y="0"/>
                    <a:pt x="2384" y="3"/>
                  </a:cubicBezTo>
                  <a:cubicBezTo>
                    <a:pt x="3032" y="6"/>
                    <a:pt x="3896" y="21"/>
                    <a:pt x="4281" y="143"/>
                  </a:cubicBezTo>
                  <a:cubicBezTo>
                    <a:pt x="4666" y="265"/>
                    <a:pt x="4607" y="610"/>
                    <a:pt x="4693" y="733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7600950" y="4691063"/>
            <a:ext cx="6191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28,3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8093075" y="3063875"/>
            <a:ext cx="72548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22,26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45" name="Text Box 17"/>
          <p:cNvSpPr txBox="1">
            <a:spLocks noChangeArrowheads="1"/>
          </p:cNvSpPr>
          <p:nvPr/>
        </p:nvSpPr>
        <p:spPr bwMode="auto">
          <a:xfrm>
            <a:off x="6772275" y="3038475"/>
            <a:ext cx="6191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effectLst/>
                <a:latin typeface="Courier New" pitchFamily="49" charset="0"/>
              </a:rPr>
              <a:t>8</a:t>
            </a:r>
            <a:r>
              <a:rPr lang="en-US" sz="1400" b="1">
                <a:effectLst/>
                <a:latin typeface="Courier New" pitchFamily="49" charset="0"/>
              </a:rPr>
              <a:t>,</a:t>
            </a:r>
            <a:r>
              <a:rPr lang="ru-RU" sz="1400" b="1">
                <a:effectLst/>
                <a:latin typeface="Courier New" pitchFamily="49" charset="0"/>
              </a:rPr>
              <a:t>12</a:t>
            </a:r>
          </a:p>
        </p:txBody>
      </p:sp>
      <p:sp>
        <p:nvSpPr>
          <p:cNvPr id="150546" name="Text Box 18"/>
          <p:cNvSpPr txBox="1">
            <a:spLocks noChangeArrowheads="1"/>
          </p:cNvSpPr>
          <p:nvPr/>
        </p:nvSpPr>
        <p:spPr bwMode="auto">
          <a:xfrm>
            <a:off x="8094663" y="3644900"/>
            <a:ext cx="72548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23,27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6788150" y="4010025"/>
            <a:ext cx="6191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6,14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48" name="Text Box 20"/>
          <p:cNvSpPr txBox="1">
            <a:spLocks noChangeArrowheads="1"/>
          </p:cNvSpPr>
          <p:nvPr/>
        </p:nvSpPr>
        <p:spPr bwMode="auto">
          <a:xfrm>
            <a:off x="6770688" y="3532188"/>
            <a:ext cx="6191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7,13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7613650" y="5211763"/>
            <a:ext cx="6191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29,2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50" name="Text Box 22"/>
          <p:cNvSpPr txBox="1">
            <a:spLocks noChangeArrowheads="1"/>
          </p:cNvSpPr>
          <p:nvPr/>
        </p:nvSpPr>
        <p:spPr bwMode="auto">
          <a:xfrm>
            <a:off x="7627938" y="5764213"/>
            <a:ext cx="6191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/>
                <a:latin typeface="Courier New" pitchFamily="49" charset="0"/>
              </a:rPr>
              <a:t>30,1</a:t>
            </a:r>
            <a:endParaRPr lang="ru-RU" sz="1400" b="1">
              <a:effectLst/>
              <a:latin typeface="Courier New" pitchFamily="49" charset="0"/>
            </a:endParaRPr>
          </a:p>
        </p:txBody>
      </p:sp>
      <p:sp>
        <p:nvSpPr>
          <p:cNvPr id="150551" name="Line 23"/>
          <p:cNvSpPr>
            <a:spLocks noChangeShapeType="1"/>
          </p:cNvSpPr>
          <p:nvPr/>
        </p:nvSpPr>
        <p:spPr bwMode="auto">
          <a:xfrm>
            <a:off x="7924800" y="5529263"/>
            <a:ext cx="0" cy="233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>
            <a:off x="7924800" y="5006975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553" name="Line 25"/>
          <p:cNvSpPr>
            <a:spLocks noChangeShapeType="1"/>
          </p:cNvSpPr>
          <p:nvPr/>
        </p:nvSpPr>
        <p:spPr bwMode="auto">
          <a:xfrm>
            <a:off x="8447088" y="3381375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554" name="Line 26"/>
          <p:cNvSpPr>
            <a:spLocks noChangeShapeType="1"/>
          </p:cNvSpPr>
          <p:nvPr/>
        </p:nvSpPr>
        <p:spPr bwMode="auto">
          <a:xfrm>
            <a:off x="7054850" y="3352800"/>
            <a:ext cx="0" cy="176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555" name="Line 27"/>
          <p:cNvSpPr>
            <a:spLocks noChangeShapeType="1"/>
          </p:cNvSpPr>
          <p:nvPr/>
        </p:nvSpPr>
        <p:spPr bwMode="auto">
          <a:xfrm>
            <a:off x="7054850" y="3816350"/>
            <a:ext cx="0" cy="174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556" name="Line 28"/>
          <p:cNvSpPr>
            <a:spLocks noChangeShapeType="1"/>
          </p:cNvSpPr>
          <p:nvPr/>
        </p:nvSpPr>
        <p:spPr bwMode="auto">
          <a:xfrm flipH="1">
            <a:off x="8040688" y="3960813"/>
            <a:ext cx="349250" cy="698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557" name="Line 29"/>
          <p:cNvSpPr>
            <a:spLocks noChangeShapeType="1"/>
          </p:cNvSpPr>
          <p:nvPr/>
        </p:nvSpPr>
        <p:spPr bwMode="auto">
          <a:xfrm>
            <a:off x="7113588" y="4308475"/>
            <a:ext cx="695325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25400" y="0"/>
            <a:ext cx="9194800" cy="838200"/>
          </a:xfrm>
        </p:spPr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Оптимизация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количества спаренных оснований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93800"/>
            <a:ext cx="441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Обозначим </a:t>
            </a:r>
            <a:r>
              <a:rPr lang="en-US" dirty="0"/>
              <a:t>|s| </a:t>
            </a:r>
            <a:r>
              <a:rPr lang="en-US"/>
              <a:t>- </a:t>
            </a:r>
            <a:r>
              <a:rPr lang="ru-RU" smtClean="0"/>
              <a:t>мощность структуры </a:t>
            </a:r>
            <a:r>
              <a:rPr lang="ru-RU"/>
              <a:t>(</a:t>
            </a:r>
            <a:r>
              <a:rPr lang="ru-RU" smtClean="0"/>
              <a:t>количество спаренных оснований</a:t>
            </a:r>
            <a:r>
              <a:rPr lang="ru-RU" dirty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smtClean="0"/>
              <a:t>Пусть 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s</a:t>
            </a:r>
            <a:r>
              <a:rPr lang="en-US" baseline="-25000" dirty="0"/>
              <a:t>2 </a:t>
            </a:r>
            <a:r>
              <a:rPr lang="ru-RU"/>
              <a:t>две </a:t>
            </a:r>
            <a:r>
              <a:rPr lang="ru-RU" smtClean="0"/>
              <a:t>непересекающиеся структуры (структуры </a:t>
            </a:r>
            <a:r>
              <a:rPr lang="ru-RU" dirty="0"/>
              <a:t>без </a:t>
            </a:r>
            <a:r>
              <a:rPr lang="ru-RU"/>
              <a:t>общих </a:t>
            </a:r>
            <a:r>
              <a:rPr lang="ru-RU" smtClean="0"/>
              <a:t>оснований</a:t>
            </a:r>
            <a:r>
              <a:rPr lang="ru-RU" dirty="0"/>
              <a:t>)</a:t>
            </a:r>
          </a:p>
          <a:p>
            <a:pPr>
              <a:lnSpc>
                <a:spcPct val="90000"/>
              </a:lnSpc>
            </a:pPr>
            <a:r>
              <a:rPr lang="ru-RU" dirty="0"/>
              <a:t>Тогда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|s</a:t>
            </a:r>
            <a:r>
              <a:rPr lang="en-US" baseline="-25000" dirty="0"/>
              <a:t>1</a:t>
            </a:r>
            <a:r>
              <a:rPr lang="en-US" dirty="0"/>
              <a:t>+s</a:t>
            </a:r>
            <a:r>
              <a:rPr lang="en-US" baseline="-25000" dirty="0"/>
              <a:t>2</a:t>
            </a:r>
            <a:r>
              <a:rPr lang="en-US" dirty="0"/>
              <a:t>| = |s</a:t>
            </a:r>
            <a:r>
              <a:rPr lang="en-US" baseline="-25000" dirty="0"/>
              <a:t>1</a:t>
            </a:r>
            <a:r>
              <a:rPr lang="en-US" dirty="0"/>
              <a:t>| + |s</a:t>
            </a:r>
            <a:r>
              <a:rPr lang="en-US" baseline="-25000" dirty="0"/>
              <a:t>2</a:t>
            </a:r>
            <a:r>
              <a:rPr lang="en-US" dirty="0"/>
              <a:t>|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144388" name="Oval 4"/>
          <p:cNvSpPr>
            <a:spLocks noChangeArrowheads="1"/>
          </p:cNvSpPr>
          <p:nvPr/>
        </p:nvSpPr>
        <p:spPr bwMode="auto">
          <a:xfrm>
            <a:off x="5384800" y="1701800"/>
            <a:ext cx="3048000" cy="307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391" name="Freeform 7"/>
          <p:cNvSpPr>
            <a:spLocks/>
          </p:cNvSpPr>
          <p:nvPr/>
        </p:nvSpPr>
        <p:spPr bwMode="auto">
          <a:xfrm>
            <a:off x="7321550" y="4287838"/>
            <a:ext cx="628650" cy="436562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24" y="147"/>
              </a:cxn>
              <a:cxn ang="0">
                <a:pos x="120" y="35"/>
              </a:cxn>
              <a:cxn ang="0">
                <a:pos x="280" y="3"/>
              </a:cxn>
              <a:cxn ang="0">
                <a:pos x="396" y="51"/>
              </a:cxn>
            </a:cxnLst>
            <a:rect l="0" t="0" r="r" b="b"/>
            <a:pathLst>
              <a:path w="396" h="275">
                <a:moveTo>
                  <a:pt x="0" y="275"/>
                </a:moveTo>
                <a:cubicBezTo>
                  <a:pt x="4" y="254"/>
                  <a:pt x="4" y="187"/>
                  <a:pt x="24" y="147"/>
                </a:cubicBezTo>
                <a:cubicBezTo>
                  <a:pt x="44" y="107"/>
                  <a:pt x="77" y="59"/>
                  <a:pt x="120" y="35"/>
                </a:cubicBezTo>
                <a:cubicBezTo>
                  <a:pt x="163" y="11"/>
                  <a:pt x="234" y="0"/>
                  <a:pt x="280" y="3"/>
                </a:cubicBezTo>
                <a:cubicBezTo>
                  <a:pt x="326" y="6"/>
                  <a:pt x="372" y="41"/>
                  <a:pt x="396" y="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2" name="Freeform 8"/>
          <p:cNvSpPr>
            <a:spLocks/>
          </p:cNvSpPr>
          <p:nvPr/>
        </p:nvSpPr>
        <p:spPr bwMode="auto">
          <a:xfrm>
            <a:off x="7983538" y="3505200"/>
            <a:ext cx="423862" cy="660400"/>
          </a:xfrm>
          <a:custGeom>
            <a:avLst/>
            <a:gdLst/>
            <a:ahLst/>
            <a:cxnLst>
              <a:cxn ang="0">
                <a:pos x="79" y="416"/>
              </a:cxn>
              <a:cxn ang="0">
                <a:pos x="7" y="296"/>
              </a:cxn>
              <a:cxn ang="0">
                <a:pos x="39" y="144"/>
              </a:cxn>
              <a:cxn ang="0">
                <a:pos x="151" y="32"/>
              </a:cxn>
              <a:cxn ang="0">
                <a:pos x="267" y="0"/>
              </a:cxn>
            </a:cxnLst>
            <a:rect l="0" t="0" r="r" b="b"/>
            <a:pathLst>
              <a:path w="267" h="416">
                <a:moveTo>
                  <a:pt x="79" y="416"/>
                </a:moveTo>
                <a:cubicBezTo>
                  <a:pt x="67" y="396"/>
                  <a:pt x="14" y="341"/>
                  <a:pt x="7" y="296"/>
                </a:cubicBezTo>
                <a:cubicBezTo>
                  <a:pt x="0" y="251"/>
                  <a:pt x="15" y="188"/>
                  <a:pt x="39" y="144"/>
                </a:cubicBezTo>
                <a:cubicBezTo>
                  <a:pt x="63" y="100"/>
                  <a:pt x="113" y="56"/>
                  <a:pt x="151" y="32"/>
                </a:cubicBezTo>
                <a:cubicBezTo>
                  <a:pt x="189" y="8"/>
                  <a:pt x="243" y="7"/>
                  <a:pt x="26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3" name="Freeform 9"/>
          <p:cNvSpPr>
            <a:spLocks/>
          </p:cNvSpPr>
          <p:nvPr/>
        </p:nvSpPr>
        <p:spPr bwMode="auto">
          <a:xfrm>
            <a:off x="7421563" y="1828800"/>
            <a:ext cx="858837" cy="75565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9" y="152"/>
              </a:cxn>
              <a:cxn ang="0">
                <a:pos x="189" y="344"/>
              </a:cxn>
              <a:cxn ang="0">
                <a:pos x="381" y="456"/>
              </a:cxn>
              <a:cxn ang="0">
                <a:pos x="541" y="464"/>
              </a:cxn>
            </a:cxnLst>
            <a:rect l="0" t="0" r="r" b="b"/>
            <a:pathLst>
              <a:path w="541" h="476">
                <a:moveTo>
                  <a:pt x="13" y="0"/>
                </a:moveTo>
                <a:cubicBezTo>
                  <a:pt x="16" y="25"/>
                  <a:pt x="0" y="95"/>
                  <a:pt x="29" y="152"/>
                </a:cubicBezTo>
                <a:cubicBezTo>
                  <a:pt x="58" y="209"/>
                  <a:pt x="130" y="293"/>
                  <a:pt x="189" y="344"/>
                </a:cubicBezTo>
                <a:cubicBezTo>
                  <a:pt x="248" y="395"/>
                  <a:pt x="322" y="436"/>
                  <a:pt x="381" y="456"/>
                </a:cubicBezTo>
                <a:cubicBezTo>
                  <a:pt x="440" y="476"/>
                  <a:pt x="508" y="462"/>
                  <a:pt x="541" y="4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5" name="Freeform 11"/>
          <p:cNvSpPr>
            <a:spLocks/>
          </p:cNvSpPr>
          <p:nvPr/>
        </p:nvSpPr>
        <p:spPr bwMode="auto">
          <a:xfrm>
            <a:off x="6910388" y="1601788"/>
            <a:ext cx="1549400" cy="1319212"/>
          </a:xfrm>
          <a:custGeom>
            <a:avLst/>
            <a:gdLst/>
            <a:ahLst/>
            <a:cxnLst>
              <a:cxn ang="0">
                <a:pos x="15" y="63"/>
              </a:cxn>
              <a:cxn ang="0">
                <a:pos x="343" y="23"/>
              </a:cxn>
              <a:cxn ang="0">
                <a:pos x="695" y="199"/>
              </a:cxn>
              <a:cxn ang="0">
                <a:pos x="911" y="487"/>
              </a:cxn>
              <a:cxn ang="0">
                <a:pos x="927" y="783"/>
              </a:cxn>
              <a:cxn ang="0">
                <a:pos x="615" y="775"/>
              </a:cxn>
              <a:cxn ang="0">
                <a:pos x="295" y="607"/>
              </a:cxn>
              <a:cxn ang="0">
                <a:pos x="47" y="287"/>
              </a:cxn>
              <a:cxn ang="0">
                <a:pos x="15" y="63"/>
              </a:cxn>
            </a:cxnLst>
            <a:rect l="0" t="0" r="r" b="b"/>
            <a:pathLst>
              <a:path w="976" h="831">
                <a:moveTo>
                  <a:pt x="15" y="63"/>
                </a:moveTo>
                <a:cubicBezTo>
                  <a:pt x="58" y="23"/>
                  <a:pt x="230" y="0"/>
                  <a:pt x="343" y="23"/>
                </a:cubicBezTo>
                <a:cubicBezTo>
                  <a:pt x="456" y="46"/>
                  <a:pt x="600" y="122"/>
                  <a:pt x="695" y="199"/>
                </a:cubicBezTo>
                <a:cubicBezTo>
                  <a:pt x="790" y="276"/>
                  <a:pt x="872" y="390"/>
                  <a:pt x="911" y="487"/>
                </a:cubicBezTo>
                <a:cubicBezTo>
                  <a:pt x="950" y="584"/>
                  <a:pt x="976" y="735"/>
                  <a:pt x="927" y="783"/>
                </a:cubicBezTo>
                <a:cubicBezTo>
                  <a:pt x="878" y="831"/>
                  <a:pt x="720" y="804"/>
                  <a:pt x="615" y="775"/>
                </a:cubicBezTo>
                <a:cubicBezTo>
                  <a:pt x="510" y="746"/>
                  <a:pt x="390" y="688"/>
                  <a:pt x="295" y="607"/>
                </a:cubicBezTo>
                <a:cubicBezTo>
                  <a:pt x="200" y="526"/>
                  <a:pt x="94" y="378"/>
                  <a:pt x="47" y="287"/>
                </a:cubicBezTo>
                <a:cubicBezTo>
                  <a:pt x="0" y="196"/>
                  <a:pt x="22" y="110"/>
                  <a:pt x="15" y="63"/>
                </a:cubicBezTo>
                <a:close/>
              </a:path>
            </a:pathLst>
          </a:custGeom>
          <a:solidFill>
            <a:srgbClr val="000099">
              <a:alpha val="1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6" name="Freeform 12"/>
          <p:cNvSpPr>
            <a:spLocks/>
          </p:cNvSpPr>
          <p:nvPr/>
        </p:nvSpPr>
        <p:spPr bwMode="auto">
          <a:xfrm>
            <a:off x="7002463" y="3081338"/>
            <a:ext cx="1577975" cy="1785937"/>
          </a:xfrm>
          <a:custGeom>
            <a:avLst/>
            <a:gdLst/>
            <a:ahLst/>
            <a:cxnLst>
              <a:cxn ang="0">
                <a:pos x="885" y="19"/>
              </a:cxn>
              <a:cxn ang="0">
                <a:pos x="965" y="299"/>
              </a:cxn>
              <a:cxn ang="0">
                <a:pos x="709" y="787"/>
              </a:cxn>
              <a:cxn ang="0">
                <a:pos x="285" y="1083"/>
              </a:cxn>
              <a:cxn ang="0">
                <a:pos x="20" y="1039"/>
              </a:cxn>
              <a:cxn ang="0">
                <a:pos x="165" y="595"/>
              </a:cxn>
              <a:cxn ang="0">
                <a:pos x="533" y="187"/>
              </a:cxn>
              <a:cxn ang="0">
                <a:pos x="885" y="19"/>
              </a:cxn>
            </a:cxnLst>
            <a:rect l="0" t="0" r="r" b="b"/>
            <a:pathLst>
              <a:path w="994" h="1125">
                <a:moveTo>
                  <a:pt x="885" y="19"/>
                </a:moveTo>
                <a:cubicBezTo>
                  <a:pt x="957" y="38"/>
                  <a:pt x="994" y="171"/>
                  <a:pt x="965" y="299"/>
                </a:cubicBezTo>
                <a:cubicBezTo>
                  <a:pt x="936" y="427"/>
                  <a:pt x="822" y="656"/>
                  <a:pt x="709" y="787"/>
                </a:cubicBezTo>
                <a:cubicBezTo>
                  <a:pt x="596" y="918"/>
                  <a:pt x="400" y="1041"/>
                  <a:pt x="285" y="1083"/>
                </a:cubicBezTo>
                <a:cubicBezTo>
                  <a:pt x="170" y="1125"/>
                  <a:pt x="40" y="1120"/>
                  <a:pt x="20" y="1039"/>
                </a:cubicBezTo>
                <a:cubicBezTo>
                  <a:pt x="0" y="958"/>
                  <a:pt x="79" y="737"/>
                  <a:pt x="165" y="595"/>
                </a:cubicBezTo>
                <a:cubicBezTo>
                  <a:pt x="251" y="453"/>
                  <a:pt x="413" y="283"/>
                  <a:pt x="533" y="187"/>
                </a:cubicBezTo>
                <a:cubicBezTo>
                  <a:pt x="653" y="91"/>
                  <a:pt x="813" y="0"/>
                  <a:pt x="885" y="19"/>
                </a:cubicBezTo>
                <a:close/>
              </a:path>
            </a:pathLst>
          </a:custGeom>
          <a:solidFill>
            <a:srgbClr val="000099">
              <a:alpha val="1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7504113" y="37750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</a:t>
            </a:r>
            <a:r>
              <a:rPr lang="en-US" sz="2400" baseline="-25000">
                <a:effectLst/>
              </a:rPr>
              <a:t>2</a:t>
            </a:r>
            <a:endParaRPr lang="ru-RU" sz="2400">
              <a:effectLst/>
            </a:endParaRPr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7167563" y="20050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</a:t>
            </a:r>
            <a:r>
              <a:rPr lang="en-US" sz="2400" baseline="-25000">
                <a:effectLst/>
              </a:rPr>
              <a:t>1</a:t>
            </a:r>
            <a:endParaRPr lang="ru-RU" sz="2400">
              <a:effectLst/>
            </a:endParaRPr>
          </a:p>
        </p:txBody>
      </p:sp>
      <p:sp>
        <p:nvSpPr>
          <p:cNvPr id="144401" name="Freeform 17"/>
          <p:cNvSpPr>
            <a:spLocks/>
          </p:cNvSpPr>
          <p:nvPr/>
        </p:nvSpPr>
        <p:spPr bwMode="auto">
          <a:xfrm>
            <a:off x="6883400" y="1543050"/>
            <a:ext cx="1887538" cy="3382963"/>
          </a:xfrm>
          <a:custGeom>
            <a:avLst/>
            <a:gdLst/>
            <a:ahLst/>
            <a:cxnLst>
              <a:cxn ang="0">
                <a:pos x="16" y="89"/>
              </a:cxn>
              <a:cxn ang="0">
                <a:pos x="601" y="52"/>
              </a:cxn>
              <a:cxn ang="0">
                <a:pos x="1022" y="399"/>
              </a:cxn>
              <a:cxn ang="0">
                <a:pos x="1186" y="1021"/>
              </a:cxn>
              <a:cxn ang="0">
                <a:pos x="1040" y="1643"/>
              </a:cxn>
              <a:cxn ang="0">
                <a:pos x="583" y="2009"/>
              </a:cxn>
              <a:cxn ang="0">
                <a:pos x="76" y="2055"/>
              </a:cxn>
              <a:cxn ang="0">
                <a:pos x="126" y="1551"/>
              </a:cxn>
              <a:cxn ang="0">
                <a:pos x="272" y="1204"/>
              </a:cxn>
              <a:cxn ang="0">
                <a:pos x="217" y="838"/>
              </a:cxn>
              <a:cxn ang="0">
                <a:pos x="34" y="473"/>
              </a:cxn>
              <a:cxn ang="0">
                <a:pos x="16" y="89"/>
              </a:cxn>
            </a:cxnLst>
            <a:rect l="0" t="0" r="r" b="b"/>
            <a:pathLst>
              <a:path w="1189" h="2131">
                <a:moveTo>
                  <a:pt x="16" y="89"/>
                </a:moveTo>
                <a:cubicBezTo>
                  <a:pt x="110" y="19"/>
                  <a:pt x="433" y="0"/>
                  <a:pt x="601" y="52"/>
                </a:cubicBezTo>
                <a:cubicBezTo>
                  <a:pt x="769" y="104"/>
                  <a:pt x="925" y="238"/>
                  <a:pt x="1022" y="399"/>
                </a:cubicBezTo>
                <a:cubicBezTo>
                  <a:pt x="1119" y="560"/>
                  <a:pt x="1183" y="814"/>
                  <a:pt x="1186" y="1021"/>
                </a:cubicBezTo>
                <a:cubicBezTo>
                  <a:pt x="1189" y="1228"/>
                  <a:pt x="1140" y="1478"/>
                  <a:pt x="1040" y="1643"/>
                </a:cubicBezTo>
                <a:cubicBezTo>
                  <a:pt x="940" y="1808"/>
                  <a:pt x="744" y="1940"/>
                  <a:pt x="583" y="2009"/>
                </a:cubicBezTo>
                <a:cubicBezTo>
                  <a:pt x="422" y="2078"/>
                  <a:pt x="152" y="2131"/>
                  <a:pt x="76" y="2055"/>
                </a:cubicBezTo>
                <a:cubicBezTo>
                  <a:pt x="0" y="1979"/>
                  <a:pt x="93" y="1693"/>
                  <a:pt x="126" y="1551"/>
                </a:cubicBezTo>
                <a:cubicBezTo>
                  <a:pt x="159" y="1409"/>
                  <a:pt x="257" y="1323"/>
                  <a:pt x="272" y="1204"/>
                </a:cubicBezTo>
                <a:cubicBezTo>
                  <a:pt x="287" y="1085"/>
                  <a:pt x="257" y="960"/>
                  <a:pt x="217" y="838"/>
                </a:cubicBezTo>
                <a:cubicBezTo>
                  <a:pt x="177" y="716"/>
                  <a:pt x="67" y="598"/>
                  <a:pt x="34" y="473"/>
                </a:cubicBezTo>
                <a:cubicBezTo>
                  <a:pt x="1" y="348"/>
                  <a:pt x="20" y="169"/>
                  <a:pt x="16" y="89"/>
                </a:cubicBezTo>
                <a:close/>
              </a:path>
            </a:pathLst>
          </a:custGeom>
          <a:solidFill>
            <a:srgbClr val="FF9900">
              <a:alpha val="28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7310438" y="2797175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+s</a:t>
            </a:r>
            <a:r>
              <a:rPr lang="en-US" sz="2400" baseline="-25000">
                <a:effectLst/>
              </a:rPr>
              <a:t>2</a:t>
            </a:r>
            <a:endParaRPr lang="ru-RU" sz="2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</p:spPr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Оптимизация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количества спаренных оснований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109663"/>
            <a:ext cx="4840288" cy="5362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Пусть </a:t>
            </a:r>
            <a:r>
              <a:rPr lang="ru-RU"/>
              <a:t>нам </a:t>
            </a:r>
            <a:r>
              <a:rPr lang="ru-RU" smtClean="0"/>
              <a:t>известны </a:t>
            </a:r>
            <a:r>
              <a:rPr lang="ru-RU"/>
              <a:t>оптимальные </a:t>
            </a:r>
            <a:r>
              <a:rPr lang="ru-RU" smtClean="0"/>
              <a:t>структуры </a:t>
            </a:r>
            <a:r>
              <a:rPr lang="en-US" i="1" dirty="0" err="1"/>
              <a:t>S</a:t>
            </a:r>
            <a:r>
              <a:rPr lang="en-US" i="1" baseline="-25000" dirty="0" err="1"/>
              <a:t>rt</a:t>
            </a:r>
            <a:r>
              <a:rPr lang="ru-RU" dirty="0"/>
              <a:t> </a:t>
            </a:r>
            <a:r>
              <a:rPr lang="ru-RU"/>
              <a:t>для </a:t>
            </a:r>
            <a:r>
              <a:rPr lang="ru-RU" smtClean="0"/>
              <a:t>всех </a:t>
            </a:r>
            <a:r>
              <a:rPr lang="ru-RU" dirty="0"/>
              <a:t>фрагментов</a:t>
            </a: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 err="1"/>
              <a:t>i</a:t>
            </a:r>
            <a:r>
              <a:rPr lang="en-US" dirty="0">
                <a:cs typeface="Times New Roman" pitchFamily="18" charset="0"/>
              </a:rPr>
              <a:t>≤ </a:t>
            </a:r>
            <a:r>
              <a:rPr lang="en-US" i="1" dirty="0">
                <a:cs typeface="Times New Roman" pitchFamily="18" charset="0"/>
              </a:rPr>
              <a:t>r</a:t>
            </a:r>
            <a:r>
              <a:rPr lang="ru-RU" dirty="0"/>
              <a:t> </a:t>
            </a:r>
            <a:r>
              <a:rPr lang="en-US" dirty="0">
                <a:cs typeface="Times New Roman" pitchFamily="18" charset="0"/>
              </a:rPr>
              <a:t>≤ </a:t>
            </a:r>
            <a:r>
              <a:rPr lang="en-US" i="1" dirty="0">
                <a:cs typeface="Times New Roman" pitchFamily="18" charset="0"/>
              </a:rPr>
              <a:t>t </a:t>
            </a:r>
            <a:r>
              <a:rPr lang="en-US" dirty="0">
                <a:cs typeface="Times New Roman" pitchFamily="18" charset="0"/>
              </a:rPr>
              <a:t>≤ </a:t>
            </a:r>
            <a:r>
              <a:rPr lang="en-US" i="1" dirty="0">
                <a:cs typeface="Times New Roman" pitchFamily="18" charset="0"/>
              </a:rPr>
              <a:t>j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Тогда можно найти </a:t>
            </a:r>
            <a:r>
              <a:rPr lang="ru-RU">
                <a:cs typeface="Times New Roman" pitchFamily="18" charset="0"/>
              </a:rPr>
              <a:t>оптимальную </a:t>
            </a:r>
            <a:r>
              <a:rPr lang="ru-RU" smtClean="0">
                <a:cs typeface="Times New Roman" pitchFamily="18" charset="0"/>
              </a:rPr>
              <a:t>структуру </a:t>
            </a:r>
            <a:r>
              <a:rPr lang="ru-RU">
                <a:cs typeface="Times New Roman" pitchFamily="18" charset="0"/>
              </a:rPr>
              <a:t>для </a:t>
            </a:r>
            <a:r>
              <a:rPr lang="ru-RU" smtClean="0">
                <a:cs typeface="Times New Roman" pitchFamily="18" charset="0"/>
              </a:rPr>
              <a:t>сегмента </a:t>
            </a:r>
            <a:r>
              <a:rPr lang="en-US" dirty="0">
                <a:cs typeface="Times New Roman" pitchFamily="18" charset="0"/>
              </a:rPr>
              <a:t>[</a:t>
            </a:r>
            <a:r>
              <a:rPr lang="en-US" i="1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j</a:t>
            </a:r>
            <a:r>
              <a:rPr lang="en-US" dirty="0">
                <a:cs typeface="Times New Roman" pitchFamily="18" charset="0"/>
              </a:rPr>
              <a:t>+1]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Для этого нам надо понять</a:t>
            </a:r>
            <a:r>
              <a:rPr lang="ru-RU">
                <a:cs typeface="Times New Roman" pitchFamily="18" charset="0"/>
              </a:rPr>
              <a:t>, </a:t>
            </a:r>
            <a:r>
              <a:rPr lang="ru-RU" smtClean="0">
                <a:cs typeface="Times New Roman" pitchFamily="18" charset="0"/>
              </a:rPr>
              <a:t>спаривать </a:t>
            </a:r>
            <a:r>
              <a:rPr lang="ru-RU">
                <a:cs typeface="Times New Roman" pitchFamily="18" charset="0"/>
              </a:rPr>
              <a:t>ли </a:t>
            </a:r>
            <a:r>
              <a:rPr lang="ru-RU" smtClean="0">
                <a:cs typeface="Times New Roman" pitchFamily="18" charset="0"/>
              </a:rPr>
              <a:t>основание </a:t>
            </a:r>
            <a:r>
              <a:rPr lang="en-US" i="1" dirty="0">
                <a:cs typeface="Times New Roman" pitchFamily="18" charset="0"/>
              </a:rPr>
              <a:t>j+</a:t>
            </a:r>
            <a:r>
              <a:rPr lang="en-US" dirty="0">
                <a:cs typeface="Times New Roman" pitchFamily="18" charset="0"/>
              </a:rPr>
              <a:t>1, </a:t>
            </a:r>
            <a:r>
              <a:rPr lang="ru-RU" dirty="0">
                <a:cs typeface="Times New Roman" pitchFamily="18" charset="0"/>
              </a:rPr>
              <a:t>и</a:t>
            </a:r>
            <a:r>
              <a:rPr lang="en-US">
                <a:cs typeface="Times New Roman" pitchFamily="18" charset="0"/>
              </a:rPr>
              <a:t>, </a:t>
            </a:r>
            <a:r>
              <a:rPr lang="ru-RU" smtClean="0">
                <a:cs typeface="Times New Roman" pitchFamily="18" charset="0"/>
              </a:rPr>
              <a:t>если спаривать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>
                <a:cs typeface="Times New Roman" pitchFamily="18" charset="0"/>
              </a:rPr>
              <a:t>то </a:t>
            </a:r>
            <a:r>
              <a:rPr lang="ru-RU" smtClean="0">
                <a:cs typeface="Times New Roman" pitchFamily="18" charset="0"/>
              </a:rPr>
              <a:t>с </a:t>
            </a:r>
            <a:r>
              <a:rPr lang="ru-RU" dirty="0">
                <a:cs typeface="Times New Roman" pitchFamily="18" charset="0"/>
              </a:rPr>
              <a:t>кем</a:t>
            </a:r>
          </a:p>
        </p:txBody>
      </p:sp>
      <p:sp>
        <p:nvSpPr>
          <p:cNvPr id="146436" name="Oval 4"/>
          <p:cNvSpPr>
            <a:spLocks noChangeArrowheads="1"/>
          </p:cNvSpPr>
          <p:nvPr/>
        </p:nvSpPr>
        <p:spPr bwMode="auto">
          <a:xfrm>
            <a:off x="5513388" y="1701800"/>
            <a:ext cx="3048000" cy="307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H="1">
            <a:off x="7037388" y="1295400"/>
            <a:ext cx="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38" name="Freeform 6"/>
          <p:cNvSpPr>
            <a:spLocks/>
          </p:cNvSpPr>
          <p:nvPr/>
        </p:nvSpPr>
        <p:spPr bwMode="auto">
          <a:xfrm>
            <a:off x="7011988" y="2997200"/>
            <a:ext cx="1524000" cy="1778000"/>
          </a:xfrm>
          <a:custGeom>
            <a:avLst/>
            <a:gdLst/>
            <a:ahLst/>
            <a:cxnLst>
              <a:cxn ang="0">
                <a:pos x="0" y="1120"/>
              </a:cxn>
              <a:cxn ang="0">
                <a:pos x="156" y="600"/>
              </a:cxn>
              <a:cxn ang="0">
                <a:pos x="484" y="216"/>
              </a:cxn>
              <a:cxn ang="0">
                <a:pos x="960" y="0"/>
              </a:cxn>
            </a:cxnLst>
            <a:rect l="0" t="0" r="r" b="b"/>
            <a:pathLst>
              <a:path w="960" h="1120">
                <a:moveTo>
                  <a:pt x="0" y="1120"/>
                </a:moveTo>
                <a:cubicBezTo>
                  <a:pt x="26" y="1033"/>
                  <a:pt x="75" y="751"/>
                  <a:pt x="156" y="600"/>
                </a:cubicBezTo>
                <a:cubicBezTo>
                  <a:pt x="237" y="449"/>
                  <a:pt x="350" y="316"/>
                  <a:pt x="484" y="216"/>
                </a:cubicBezTo>
                <a:cubicBezTo>
                  <a:pt x="618" y="116"/>
                  <a:pt x="861" y="45"/>
                  <a:pt x="96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39" name="Freeform 7"/>
          <p:cNvSpPr>
            <a:spLocks/>
          </p:cNvSpPr>
          <p:nvPr/>
        </p:nvSpPr>
        <p:spPr bwMode="auto">
          <a:xfrm>
            <a:off x="7450138" y="4287838"/>
            <a:ext cx="628650" cy="436562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24" y="147"/>
              </a:cxn>
              <a:cxn ang="0">
                <a:pos x="120" y="35"/>
              </a:cxn>
              <a:cxn ang="0">
                <a:pos x="280" y="3"/>
              </a:cxn>
              <a:cxn ang="0">
                <a:pos x="396" y="51"/>
              </a:cxn>
            </a:cxnLst>
            <a:rect l="0" t="0" r="r" b="b"/>
            <a:pathLst>
              <a:path w="396" h="275">
                <a:moveTo>
                  <a:pt x="0" y="275"/>
                </a:moveTo>
                <a:cubicBezTo>
                  <a:pt x="4" y="254"/>
                  <a:pt x="4" y="187"/>
                  <a:pt x="24" y="147"/>
                </a:cubicBezTo>
                <a:cubicBezTo>
                  <a:pt x="44" y="107"/>
                  <a:pt x="77" y="59"/>
                  <a:pt x="120" y="35"/>
                </a:cubicBezTo>
                <a:cubicBezTo>
                  <a:pt x="163" y="11"/>
                  <a:pt x="234" y="0"/>
                  <a:pt x="280" y="3"/>
                </a:cubicBezTo>
                <a:cubicBezTo>
                  <a:pt x="326" y="6"/>
                  <a:pt x="372" y="41"/>
                  <a:pt x="396" y="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40" name="Freeform 8"/>
          <p:cNvSpPr>
            <a:spLocks/>
          </p:cNvSpPr>
          <p:nvPr/>
        </p:nvSpPr>
        <p:spPr bwMode="auto">
          <a:xfrm>
            <a:off x="8112125" y="3505200"/>
            <a:ext cx="423863" cy="660400"/>
          </a:xfrm>
          <a:custGeom>
            <a:avLst/>
            <a:gdLst/>
            <a:ahLst/>
            <a:cxnLst>
              <a:cxn ang="0">
                <a:pos x="79" y="416"/>
              </a:cxn>
              <a:cxn ang="0">
                <a:pos x="7" y="296"/>
              </a:cxn>
              <a:cxn ang="0">
                <a:pos x="39" y="144"/>
              </a:cxn>
              <a:cxn ang="0">
                <a:pos x="151" y="32"/>
              </a:cxn>
              <a:cxn ang="0">
                <a:pos x="267" y="0"/>
              </a:cxn>
            </a:cxnLst>
            <a:rect l="0" t="0" r="r" b="b"/>
            <a:pathLst>
              <a:path w="267" h="416">
                <a:moveTo>
                  <a:pt x="79" y="416"/>
                </a:moveTo>
                <a:cubicBezTo>
                  <a:pt x="67" y="396"/>
                  <a:pt x="14" y="341"/>
                  <a:pt x="7" y="296"/>
                </a:cubicBezTo>
                <a:cubicBezTo>
                  <a:pt x="0" y="251"/>
                  <a:pt x="15" y="188"/>
                  <a:pt x="39" y="144"/>
                </a:cubicBezTo>
                <a:cubicBezTo>
                  <a:pt x="63" y="100"/>
                  <a:pt x="113" y="56"/>
                  <a:pt x="151" y="32"/>
                </a:cubicBezTo>
                <a:cubicBezTo>
                  <a:pt x="189" y="8"/>
                  <a:pt x="243" y="7"/>
                  <a:pt x="26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41" name="Freeform 9"/>
          <p:cNvSpPr>
            <a:spLocks/>
          </p:cNvSpPr>
          <p:nvPr/>
        </p:nvSpPr>
        <p:spPr bwMode="auto">
          <a:xfrm>
            <a:off x="7550150" y="1828800"/>
            <a:ext cx="858838" cy="75565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9" y="152"/>
              </a:cxn>
              <a:cxn ang="0">
                <a:pos x="189" y="344"/>
              </a:cxn>
              <a:cxn ang="0">
                <a:pos x="381" y="456"/>
              </a:cxn>
              <a:cxn ang="0">
                <a:pos x="541" y="464"/>
              </a:cxn>
            </a:cxnLst>
            <a:rect l="0" t="0" r="r" b="b"/>
            <a:pathLst>
              <a:path w="541" h="476">
                <a:moveTo>
                  <a:pt x="13" y="0"/>
                </a:moveTo>
                <a:cubicBezTo>
                  <a:pt x="16" y="25"/>
                  <a:pt x="0" y="95"/>
                  <a:pt x="29" y="152"/>
                </a:cubicBezTo>
                <a:cubicBezTo>
                  <a:pt x="58" y="209"/>
                  <a:pt x="130" y="293"/>
                  <a:pt x="189" y="344"/>
                </a:cubicBezTo>
                <a:cubicBezTo>
                  <a:pt x="248" y="395"/>
                  <a:pt x="322" y="436"/>
                  <a:pt x="381" y="456"/>
                </a:cubicBezTo>
                <a:cubicBezTo>
                  <a:pt x="440" y="476"/>
                  <a:pt x="508" y="462"/>
                  <a:pt x="541" y="4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42" name="Freeform 10"/>
          <p:cNvSpPr>
            <a:spLocks/>
          </p:cNvSpPr>
          <p:nvPr/>
        </p:nvSpPr>
        <p:spPr bwMode="auto">
          <a:xfrm>
            <a:off x="7038975" y="1601788"/>
            <a:ext cx="1549400" cy="1319212"/>
          </a:xfrm>
          <a:custGeom>
            <a:avLst/>
            <a:gdLst/>
            <a:ahLst/>
            <a:cxnLst>
              <a:cxn ang="0">
                <a:pos x="15" y="63"/>
              </a:cxn>
              <a:cxn ang="0">
                <a:pos x="343" y="23"/>
              </a:cxn>
              <a:cxn ang="0">
                <a:pos x="695" y="199"/>
              </a:cxn>
              <a:cxn ang="0">
                <a:pos x="911" y="487"/>
              </a:cxn>
              <a:cxn ang="0">
                <a:pos x="927" y="783"/>
              </a:cxn>
              <a:cxn ang="0">
                <a:pos x="615" y="775"/>
              </a:cxn>
              <a:cxn ang="0">
                <a:pos x="295" y="607"/>
              </a:cxn>
              <a:cxn ang="0">
                <a:pos x="47" y="287"/>
              </a:cxn>
              <a:cxn ang="0">
                <a:pos x="15" y="63"/>
              </a:cxn>
            </a:cxnLst>
            <a:rect l="0" t="0" r="r" b="b"/>
            <a:pathLst>
              <a:path w="976" h="831">
                <a:moveTo>
                  <a:pt x="15" y="63"/>
                </a:moveTo>
                <a:cubicBezTo>
                  <a:pt x="58" y="23"/>
                  <a:pt x="230" y="0"/>
                  <a:pt x="343" y="23"/>
                </a:cubicBezTo>
                <a:cubicBezTo>
                  <a:pt x="456" y="46"/>
                  <a:pt x="600" y="122"/>
                  <a:pt x="695" y="199"/>
                </a:cubicBezTo>
                <a:cubicBezTo>
                  <a:pt x="790" y="276"/>
                  <a:pt x="872" y="390"/>
                  <a:pt x="911" y="487"/>
                </a:cubicBezTo>
                <a:cubicBezTo>
                  <a:pt x="950" y="584"/>
                  <a:pt x="976" y="735"/>
                  <a:pt x="927" y="783"/>
                </a:cubicBezTo>
                <a:cubicBezTo>
                  <a:pt x="878" y="831"/>
                  <a:pt x="720" y="804"/>
                  <a:pt x="615" y="775"/>
                </a:cubicBezTo>
                <a:cubicBezTo>
                  <a:pt x="510" y="746"/>
                  <a:pt x="390" y="688"/>
                  <a:pt x="295" y="607"/>
                </a:cubicBezTo>
                <a:cubicBezTo>
                  <a:pt x="200" y="526"/>
                  <a:pt x="94" y="378"/>
                  <a:pt x="47" y="287"/>
                </a:cubicBezTo>
                <a:cubicBezTo>
                  <a:pt x="0" y="196"/>
                  <a:pt x="22" y="110"/>
                  <a:pt x="15" y="63"/>
                </a:cubicBezTo>
                <a:close/>
              </a:path>
            </a:pathLst>
          </a:custGeom>
          <a:solidFill>
            <a:srgbClr val="000099">
              <a:alpha val="1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43" name="Freeform 11"/>
          <p:cNvSpPr>
            <a:spLocks/>
          </p:cNvSpPr>
          <p:nvPr/>
        </p:nvSpPr>
        <p:spPr bwMode="auto">
          <a:xfrm>
            <a:off x="7131050" y="3081338"/>
            <a:ext cx="1577975" cy="1785937"/>
          </a:xfrm>
          <a:custGeom>
            <a:avLst/>
            <a:gdLst/>
            <a:ahLst/>
            <a:cxnLst>
              <a:cxn ang="0">
                <a:pos x="885" y="19"/>
              </a:cxn>
              <a:cxn ang="0">
                <a:pos x="965" y="299"/>
              </a:cxn>
              <a:cxn ang="0">
                <a:pos x="709" y="787"/>
              </a:cxn>
              <a:cxn ang="0">
                <a:pos x="285" y="1083"/>
              </a:cxn>
              <a:cxn ang="0">
                <a:pos x="20" y="1039"/>
              </a:cxn>
              <a:cxn ang="0">
                <a:pos x="165" y="595"/>
              </a:cxn>
              <a:cxn ang="0">
                <a:pos x="533" y="187"/>
              </a:cxn>
              <a:cxn ang="0">
                <a:pos x="885" y="19"/>
              </a:cxn>
            </a:cxnLst>
            <a:rect l="0" t="0" r="r" b="b"/>
            <a:pathLst>
              <a:path w="994" h="1125">
                <a:moveTo>
                  <a:pt x="885" y="19"/>
                </a:moveTo>
                <a:cubicBezTo>
                  <a:pt x="957" y="38"/>
                  <a:pt x="994" y="171"/>
                  <a:pt x="965" y="299"/>
                </a:cubicBezTo>
                <a:cubicBezTo>
                  <a:pt x="936" y="427"/>
                  <a:pt x="822" y="656"/>
                  <a:pt x="709" y="787"/>
                </a:cubicBezTo>
                <a:cubicBezTo>
                  <a:pt x="596" y="918"/>
                  <a:pt x="400" y="1041"/>
                  <a:pt x="285" y="1083"/>
                </a:cubicBezTo>
                <a:cubicBezTo>
                  <a:pt x="170" y="1125"/>
                  <a:pt x="40" y="1120"/>
                  <a:pt x="20" y="1039"/>
                </a:cubicBezTo>
                <a:cubicBezTo>
                  <a:pt x="0" y="958"/>
                  <a:pt x="79" y="737"/>
                  <a:pt x="165" y="595"/>
                </a:cubicBezTo>
                <a:cubicBezTo>
                  <a:pt x="251" y="453"/>
                  <a:pt x="413" y="283"/>
                  <a:pt x="533" y="187"/>
                </a:cubicBezTo>
                <a:cubicBezTo>
                  <a:pt x="653" y="91"/>
                  <a:pt x="813" y="0"/>
                  <a:pt x="885" y="19"/>
                </a:cubicBezTo>
                <a:close/>
              </a:path>
            </a:pathLst>
          </a:custGeom>
          <a:solidFill>
            <a:srgbClr val="000099">
              <a:alpha val="1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6564313" y="4791075"/>
            <a:ext cx="62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/>
              </a:rPr>
              <a:t>i+</a:t>
            </a:r>
            <a:r>
              <a:rPr lang="en-US" sz="2400">
                <a:effectLst/>
              </a:rPr>
              <a:t>1</a:t>
            </a:r>
            <a:endParaRPr lang="ru-RU" sz="2400">
              <a:effectLst/>
            </a:endParaRPr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8596313" y="2720975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/>
              </a:rPr>
              <a:t>k</a:t>
            </a:r>
            <a:endParaRPr lang="ru-RU" sz="2400">
              <a:effectLst/>
            </a:endParaRP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8343900" y="4092575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</a:t>
            </a:r>
            <a:r>
              <a:rPr lang="en-US" sz="2400" i="1" baseline="-25000">
                <a:effectLst/>
              </a:rPr>
              <a:t>k</a:t>
            </a:r>
            <a:r>
              <a:rPr lang="en-US" sz="2400" baseline="-25000">
                <a:effectLst/>
              </a:rPr>
              <a:t>+1,</a:t>
            </a:r>
            <a:r>
              <a:rPr lang="en-US" sz="2400" i="1" baseline="-25000">
                <a:effectLst/>
              </a:rPr>
              <a:t>i</a:t>
            </a:r>
            <a:endParaRPr lang="ru-RU" sz="2400" i="1">
              <a:effectLst/>
            </a:endParaRP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8356600" y="1743075"/>
            <a:ext cx="76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</a:t>
            </a:r>
            <a:r>
              <a:rPr lang="en-US" sz="2400" baseline="-25000">
                <a:effectLst/>
              </a:rPr>
              <a:t>1,</a:t>
            </a:r>
            <a:r>
              <a:rPr lang="en-US" sz="2400" i="1" baseline="-25000">
                <a:effectLst/>
              </a:rPr>
              <a:t>k</a:t>
            </a:r>
            <a:r>
              <a:rPr lang="en-US" sz="2400" baseline="-25000">
                <a:effectLst/>
              </a:rPr>
              <a:t>-1</a:t>
            </a:r>
            <a:endParaRPr lang="ru-RU" sz="2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7700"/>
          </a:xfrm>
        </p:spPr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Линейный по памяти алгоритм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Миллера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Маерса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4318000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000" dirty="0"/>
              <a:t>Разбиваем одну из </a:t>
            </a:r>
            <a:r>
              <a:rPr lang="ru-RU" sz="2000" dirty="0" smtClean="0"/>
              <a:t>последовательностей </a:t>
            </a:r>
            <a:r>
              <a:rPr lang="ru-RU" sz="2000" dirty="0"/>
              <a:t>на две равные </a:t>
            </a:r>
            <a:r>
              <a:rPr lang="ru-RU" sz="2000" dirty="0" smtClean="0"/>
              <a:t>части</a:t>
            </a:r>
            <a:endParaRPr lang="ru-RU" sz="2000" dirty="0"/>
          </a:p>
          <a:p>
            <a:pPr>
              <a:lnSpc>
                <a:spcPct val="85000"/>
              </a:lnSpc>
            </a:pPr>
            <a:r>
              <a:rPr lang="ru-RU" sz="2000" dirty="0"/>
              <a:t>Для каждой точки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ru-RU" sz="2000" dirty="0"/>
              <a:t>линии раздела находим </a:t>
            </a:r>
            <a:r>
              <a:rPr lang="ru-RU" sz="2000" dirty="0" smtClean="0"/>
              <a:t>веса </a:t>
            </a:r>
            <a:r>
              <a:rPr lang="ru-RU" sz="2000" dirty="0"/>
              <a:t>оптимальных выравниваний из начала в </a:t>
            </a:r>
            <a:r>
              <a:rPr lang="en-US" sz="2000" i="1" dirty="0"/>
              <a:t>x</a:t>
            </a:r>
            <a:r>
              <a:rPr lang="ru-RU" sz="2000" dirty="0"/>
              <a:t> и из конца</a:t>
            </a:r>
            <a:r>
              <a:rPr lang="en-US" sz="2000" dirty="0"/>
              <a:t> </a:t>
            </a:r>
            <a:r>
              <a:rPr lang="ru-RU" sz="2000" dirty="0"/>
              <a:t>в</a:t>
            </a:r>
            <a:r>
              <a:rPr lang="en-US" sz="2000" dirty="0"/>
              <a:t> </a:t>
            </a:r>
            <a:r>
              <a:rPr lang="en-US" sz="2000" i="1" dirty="0"/>
              <a:t>x:</a:t>
            </a:r>
            <a:br>
              <a:rPr lang="en-US" sz="2000" i="1" dirty="0"/>
            </a:br>
            <a:r>
              <a:rPr lang="en-US" sz="2000" i="1" dirty="0"/>
              <a:t>	W</a:t>
            </a:r>
            <a:r>
              <a:rPr lang="en-US" sz="2000" i="1" baseline="30000" dirty="0"/>
              <a:t>+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i="1" dirty="0"/>
              <a:t>, </a:t>
            </a:r>
            <a:r>
              <a:rPr lang="en-US" sz="2000" i="1" dirty="0" smtClean="0"/>
              <a:t>W</a:t>
            </a:r>
            <a:r>
              <a:rPr lang="en-US" sz="2000" i="1" baseline="30000" dirty="0" smtClean="0"/>
              <a:t>–</a:t>
            </a:r>
            <a:r>
              <a:rPr lang="en-US" sz="2000" dirty="0" smtClean="0"/>
              <a:t>(</a:t>
            </a:r>
            <a:r>
              <a:rPr lang="en-US" sz="2000" i="1" dirty="0"/>
              <a:t>x</a:t>
            </a:r>
            <a:r>
              <a:rPr lang="en-US" sz="2000" dirty="0" smtClean="0"/>
              <a:t>)</a:t>
            </a:r>
            <a:endParaRPr lang="en-US" sz="2000" i="1" dirty="0"/>
          </a:p>
          <a:p>
            <a:pPr>
              <a:lnSpc>
                <a:spcPct val="85000"/>
              </a:lnSpc>
            </a:pPr>
            <a:r>
              <a:rPr lang="ru-RU" sz="2000" dirty="0" smtClean="0"/>
              <a:t>Вес </a:t>
            </a:r>
            <a:r>
              <a:rPr lang="ru-RU" sz="2000" dirty="0"/>
              <a:t>оптимального выравнивания, проходящего через точку </a:t>
            </a:r>
            <a:r>
              <a:rPr lang="en-US" sz="2000" i="1" dirty="0"/>
              <a:t>x</a:t>
            </a:r>
            <a:r>
              <a:rPr lang="ru-RU" sz="2000" dirty="0"/>
              <a:t> равен </a:t>
            </a:r>
            <a:br>
              <a:rPr lang="ru-RU" sz="2000" dirty="0"/>
            </a:br>
            <a:r>
              <a:rPr lang="en-US" sz="2000" dirty="0"/>
              <a:t>	</a:t>
            </a:r>
            <a:r>
              <a:rPr lang="en-US" sz="2000" i="1" dirty="0"/>
              <a:t>W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i="1" dirty="0" smtClean="0"/>
              <a:t>W</a:t>
            </a:r>
            <a:r>
              <a:rPr lang="en-US" sz="2000" i="1" baseline="30000" dirty="0" smtClean="0"/>
              <a:t>+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/>
              <a:t>)</a:t>
            </a:r>
            <a:r>
              <a:rPr lang="en-US" sz="2000" i="1" dirty="0"/>
              <a:t> + </a:t>
            </a:r>
            <a:r>
              <a:rPr lang="en-US" sz="2000" i="1" dirty="0" smtClean="0"/>
              <a:t>W</a:t>
            </a:r>
            <a:r>
              <a:rPr lang="en-US" sz="2000" i="1" baseline="30000" dirty="0" smtClean="0"/>
              <a:t>–</a:t>
            </a:r>
            <a:r>
              <a:rPr lang="en-US" sz="2000" dirty="0" smtClean="0"/>
              <a:t>(</a:t>
            </a:r>
            <a:r>
              <a:rPr lang="en-US" sz="2000" i="1" dirty="0"/>
              <a:t>x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85000"/>
              </a:lnSpc>
            </a:pPr>
            <a:r>
              <a:rPr lang="ru-RU" sz="2000" dirty="0" smtClean="0"/>
              <a:t>Вес </a:t>
            </a:r>
            <a:r>
              <a:rPr lang="ru-RU" sz="2000" dirty="0"/>
              <a:t>оптимального выравнивания равен</a:t>
            </a:r>
            <a:br>
              <a:rPr lang="ru-RU" sz="2000" dirty="0"/>
            </a:br>
            <a:r>
              <a:rPr lang="en-US" sz="2000" dirty="0"/>
              <a:t>	</a:t>
            </a:r>
            <a:r>
              <a:rPr lang="en-US" sz="2000" i="1" dirty="0"/>
              <a:t>W </a:t>
            </a:r>
            <a:r>
              <a:rPr lang="en-US" sz="2000" dirty="0"/>
              <a:t>= </a:t>
            </a:r>
            <a:r>
              <a:rPr lang="en-US" sz="2000" b="1" dirty="0" err="1"/>
              <a:t>max</a:t>
            </a:r>
            <a:r>
              <a:rPr lang="en-US" sz="2000" i="1" baseline="-25000" dirty="0" err="1"/>
              <a:t>x</a:t>
            </a:r>
            <a:r>
              <a:rPr lang="en-US" sz="2000" dirty="0"/>
              <a:t> (</a:t>
            </a:r>
            <a:r>
              <a:rPr lang="en-US" sz="2000" i="1" dirty="0"/>
              <a:t>W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))</a:t>
            </a:r>
            <a:endParaRPr lang="ru-RU" sz="2000" dirty="0"/>
          </a:p>
          <a:p>
            <a:pPr>
              <a:lnSpc>
                <a:spcPct val="85000"/>
              </a:lnSpc>
            </a:pPr>
            <a:r>
              <a:rPr lang="ru-RU" sz="2000" dirty="0"/>
              <a:t>Таким образом, </a:t>
            </a:r>
            <a:r>
              <a:rPr lang="ru-RU" sz="2000" dirty="0" smtClean="0"/>
              <a:t>за время </a:t>
            </a:r>
            <a:r>
              <a:rPr lang="en-US" sz="2000" i="1" dirty="0" smtClean="0"/>
              <a:t>T</a:t>
            </a:r>
            <a:r>
              <a:rPr lang="en-US" sz="2000" dirty="0" smtClean="0"/>
              <a:t>=</a:t>
            </a:r>
            <a:r>
              <a:rPr lang="en-US" sz="2000" i="1" dirty="0" smtClean="0"/>
              <a:t>C</a:t>
            </a:r>
            <a:r>
              <a:rPr lang="en-US" sz="2000" dirty="0" smtClean="0">
                <a:cs typeface="Times New Roman"/>
              </a:rPr>
              <a:t>∙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2 </a:t>
            </a:r>
            <a:r>
              <a:rPr lang="ru-RU" sz="2000" dirty="0" smtClean="0"/>
              <a:t>найдена </a:t>
            </a:r>
            <a:r>
              <a:rPr lang="ru-RU" sz="2000" dirty="0"/>
              <a:t>одна точка, </a:t>
            </a:r>
            <a:r>
              <a:rPr lang="ru-RU" sz="2000" dirty="0" smtClean="0"/>
              <a:t>через </a:t>
            </a:r>
            <a:r>
              <a:rPr lang="ru-RU" sz="2000" dirty="0"/>
              <a:t>которую проходит оптимальное </a:t>
            </a:r>
            <a:r>
              <a:rPr lang="ru-RU" sz="2000" dirty="0" smtClean="0"/>
              <a:t>выравнивание</a:t>
            </a:r>
            <a:endParaRPr lang="ru-RU" sz="2000" dirty="0"/>
          </a:p>
          <a:p>
            <a:pPr>
              <a:lnSpc>
                <a:spcPct val="85000"/>
              </a:lnSpc>
              <a:buNone/>
            </a:pPr>
            <a:endParaRPr lang="ru-RU" sz="20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64163" y="2060575"/>
            <a:ext cx="3527425" cy="331311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effectLst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243888" y="1557338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S1</a:t>
            </a:r>
            <a:endParaRPr lang="ru-RU" sz="2400">
              <a:effectLst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 rot="16200000">
            <a:off x="4834732" y="4893469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S2</a:t>
            </a:r>
            <a:endParaRPr lang="ru-RU" sz="2400">
              <a:effectLst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364163" y="3644900"/>
            <a:ext cx="352901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5364163" y="2060575"/>
            <a:ext cx="1944687" cy="158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7" y="478"/>
              </a:cxn>
              <a:cxn ang="0">
                <a:pos x="541" y="486"/>
              </a:cxn>
              <a:cxn ang="0">
                <a:pos x="845" y="782"/>
              </a:cxn>
              <a:cxn ang="0">
                <a:pos x="965" y="790"/>
              </a:cxn>
              <a:cxn ang="0">
                <a:pos x="1225" y="998"/>
              </a:cxn>
            </a:cxnLst>
            <a:rect l="0" t="0" r="r" b="b"/>
            <a:pathLst>
              <a:path w="1225" h="998">
                <a:moveTo>
                  <a:pt x="0" y="0"/>
                </a:moveTo>
                <a:lnTo>
                  <a:pt x="437" y="478"/>
                </a:lnTo>
                <a:lnTo>
                  <a:pt x="541" y="486"/>
                </a:lnTo>
                <a:lnTo>
                  <a:pt x="845" y="782"/>
                </a:lnTo>
                <a:lnTo>
                  <a:pt x="965" y="790"/>
                </a:lnTo>
                <a:lnTo>
                  <a:pt x="1225" y="99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7308850" y="3716338"/>
            <a:ext cx="1584325" cy="165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" y="267"/>
              </a:cxn>
              <a:cxn ang="0">
                <a:pos x="348" y="371"/>
              </a:cxn>
              <a:cxn ang="0">
                <a:pos x="572" y="603"/>
              </a:cxn>
              <a:cxn ang="0">
                <a:pos x="684" y="611"/>
              </a:cxn>
              <a:cxn ang="0">
                <a:pos x="780" y="827"/>
              </a:cxn>
              <a:cxn ang="0">
                <a:pos x="998" y="1044"/>
              </a:cxn>
            </a:cxnLst>
            <a:rect l="0" t="0" r="r" b="b"/>
            <a:pathLst>
              <a:path w="998" h="1044">
                <a:moveTo>
                  <a:pt x="0" y="0"/>
                </a:moveTo>
                <a:lnTo>
                  <a:pt x="332" y="267"/>
                </a:lnTo>
                <a:lnTo>
                  <a:pt x="348" y="371"/>
                </a:lnTo>
                <a:lnTo>
                  <a:pt x="572" y="603"/>
                </a:lnTo>
                <a:lnTo>
                  <a:pt x="684" y="611"/>
                </a:lnTo>
                <a:lnTo>
                  <a:pt x="780" y="827"/>
                </a:lnTo>
                <a:lnTo>
                  <a:pt x="998" y="10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235825" y="35734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164388" y="32131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/>
              </a:rPr>
              <a:t>x</a:t>
            </a:r>
            <a:endParaRPr lang="ru-RU" b="1" i="1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0"/>
            <a:ext cx="9144000" cy="1143000"/>
          </a:xfrm>
        </p:spPr>
        <p:txBody>
          <a:bodyPr/>
          <a:lstStyle/>
          <a:p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Динамическое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программирование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количества спаренных оснований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Нуссинофф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109663"/>
            <a:ext cx="5808662" cy="5335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cs typeface="Times New Roman" pitchFamily="18" charset="0"/>
              </a:rPr>
              <a:t>Количество спаренных оснований </a:t>
            </a:r>
            <a:r>
              <a:rPr lang="ru-RU" sz="2800" dirty="0">
                <a:cs typeface="Times New Roman" pitchFamily="18" charset="0"/>
              </a:rPr>
              <a:t>в </a:t>
            </a:r>
            <a:r>
              <a:rPr lang="ru-RU" sz="2800">
                <a:cs typeface="Times New Roman" pitchFamily="18" charset="0"/>
              </a:rPr>
              <a:t>оптимальной </a:t>
            </a:r>
            <a:r>
              <a:rPr lang="ru-RU" sz="2800" smtClean="0">
                <a:cs typeface="Times New Roman" pitchFamily="18" charset="0"/>
              </a:rPr>
              <a:t>структуре </a:t>
            </a:r>
            <a:r>
              <a:rPr lang="en-US" sz="2800">
                <a:cs typeface="Times New Roman" pitchFamily="18" charset="0"/>
              </a:rPr>
              <a:t>S</a:t>
            </a:r>
            <a:r>
              <a:rPr lang="en-US" sz="2800" baseline="30000">
                <a:cs typeface="Times New Roman" pitchFamily="18" charset="0"/>
              </a:rPr>
              <a:t>*</a:t>
            </a:r>
            <a:r>
              <a:rPr lang="en-US" sz="2800" i="1" baseline="-25000">
                <a:cs typeface="Times New Roman" pitchFamily="18" charset="0"/>
              </a:rPr>
              <a:t>i,j+</a:t>
            </a:r>
            <a:r>
              <a:rPr lang="en-US" sz="2800" baseline="-25000">
                <a:cs typeface="Times New Roman" pitchFamily="18" charset="0"/>
              </a:rPr>
              <a:t>1 </a:t>
            </a:r>
            <a:r>
              <a:rPr lang="ru-RU" sz="2800" smtClean="0">
                <a:cs typeface="Times New Roman" pitchFamily="18" charset="0"/>
              </a:rPr>
              <a:t>определяется </a:t>
            </a:r>
            <a:r>
              <a:rPr lang="ru-RU" sz="2800">
                <a:cs typeface="Times New Roman" pitchFamily="18" charset="0"/>
              </a:rPr>
              <a:t>как </a:t>
            </a:r>
            <a:r>
              <a:rPr lang="ru-RU" sz="2800" smtClean="0">
                <a:cs typeface="Times New Roman" pitchFamily="18" charset="0"/>
              </a:rPr>
              <a:t>максимум</a:t>
            </a:r>
            <a:r>
              <a:rPr lang="ru-RU" sz="2800" dirty="0"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S</a:t>
            </a:r>
            <a:r>
              <a:rPr lang="en-US" sz="2800" baseline="30000" dirty="0">
                <a:cs typeface="Times New Roman" pitchFamily="18" charset="0"/>
              </a:rPr>
              <a:t>*</a:t>
            </a:r>
            <a:r>
              <a:rPr lang="en-US" sz="2800" i="1" baseline="-25000" dirty="0">
                <a:cs typeface="Times New Roman" pitchFamily="18" charset="0"/>
              </a:rPr>
              <a:t>i,j+</a:t>
            </a:r>
            <a:r>
              <a:rPr lang="en-US" sz="2800" baseline="-25000" dirty="0">
                <a:cs typeface="Times New Roman" pitchFamily="18" charset="0"/>
              </a:rPr>
              <a:t>1</a:t>
            </a:r>
            <a:r>
              <a:rPr lang="ru-RU" sz="2800" baseline="-25000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= </a:t>
            </a:r>
            <a:r>
              <a:rPr lang="en-US" sz="2800" dirty="0">
                <a:cs typeface="Times New Roman" pitchFamily="18" charset="0"/>
              </a:rPr>
              <a:t>max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S</a:t>
            </a:r>
            <a:r>
              <a:rPr lang="en-US" sz="2800" baseline="30000" dirty="0">
                <a:cs typeface="Times New Roman" pitchFamily="18" charset="0"/>
              </a:rPr>
              <a:t>*</a:t>
            </a:r>
            <a:r>
              <a:rPr lang="en-US" sz="2800" i="1" baseline="-25000" dirty="0" err="1">
                <a:cs typeface="Times New Roman" pitchFamily="18" charset="0"/>
              </a:rPr>
              <a:t>i,j</a:t>
            </a:r>
            <a:r>
              <a:rPr lang="en-US" sz="2800" dirty="0">
                <a:cs typeface="Times New Roman" pitchFamily="18" charset="0"/>
              </a:rPr>
              <a:t>;  </a:t>
            </a:r>
            <a:r>
              <a:rPr lang="ru-RU" sz="2400" dirty="0">
                <a:cs typeface="Times New Roman" pitchFamily="18" charset="0"/>
              </a:rPr>
              <a:t>(</a:t>
            </a:r>
            <a:r>
              <a:rPr lang="ru-RU" sz="2400">
                <a:cs typeface="Times New Roman" pitchFamily="18" charset="0"/>
              </a:rPr>
              <a:t>нет </a:t>
            </a:r>
            <a:r>
              <a:rPr lang="ru-RU" sz="2400" smtClean="0">
                <a:cs typeface="Times New Roman" pitchFamily="18" charset="0"/>
              </a:rPr>
              <a:t>спаривания</a:t>
            </a:r>
            <a:r>
              <a:rPr lang="ru-RU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</a:t>
            </a:r>
            <a:r>
              <a:rPr lang="en-US" sz="2800" dirty="0" err="1">
                <a:cs typeface="Times New Roman" pitchFamily="18" charset="0"/>
              </a:rPr>
              <a:t>max</a:t>
            </a:r>
            <a:r>
              <a:rPr lang="en-US" sz="2800" baseline="-25000" dirty="0" err="1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 (S</a:t>
            </a:r>
            <a:r>
              <a:rPr lang="en-US" sz="2800" baseline="30000" dirty="0">
                <a:cs typeface="Times New Roman" pitchFamily="18" charset="0"/>
              </a:rPr>
              <a:t>*</a:t>
            </a:r>
            <a:r>
              <a:rPr lang="en-US" sz="2800" i="1" baseline="-25000" dirty="0">
                <a:cs typeface="Times New Roman" pitchFamily="18" charset="0"/>
              </a:rPr>
              <a:t>i,k-</a:t>
            </a:r>
            <a:r>
              <a:rPr lang="en-US" sz="2800" baseline="-25000" dirty="0">
                <a:cs typeface="Times New Roman" pitchFamily="18" charset="0"/>
              </a:rPr>
              <a:t>1 </a:t>
            </a:r>
            <a:r>
              <a:rPr lang="en-US" sz="2800" dirty="0">
                <a:cs typeface="Times New Roman" pitchFamily="18" charset="0"/>
              </a:rPr>
              <a:t>+ S</a:t>
            </a:r>
            <a:r>
              <a:rPr lang="en-US" sz="2800" baseline="30000" dirty="0">
                <a:cs typeface="Times New Roman" pitchFamily="18" charset="0"/>
              </a:rPr>
              <a:t>*</a:t>
            </a:r>
            <a:r>
              <a:rPr lang="en-US" sz="2800" i="1" baseline="-25000" dirty="0">
                <a:cs typeface="Times New Roman" pitchFamily="18" charset="0"/>
              </a:rPr>
              <a:t>k, j </a:t>
            </a:r>
            <a:r>
              <a:rPr lang="en-US" sz="2800" dirty="0">
                <a:cs typeface="Times New Roman" pitchFamily="18" charset="0"/>
              </a:rPr>
              <a:t>)+1;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	(</a:t>
            </a:r>
            <a:r>
              <a:rPr lang="en-US" sz="2800" i="1">
                <a:cs typeface="Times New Roman" pitchFamily="18" charset="0"/>
              </a:rPr>
              <a:t>k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ru-RU" sz="2400" smtClean="0">
                <a:cs typeface="Times New Roman" pitchFamily="18" charset="0"/>
              </a:rPr>
              <a:t>спаривается с</a:t>
            </a:r>
            <a:r>
              <a:rPr lang="ru-RU" sz="2800" smtClean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j</a:t>
            </a:r>
            <a:r>
              <a:rPr lang="en-US" sz="2800" dirty="0">
                <a:cs typeface="Times New Roman" pitchFamily="18" charset="0"/>
              </a:rPr>
              <a:t>+1)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};</a:t>
            </a:r>
            <a:endParaRPr lang="ru-RU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u="sng" dirty="0">
                <a:cs typeface="Times New Roman" pitchFamily="18" charset="0"/>
              </a:rPr>
              <a:t>Время работы алгоритма: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≈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O(L</a:t>
            </a:r>
            <a:r>
              <a:rPr lang="en-US" sz="2800" b="1" i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l-GR" sz="2800" i="1" dirty="0">
              <a:cs typeface="Times New Roman" pitchFamily="18" charset="0"/>
            </a:endParaRPr>
          </a:p>
        </p:txBody>
      </p: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6046788" y="1844675"/>
            <a:ext cx="3182937" cy="3476625"/>
            <a:chOff x="3473" y="778"/>
            <a:chExt cx="2351" cy="2580"/>
          </a:xfrm>
        </p:grpSpPr>
        <p:sp>
          <p:nvSpPr>
            <p:cNvPr id="147460" name="Oval 4"/>
            <p:cNvSpPr>
              <a:spLocks noChangeArrowheads="1"/>
            </p:cNvSpPr>
            <p:nvPr/>
          </p:nvSpPr>
          <p:spPr bwMode="auto">
            <a:xfrm>
              <a:off x="3473" y="1072"/>
              <a:ext cx="1920" cy="19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7462" name="Freeform 6"/>
            <p:cNvSpPr>
              <a:spLocks/>
            </p:cNvSpPr>
            <p:nvPr/>
          </p:nvSpPr>
          <p:spPr bwMode="auto">
            <a:xfrm>
              <a:off x="4417" y="1888"/>
              <a:ext cx="960" cy="1120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156" y="600"/>
                </a:cxn>
                <a:cxn ang="0">
                  <a:pos x="484" y="216"/>
                </a:cxn>
                <a:cxn ang="0">
                  <a:pos x="960" y="0"/>
                </a:cxn>
              </a:cxnLst>
              <a:rect l="0" t="0" r="r" b="b"/>
              <a:pathLst>
                <a:path w="960" h="1120">
                  <a:moveTo>
                    <a:pt x="0" y="1120"/>
                  </a:moveTo>
                  <a:cubicBezTo>
                    <a:pt x="26" y="1033"/>
                    <a:pt x="75" y="751"/>
                    <a:pt x="156" y="600"/>
                  </a:cubicBezTo>
                  <a:cubicBezTo>
                    <a:pt x="237" y="449"/>
                    <a:pt x="350" y="316"/>
                    <a:pt x="484" y="216"/>
                  </a:cubicBezTo>
                  <a:cubicBezTo>
                    <a:pt x="618" y="116"/>
                    <a:pt x="861" y="45"/>
                    <a:pt x="96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463" name="Freeform 7"/>
            <p:cNvSpPr>
              <a:spLocks/>
            </p:cNvSpPr>
            <p:nvPr/>
          </p:nvSpPr>
          <p:spPr bwMode="auto">
            <a:xfrm>
              <a:off x="4693" y="2701"/>
              <a:ext cx="396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24" y="147"/>
                </a:cxn>
                <a:cxn ang="0">
                  <a:pos x="120" y="35"/>
                </a:cxn>
                <a:cxn ang="0">
                  <a:pos x="280" y="3"/>
                </a:cxn>
                <a:cxn ang="0">
                  <a:pos x="396" y="51"/>
                </a:cxn>
              </a:cxnLst>
              <a:rect l="0" t="0" r="r" b="b"/>
              <a:pathLst>
                <a:path w="396" h="275">
                  <a:moveTo>
                    <a:pt x="0" y="275"/>
                  </a:moveTo>
                  <a:cubicBezTo>
                    <a:pt x="4" y="254"/>
                    <a:pt x="4" y="187"/>
                    <a:pt x="24" y="147"/>
                  </a:cubicBezTo>
                  <a:cubicBezTo>
                    <a:pt x="44" y="107"/>
                    <a:pt x="77" y="59"/>
                    <a:pt x="120" y="35"/>
                  </a:cubicBezTo>
                  <a:cubicBezTo>
                    <a:pt x="163" y="11"/>
                    <a:pt x="234" y="0"/>
                    <a:pt x="280" y="3"/>
                  </a:cubicBezTo>
                  <a:cubicBezTo>
                    <a:pt x="326" y="6"/>
                    <a:pt x="372" y="41"/>
                    <a:pt x="396" y="5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464" name="Freeform 8"/>
            <p:cNvSpPr>
              <a:spLocks/>
            </p:cNvSpPr>
            <p:nvPr/>
          </p:nvSpPr>
          <p:spPr bwMode="auto">
            <a:xfrm>
              <a:off x="5110" y="2208"/>
              <a:ext cx="267" cy="416"/>
            </a:xfrm>
            <a:custGeom>
              <a:avLst/>
              <a:gdLst/>
              <a:ahLst/>
              <a:cxnLst>
                <a:cxn ang="0">
                  <a:pos x="79" y="416"/>
                </a:cxn>
                <a:cxn ang="0">
                  <a:pos x="7" y="296"/>
                </a:cxn>
                <a:cxn ang="0">
                  <a:pos x="39" y="144"/>
                </a:cxn>
                <a:cxn ang="0">
                  <a:pos x="151" y="32"/>
                </a:cxn>
                <a:cxn ang="0">
                  <a:pos x="267" y="0"/>
                </a:cxn>
              </a:cxnLst>
              <a:rect l="0" t="0" r="r" b="b"/>
              <a:pathLst>
                <a:path w="267" h="416">
                  <a:moveTo>
                    <a:pt x="79" y="416"/>
                  </a:moveTo>
                  <a:cubicBezTo>
                    <a:pt x="67" y="396"/>
                    <a:pt x="14" y="341"/>
                    <a:pt x="7" y="296"/>
                  </a:cubicBezTo>
                  <a:cubicBezTo>
                    <a:pt x="0" y="251"/>
                    <a:pt x="15" y="188"/>
                    <a:pt x="39" y="144"/>
                  </a:cubicBezTo>
                  <a:cubicBezTo>
                    <a:pt x="63" y="100"/>
                    <a:pt x="113" y="56"/>
                    <a:pt x="151" y="32"/>
                  </a:cubicBezTo>
                  <a:cubicBezTo>
                    <a:pt x="189" y="8"/>
                    <a:pt x="243" y="7"/>
                    <a:pt x="26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465" name="Freeform 9"/>
            <p:cNvSpPr>
              <a:spLocks/>
            </p:cNvSpPr>
            <p:nvPr/>
          </p:nvSpPr>
          <p:spPr bwMode="auto">
            <a:xfrm>
              <a:off x="4756" y="1152"/>
              <a:ext cx="541" cy="47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9" y="152"/>
                </a:cxn>
                <a:cxn ang="0">
                  <a:pos x="189" y="344"/>
                </a:cxn>
                <a:cxn ang="0">
                  <a:pos x="381" y="456"/>
                </a:cxn>
                <a:cxn ang="0">
                  <a:pos x="541" y="464"/>
                </a:cxn>
              </a:cxnLst>
              <a:rect l="0" t="0" r="r" b="b"/>
              <a:pathLst>
                <a:path w="541" h="476">
                  <a:moveTo>
                    <a:pt x="13" y="0"/>
                  </a:moveTo>
                  <a:cubicBezTo>
                    <a:pt x="16" y="25"/>
                    <a:pt x="0" y="95"/>
                    <a:pt x="29" y="152"/>
                  </a:cubicBezTo>
                  <a:cubicBezTo>
                    <a:pt x="58" y="209"/>
                    <a:pt x="130" y="293"/>
                    <a:pt x="189" y="344"/>
                  </a:cubicBezTo>
                  <a:cubicBezTo>
                    <a:pt x="248" y="395"/>
                    <a:pt x="322" y="436"/>
                    <a:pt x="381" y="456"/>
                  </a:cubicBezTo>
                  <a:cubicBezTo>
                    <a:pt x="440" y="476"/>
                    <a:pt x="508" y="462"/>
                    <a:pt x="541" y="4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466" name="Freeform 10"/>
            <p:cNvSpPr>
              <a:spLocks/>
            </p:cNvSpPr>
            <p:nvPr/>
          </p:nvSpPr>
          <p:spPr bwMode="auto">
            <a:xfrm>
              <a:off x="4434" y="1009"/>
              <a:ext cx="976" cy="831"/>
            </a:xfrm>
            <a:custGeom>
              <a:avLst/>
              <a:gdLst/>
              <a:ahLst/>
              <a:cxnLst>
                <a:cxn ang="0">
                  <a:pos x="15" y="63"/>
                </a:cxn>
                <a:cxn ang="0">
                  <a:pos x="343" y="23"/>
                </a:cxn>
                <a:cxn ang="0">
                  <a:pos x="695" y="199"/>
                </a:cxn>
                <a:cxn ang="0">
                  <a:pos x="911" y="487"/>
                </a:cxn>
                <a:cxn ang="0">
                  <a:pos x="927" y="783"/>
                </a:cxn>
                <a:cxn ang="0">
                  <a:pos x="615" y="775"/>
                </a:cxn>
                <a:cxn ang="0">
                  <a:pos x="295" y="607"/>
                </a:cxn>
                <a:cxn ang="0">
                  <a:pos x="47" y="287"/>
                </a:cxn>
                <a:cxn ang="0">
                  <a:pos x="15" y="63"/>
                </a:cxn>
              </a:cxnLst>
              <a:rect l="0" t="0" r="r" b="b"/>
              <a:pathLst>
                <a:path w="976" h="831">
                  <a:moveTo>
                    <a:pt x="15" y="63"/>
                  </a:moveTo>
                  <a:cubicBezTo>
                    <a:pt x="58" y="23"/>
                    <a:pt x="230" y="0"/>
                    <a:pt x="343" y="23"/>
                  </a:cubicBezTo>
                  <a:cubicBezTo>
                    <a:pt x="456" y="46"/>
                    <a:pt x="600" y="122"/>
                    <a:pt x="695" y="199"/>
                  </a:cubicBezTo>
                  <a:cubicBezTo>
                    <a:pt x="790" y="276"/>
                    <a:pt x="872" y="390"/>
                    <a:pt x="911" y="487"/>
                  </a:cubicBezTo>
                  <a:cubicBezTo>
                    <a:pt x="950" y="584"/>
                    <a:pt x="976" y="735"/>
                    <a:pt x="927" y="783"/>
                  </a:cubicBezTo>
                  <a:cubicBezTo>
                    <a:pt x="878" y="831"/>
                    <a:pt x="720" y="804"/>
                    <a:pt x="615" y="775"/>
                  </a:cubicBezTo>
                  <a:cubicBezTo>
                    <a:pt x="510" y="746"/>
                    <a:pt x="390" y="688"/>
                    <a:pt x="295" y="607"/>
                  </a:cubicBezTo>
                  <a:cubicBezTo>
                    <a:pt x="200" y="526"/>
                    <a:pt x="94" y="378"/>
                    <a:pt x="47" y="287"/>
                  </a:cubicBezTo>
                  <a:cubicBezTo>
                    <a:pt x="0" y="196"/>
                    <a:pt x="22" y="110"/>
                    <a:pt x="15" y="63"/>
                  </a:cubicBezTo>
                  <a:close/>
                </a:path>
              </a:pathLst>
            </a:custGeom>
            <a:solidFill>
              <a:srgbClr val="000099">
                <a:alpha val="1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467" name="Freeform 11"/>
            <p:cNvSpPr>
              <a:spLocks/>
            </p:cNvSpPr>
            <p:nvPr/>
          </p:nvSpPr>
          <p:spPr bwMode="auto">
            <a:xfrm>
              <a:off x="4492" y="1941"/>
              <a:ext cx="994" cy="1125"/>
            </a:xfrm>
            <a:custGeom>
              <a:avLst/>
              <a:gdLst/>
              <a:ahLst/>
              <a:cxnLst>
                <a:cxn ang="0">
                  <a:pos x="885" y="19"/>
                </a:cxn>
                <a:cxn ang="0">
                  <a:pos x="965" y="299"/>
                </a:cxn>
                <a:cxn ang="0">
                  <a:pos x="709" y="787"/>
                </a:cxn>
                <a:cxn ang="0">
                  <a:pos x="285" y="1083"/>
                </a:cxn>
                <a:cxn ang="0">
                  <a:pos x="20" y="1039"/>
                </a:cxn>
                <a:cxn ang="0">
                  <a:pos x="165" y="595"/>
                </a:cxn>
                <a:cxn ang="0">
                  <a:pos x="533" y="187"/>
                </a:cxn>
                <a:cxn ang="0">
                  <a:pos x="885" y="19"/>
                </a:cxn>
              </a:cxnLst>
              <a:rect l="0" t="0" r="r" b="b"/>
              <a:pathLst>
                <a:path w="994" h="1125">
                  <a:moveTo>
                    <a:pt x="885" y="19"/>
                  </a:moveTo>
                  <a:cubicBezTo>
                    <a:pt x="957" y="38"/>
                    <a:pt x="994" y="171"/>
                    <a:pt x="965" y="299"/>
                  </a:cubicBezTo>
                  <a:cubicBezTo>
                    <a:pt x="936" y="427"/>
                    <a:pt x="822" y="656"/>
                    <a:pt x="709" y="787"/>
                  </a:cubicBezTo>
                  <a:cubicBezTo>
                    <a:pt x="596" y="918"/>
                    <a:pt x="400" y="1041"/>
                    <a:pt x="285" y="1083"/>
                  </a:cubicBezTo>
                  <a:cubicBezTo>
                    <a:pt x="170" y="1125"/>
                    <a:pt x="40" y="1120"/>
                    <a:pt x="20" y="1039"/>
                  </a:cubicBezTo>
                  <a:cubicBezTo>
                    <a:pt x="0" y="958"/>
                    <a:pt x="79" y="737"/>
                    <a:pt x="165" y="595"/>
                  </a:cubicBezTo>
                  <a:cubicBezTo>
                    <a:pt x="251" y="453"/>
                    <a:pt x="413" y="283"/>
                    <a:pt x="533" y="187"/>
                  </a:cubicBezTo>
                  <a:cubicBezTo>
                    <a:pt x="653" y="91"/>
                    <a:pt x="813" y="0"/>
                    <a:pt x="885" y="19"/>
                  </a:cubicBezTo>
                  <a:close/>
                </a:path>
              </a:pathLst>
            </a:custGeom>
            <a:solidFill>
              <a:srgbClr val="000099">
                <a:alpha val="1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468" name="Text Box 12"/>
            <p:cNvSpPr txBox="1">
              <a:spLocks noChangeArrowheads="1"/>
            </p:cNvSpPr>
            <p:nvPr/>
          </p:nvSpPr>
          <p:spPr bwMode="auto">
            <a:xfrm>
              <a:off x="4136" y="3018"/>
              <a:ext cx="463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j+</a:t>
              </a:r>
              <a:r>
                <a:rPr lang="en-US" sz="2400">
                  <a:effectLst/>
                </a:rPr>
                <a:t>1</a:t>
              </a:r>
              <a:endParaRPr lang="ru-RU" sz="2400">
                <a:effectLst/>
              </a:endParaRPr>
            </a:p>
          </p:txBody>
        </p:sp>
        <p:sp>
          <p:nvSpPr>
            <p:cNvPr id="147469" name="Text Box 13"/>
            <p:cNvSpPr txBox="1">
              <a:spLocks noChangeArrowheads="1"/>
            </p:cNvSpPr>
            <p:nvPr/>
          </p:nvSpPr>
          <p:spPr bwMode="auto">
            <a:xfrm>
              <a:off x="5415" y="1714"/>
              <a:ext cx="23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k</a:t>
              </a:r>
              <a:endParaRPr lang="ru-RU" sz="2400">
                <a:effectLst/>
              </a:endParaRPr>
            </a:p>
          </p:txBody>
        </p:sp>
        <p:sp>
          <p:nvSpPr>
            <p:cNvPr id="147470" name="Text Box 14"/>
            <p:cNvSpPr txBox="1">
              <a:spLocks noChangeArrowheads="1"/>
            </p:cNvSpPr>
            <p:nvPr/>
          </p:nvSpPr>
          <p:spPr bwMode="auto">
            <a:xfrm>
              <a:off x="5256" y="2578"/>
              <a:ext cx="56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</a:rPr>
                <a:t>S</a:t>
              </a:r>
              <a:r>
                <a:rPr lang="en-US" sz="2400" i="1" baseline="-25000">
                  <a:effectLst/>
                </a:rPr>
                <a:t>k</a:t>
              </a:r>
              <a:r>
                <a:rPr lang="en-US" sz="2400" baseline="-25000">
                  <a:effectLst/>
                </a:rPr>
                <a:t>+1,</a:t>
              </a:r>
              <a:r>
                <a:rPr lang="en-US" sz="2400" i="1" baseline="-25000">
                  <a:effectLst/>
                </a:rPr>
                <a:t>j</a:t>
              </a:r>
              <a:endParaRPr lang="ru-RU" sz="2400" i="1">
                <a:effectLst/>
              </a:endParaRPr>
            </a:p>
          </p:txBody>
        </p:sp>
        <p:sp>
          <p:nvSpPr>
            <p:cNvPr id="147471" name="Text Box 15"/>
            <p:cNvSpPr txBox="1">
              <a:spLocks noChangeArrowheads="1"/>
            </p:cNvSpPr>
            <p:nvPr/>
          </p:nvSpPr>
          <p:spPr bwMode="auto">
            <a:xfrm>
              <a:off x="5263" y="1098"/>
              <a:ext cx="53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effectLst/>
                </a:rPr>
                <a:t>S</a:t>
              </a:r>
              <a:r>
                <a:rPr lang="en-US" sz="2400" i="1" baseline="-25000">
                  <a:effectLst/>
                </a:rPr>
                <a:t>i</a:t>
              </a:r>
              <a:r>
                <a:rPr lang="en-US" sz="2400" baseline="-25000">
                  <a:effectLst/>
                </a:rPr>
                <a:t>,</a:t>
              </a:r>
              <a:r>
                <a:rPr lang="en-US" sz="2400" i="1" baseline="-25000">
                  <a:effectLst/>
                </a:rPr>
                <a:t>k</a:t>
              </a:r>
              <a:r>
                <a:rPr lang="en-US" sz="2400" baseline="-25000">
                  <a:effectLst/>
                </a:rPr>
                <a:t>-1</a:t>
              </a:r>
              <a:endParaRPr lang="ru-RU" sz="2400">
                <a:effectLst/>
              </a:endParaRPr>
            </a:p>
          </p:txBody>
        </p:sp>
        <p:sp>
          <p:nvSpPr>
            <p:cNvPr id="147472" name="Text Box 16"/>
            <p:cNvSpPr txBox="1">
              <a:spLocks noChangeArrowheads="1"/>
            </p:cNvSpPr>
            <p:nvPr/>
          </p:nvSpPr>
          <p:spPr bwMode="auto">
            <a:xfrm>
              <a:off x="4351" y="778"/>
              <a:ext cx="19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i</a:t>
              </a:r>
              <a:endParaRPr lang="ru-RU" sz="2400"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5688"/>
          </a:xfrm>
        </p:spPr>
        <p:txBody>
          <a:bodyPr/>
          <a:lstStyle/>
          <a:p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Динамическое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программирование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количества спаренных оснований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12863"/>
            <a:ext cx="8439150" cy="5189537"/>
          </a:xfrm>
        </p:spPr>
        <p:txBody>
          <a:bodyPr/>
          <a:lstStyle/>
          <a:p>
            <a:r>
              <a:rPr lang="ru-RU"/>
              <a:t>При </a:t>
            </a:r>
            <a:r>
              <a:rPr lang="ru-RU" smtClean="0"/>
              <a:t>поиске </a:t>
            </a:r>
            <a:r>
              <a:rPr lang="ru-RU"/>
              <a:t>оптимального </a:t>
            </a:r>
            <a:r>
              <a:rPr lang="ru-RU" smtClean="0"/>
              <a:t>количества спаренных оснований заполняется </a:t>
            </a:r>
            <a:r>
              <a:rPr lang="ru-RU" dirty="0"/>
              <a:t>треугольная </a:t>
            </a:r>
            <a:r>
              <a:rPr lang="ru-RU"/>
              <a:t>матрица </a:t>
            </a:r>
            <a:r>
              <a:rPr lang="ru-RU" smtClean="0"/>
              <a:t>весов </a:t>
            </a:r>
            <a:r>
              <a:rPr lang="en-US" dirty="0" err="1"/>
              <a:t>S</a:t>
            </a:r>
            <a:r>
              <a:rPr lang="en-US" baseline="-25000" dirty="0" err="1"/>
              <a:t>i,j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&lt; j.</a:t>
            </a:r>
          </a:p>
          <a:p>
            <a:r>
              <a:rPr lang="ru-RU" dirty="0"/>
              <a:t>Обозначим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i="1" baseline="-25000" dirty="0" err="1">
                <a:cs typeface="Times New Roman" pitchFamily="18" charset="0"/>
              </a:rPr>
              <a:t>ij</a:t>
            </a:r>
            <a:r>
              <a:rPr lang="ru-RU" baseline="-25000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– </a:t>
            </a:r>
            <a:r>
              <a:rPr lang="ru-RU">
                <a:cs typeface="Times New Roman" pitchFamily="18" charset="0"/>
              </a:rPr>
              <a:t>номер </a:t>
            </a:r>
            <a:r>
              <a:rPr lang="ru-RU" smtClean="0">
                <a:cs typeface="Times New Roman" pitchFamily="18" charset="0"/>
              </a:rPr>
              <a:t>основания</a:t>
            </a:r>
            <a:r>
              <a:rPr lang="ru-RU">
                <a:cs typeface="Times New Roman" pitchFamily="18" charset="0"/>
              </a:rPr>
              <a:t>, </a:t>
            </a:r>
            <a:r>
              <a:rPr lang="ru-RU" smtClean="0">
                <a:cs typeface="Times New Roman" pitchFamily="18" charset="0"/>
              </a:rPr>
              <a:t>с </a:t>
            </a:r>
            <a:r>
              <a:rPr lang="ru-RU" dirty="0">
                <a:cs typeface="Times New Roman" pitchFamily="18" charset="0"/>
              </a:rPr>
              <a:t>которым </a:t>
            </a:r>
            <a:r>
              <a:rPr lang="ru-RU">
                <a:cs typeface="Times New Roman" pitchFamily="18" charset="0"/>
              </a:rPr>
              <a:t>надо </a:t>
            </a:r>
            <a:r>
              <a:rPr lang="ru-RU" smtClean="0">
                <a:cs typeface="Times New Roman" pitchFamily="18" charset="0"/>
              </a:rPr>
              <a:t>спарить основание </a:t>
            </a:r>
            <a:r>
              <a:rPr lang="en-US" i="1" dirty="0">
                <a:cs typeface="Times New Roman" pitchFamily="18" charset="0"/>
              </a:rPr>
              <a:t>j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при </a:t>
            </a:r>
            <a:r>
              <a:rPr lang="ru-RU">
                <a:cs typeface="Times New Roman" pitchFamily="18" charset="0"/>
              </a:rPr>
              <a:t>анализе </a:t>
            </a:r>
            <a:r>
              <a:rPr lang="ru-RU" smtClean="0">
                <a:cs typeface="Times New Roman" pitchFamily="18" charset="0"/>
              </a:rPr>
              <a:t>сегмента </a:t>
            </a:r>
            <a:r>
              <a:rPr lang="en-US" dirty="0">
                <a:cs typeface="Times New Roman" pitchFamily="18" charset="0"/>
              </a:rPr>
              <a:t>[</a:t>
            </a:r>
            <a:r>
              <a:rPr lang="en-US" i="1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, j</a:t>
            </a:r>
            <a:r>
              <a:rPr lang="en-US" dirty="0">
                <a:cs typeface="Times New Roman" pitchFamily="18" charset="0"/>
              </a:rPr>
              <a:t>]</a:t>
            </a:r>
            <a:r>
              <a:rPr lang="ru-RU" dirty="0">
                <a:cs typeface="Times New Roman" pitchFamily="18" charset="0"/>
              </a:rPr>
              <a:t>, или 0</a:t>
            </a:r>
            <a:r>
              <a:rPr lang="ru-RU">
                <a:cs typeface="Times New Roman" pitchFamily="18" charset="0"/>
              </a:rPr>
              <a:t>, </a:t>
            </a:r>
            <a:r>
              <a:rPr lang="ru-RU" smtClean="0">
                <a:cs typeface="Times New Roman" pitchFamily="18" charset="0"/>
              </a:rPr>
              <a:t>если </a:t>
            </a:r>
            <a:r>
              <a:rPr lang="ru-RU" dirty="0">
                <a:cs typeface="Times New Roman" pitchFamily="18" charset="0"/>
              </a:rPr>
              <a:t>не </a:t>
            </a:r>
            <a:r>
              <a:rPr lang="ru-RU">
                <a:cs typeface="Times New Roman" pitchFamily="18" charset="0"/>
              </a:rPr>
              <a:t>надо </a:t>
            </a:r>
            <a:r>
              <a:rPr lang="ru-RU" smtClean="0">
                <a:cs typeface="Times New Roman" pitchFamily="18" charset="0"/>
              </a:rPr>
              <a:t>спаривать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При оптимизации запоминаем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треугольную </a:t>
            </a:r>
            <a:r>
              <a:rPr lang="ru-RU">
                <a:cs typeface="Times New Roman" pitchFamily="18" charset="0"/>
              </a:rPr>
              <a:t>матрицу </a:t>
            </a:r>
            <a:r>
              <a:rPr lang="ru-RU" smtClean="0">
                <a:cs typeface="Times New Roman" pitchFamily="18" charset="0"/>
              </a:rPr>
              <a:t>спаривания </a:t>
            </a:r>
            <a:r>
              <a:rPr lang="ru-RU" dirty="0">
                <a:cs typeface="Times New Roman" pitchFamily="18" charset="0"/>
              </a:rPr>
              <a:t>(аналог матрицы обратных переходов)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890" name="Group 2"/>
          <p:cNvGraphicFramePr>
            <a:graphicFrameLocks noGrp="1"/>
          </p:cNvGraphicFramePr>
          <p:nvPr>
            <p:ph sz="half" idx="2"/>
          </p:nvPr>
        </p:nvGraphicFramePr>
        <p:xfrm>
          <a:off x="555625" y="4418013"/>
          <a:ext cx="2787650" cy="1908176"/>
        </p:xfrm>
        <a:graphic>
          <a:graphicData uri="http://schemas.openxmlformats.org/drawingml/2006/table">
            <a:tbl>
              <a:tblPr/>
              <a:tblGrid>
                <a:gridCol w="466725"/>
                <a:gridCol w="461963"/>
                <a:gridCol w="465137"/>
                <a:gridCol w="465138"/>
                <a:gridCol w="466725"/>
                <a:gridCol w="461962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AU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CG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AU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-3.2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CG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-3.2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-4.8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GC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-3.7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-4.5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3941" name="Rectangle 53"/>
          <p:cNvSpPr>
            <a:spLocks noChangeArrowheads="1"/>
          </p:cNvSpPr>
          <p:nvPr/>
        </p:nvSpPr>
        <p:spPr bwMode="auto">
          <a:xfrm>
            <a:off x="1046163" y="5078413"/>
            <a:ext cx="406400" cy="290512"/>
          </a:xfrm>
          <a:prstGeom prst="rect">
            <a:avLst/>
          </a:prstGeom>
          <a:solidFill>
            <a:srgbClr val="FF9900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42" name="Rectangle 54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Энергия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вторичной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структуры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3943" name="Rectangle 55"/>
          <p:cNvSpPr>
            <a:spLocks noGrp="1" noChangeArrowheads="1"/>
          </p:cNvSpPr>
          <p:nvPr>
            <p:ph type="body" sz="half" idx="1"/>
          </p:nvPr>
        </p:nvSpPr>
        <p:spPr>
          <a:xfrm>
            <a:off x="628650" y="1284288"/>
            <a:ext cx="5580063" cy="1211262"/>
          </a:xfrm>
        </p:spPr>
        <p:txBody>
          <a:bodyPr/>
          <a:lstStyle/>
          <a:p>
            <a:r>
              <a:rPr lang="ru-RU" sz="2800"/>
              <a:t>Энергия </a:t>
            </a:r>
            <a:r>
              <a:rPr lang="ru-RU" sz="2800" smtClean="0"/>
              <a:t>спиралей</a:t>
            </a:r>
            <a:endParaRPr lang="ru-RU" sz="2800" dirty="0"/>
          </a:p>
          <a:p>
            <a:r>
              <a:rPr lang="ru-RU" sz="2800" dirty="0"/>
              <a:t>Энергия петель (энтропия)</a:t>
            </a:r>
          </a:p>
        </p:txBody>
      </p:sp>
      <p:sp>
        <p:nvSpPr>
          <p:cNvPr id="293944" name="Text Box 56"/>
          <p:cNvSpPr txBox="1">
            <a:spLocks noChangeArrowheads="1"/>
          </p:cNvSpPr>
          <p:nvPr/>
        </p:nvSpPr>
        <p:spPr bwMode="auto">
          <a:xfrm>
            <a:off x="4203700" y="4421188"/>
            <a:ext cx="946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– U</a:t>
            </a:r>
            <a:b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C – G</a:t>
            </a:r>
          </a:p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– U</a:t>
            </a:r>
          </a:p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 – C</a:t>
            </a:r>
          </a:p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C – G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3945" name="Rectangle 57"/>
          <p:cNvSpPr>
            <a:spLocks noChangeArrowheads="1"/>
          </p:cNvSpPr>
          <p:nvPr/>
        </p:nvSpPr>
        <p:spPr bwMode="auto">
          <a:xfrm>
            <a:off x="3946525" y="4527550"/>
            <a:ext cx="1422400" cy="639763"/>
          </a:xfrm>
          <a:prstGeom prst="rect">
            <a:avLst/>
          </a:prstGeom>
          <a:solidFill>
            <a:srgbClr val="FF99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46" name="Text Box 58"/>
          <p:cNvSpPr txBox="1">
            <a:spLocks noChangeArrowheads="1"/>
          </p:cNvSpPr>
          <p:nvPr/>
        </p:nvSpPr>
        <p:spPr bwMode="auto">
          <a:xfrm>
            <a:off x="5792788" y="529272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 = </a:t>
            </a:r>
            <a:endParaRPr lang="el-GR" sz="2400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93947" name="Text Box 59"/>
          <p:cNvSpPr txBox="1">
            <a:spLocks noChangeArrowheads="1"/>
          </p:cNvSpPr>
          <p:nvPr/>
        </p:nvSpPr>
        <p:spPr bwMode="auto">
          <a:xfrm>
            <a:off x="6556375" y="5292725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-3.2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3948" name="Text Box 60"/>
          <p:cNvSpPr txBox="1">
            <a:spLocks noChangeArrowheads="1"/>
          </p:cNvSpPr>
          <p:nvPr/>
        </p:nvSpPr>
        <p:spPr bwMode="auto">
          <a:xfrm>
            <a:off x="7132638" y="5292725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-3.2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3949" name="Rectangle 61"/>
          <p:cNvSpPr>
            <a:spLocks noChangeArrowheads="1"/>
          </p:cNvSpPr>
          <p:nvPr/>
        </p:nvSpPr>
        <p:spPr bwMode="auto">
          <a:xfrm>
            <a:off x="1516063" y="4746625"/>
            <a:ext cx="406400" cy="290513"/>
          </a:xfrm>
          <a:prstGeom prst="rect">
            <a:avLst/>
          </a:prstGeom>
          <a:solidFill>
            <a:srgbClr val="FF9900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50" name="Rectangle 62"/>
          <p:cNvSpPr>
            <a:spLocks noChangeArrowheads="1"/>
          </p:cNvSpPr>
          <p:nvPr/>
        </p:nvSpPr>
        <p:spPr bwMode="auto">
          <a:xfrm>
            <a:off x="3946525" y="4903788"/>
            <a:ext cx="1422400" cy="639762"/>
          </a:xfrm>
          <a:prstGeom prst="rect">
            <a:avLst/>
          </a:prstGeom>
          <a:solidFill>
            <a:srgbClr val="FF99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51" name="Rectangle 63"/>
          <p:cNvSpPr>
            <a:spLocks noChangeArrowheads="1"/>
          </p:cNvSpPr>
          <p:nvPr/>
        </p:nvSpPr>
        <p:spPr bwMode="auto">
          <a:xfrm>
            <a:off x="1033463" y="5386388"/>
            <a:ext cx="406400" cy="290512"/>
          </a:xfrm>
          <a:prstGeom prst="rect">
            <a:avLst/>
          </a:prstGeom>
          <a:solidFill>
            <a:srgbClr val="FF9900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52" name="Rectangle 64"/>
          <p:cNvSpPr>
            <a:spLocks noChangeArrowheads="1"/>
          </p:cNvSpPr>
          <p:nvPr/>
        </p:nvSpPr>
        <p:spPr bwMode="auto">
          <a:xfrm>
            <a:off x="3946525" y="5253038"/>
            <a:ext cx="1422400" cy="639762"/>
          </a:xfrm>
          <a:prstGeom prst="rect">
            <a:avLst/>
          </a:prstGeom>
          <a:solidFill>
            <a:srgbClr val="FF99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53" name="Text Box 65"/>
          <p:cNvSpPr txBox="1">
            <a:spLocks noChangeArrowheads="1"/>
          </p:cNvSpPr>
          <p:nvPr/>
        </p:nvSpPr>
        <p:spPr bwMode="auto">
          <a:xfrm>
            <a:off x="7664450" y="5294313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-3.7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3954" name="Rectangle 66"/>
          <p:cNvSpPr>
            <a:spLocks noChangeArrowheads="1"/>
          </p:cNvSpPr>
          <p:nvPr/>
        </p:nvSpPr>
        <p:spPr bwMode="auto">
          <a:xfrm>
            <a:off x="3946525" y="5629275"/>
            <a:ext cx="1422400" cy="639763"/>
          </a:xfrm>
          <a:prstGeom prst="rect">
            <a:avLst/>
          </a:prstGeom>
          <a:solidFill>
            <a:srgbClr val="FF99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55" name="Rectangle 67"/>
          <p:cNvSpPr>
            <a:spLocks noChangeArrowheads="1"/>
          </p:cNvSpPr>
          <p:nvPr/>
        </p:nvSpPr>
        <p:spPr bwMode="auto">
          <a:xfrm>
            <a:off x="1503363" y="5386388"/>
            <a:ext cx="406400" cy="290512"/>
          </a:xfrm>
          <a:prstGeom prst="rect">
            <a:avLst/>
          </a:prstGeom>
          <a:solidFill>
            <a:srgbClr val="FF9900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3956" name="Text Box 68"/>
          <p:cNvSpPr txBox="1">
            <a:spLocks noChangeArrowheads="1"/>
          </p:cNvSpPr>
          <p:nvPr/>
        </p:nvSpPr>
        <p:spPr bwMode="auto">
          <a:xfrm>
            <a:off x="8202613" y="5294313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-4.5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3957" name="Text Box 69"/>
          <p:cNvSpPr txBox="1">
            <a:spLocks noChangeArrowheads="1"/>
          </p:cNvSpPr>
          <p:nvPr/>
        </p:nvSpPr>
        <p:spPr bwMode="auto">
          <a:xfrm>
            <a:off x="706438" y="3100388"/>
            <a:ext cx="7970837" cy="9556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effectLst/>
              </a:rPr>
              <a:t>Энергия </a:t>
            </a:r>
            <a:r>
              <a:rPr lang="ru-RU" sz="2800" smtClean="0">
                <a:effectLst/>
              </a:rPr>
              <a:t>спирали рассчитывается </a:t>
            </a:r>
            <a:r>
              <a:rPr lang="ru-RU" sz="2800">
                <a:effectLst/>
              </a:rPr>
              <a:t>как </a:t>
            </a:r>
            <a:r>
              <a:rPr lang="ru-RU" sz="2800" smtClean="0">
                <a:effectLst/>
              </a:rPr>
              <a:t>сумма </a:t>
            </a:r>
            <a:r>
              <a:rPr lang="ru-RU" sz="2800">
                <a:effectLst/>
              </a:rPr>
              <a:t>энергий </a:t>
            </a:r>
            <a:r>
              <a:rPr lang="ru-RU" sz="2800" smtClean="0">
                <a:effectLst/>
              </a:rPr>
              <a:t>стэкингов</a:t>
            </a:r>
            <a:endParaRPr lang="ru-RU" sz="2800" dirty="0">
              <a:effectLst/>
            </a:endParaRPr>
          </a:p>
        </p:txBody>
      </p:sp>
      <p:sp>
        <p:nvSpPr>
          <p:cNvPr id="293958" name="Text Box 70"/>
          <p:cNvSpPr txBox="1">
            <a:spLocks noChangeArrowheads="1"/>
          </p:cNvSpPr>
          <p:nvPr/>
        </p:nvSpPr>
        <p:spPr bwMode="auto">
          <a:xfrm>
            <a:off x="6799263" y="5843588"/>
            <a:ext cx="1306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= - 14.6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41" grpId="0" animBg="1"/>
      <p:bldP spid="293941" grpId="1" animBg="1"/>
      <p:bldP spid="293945" grpId="0" animBg="1"/>
      <p:bldP spid="293945" grpId="1" animBg="1"/>
      <p:bldP spid="293947" grpId="0"/>
      <p:bldP spid="293948" grpId="0"/>
      <p:bldP spid="293949" grpId="0" animBg="1"/>
      <p:bldP spid="293949" grpId="1" animBg="1"/>
      <p:bldP spid="293950" grpId="0" animBg="1"/>
      <p:bldP spid="293950" grpId="1" animBg="1"/>
      <p:bldP spid="293951" grpId="0" animBg="1"/>
      <p:bldP spid="293951" grpId="1" animBg="1"/>
      <p:bldP spid="293952" grpId="0" animBg="1"/>
      <p:bldP spid="293952" grpId="1" animBg="1"/>
      <p:bldP spid="293953" grpId="0"/>
      <p:bldP spid="293954" grpId="0" animBg="1"/>
      <p:bldP spid="293955" grpId="0" animBg="1"/>
      <p:bldP spid="293956" grpId="0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8375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Энергия петель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109663"/>
            <a:ext cx="8408987" cy="5421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cs typeface="Times New Roman" pitchFamily="18" charset="0"/>
              </a:rPr>
              <a:t>Энергия </a:t>
            </a:r>
            <a:r>
              <a:rPr lang="ru-RU" smtClean="0">
                <a:cs typeface="Times New Roman" pitchFamily="18" charset="0"/>
              </a:rPr>
              <a:t>свободной </a:t>
            </a:r>
            <a:r>
              <a:rPr lang="ru-RU" dirty="0">
                <a:cs typeface="Times New Roman" pitchFamily="18" charset="0"/>
              </a:rPr>
              <a:t>цепи</a:t>
            </a:r>
            <a:endParaRPr lang="en-US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dirty="0">
                <a:cs typeface="Times New Roman" pitchFamily="18" charset="0"/>
              </a:rPr>
              <a:t>Δ</a:t>
            </a:r>
            <a:r>
              <a:rPr lang="en-US" dirty="0">
                <a:cs typeface="Times New Roman" pitchFamily="18" charset="0"/>
              </a:rPr>
              <a:t>G = B + 3/2 </a:t>
            </a:r>
            <a:r>
              <a:rPr lang="en-US" dirty="0" err="1">
                <a:cs typeface="Times New Roman" pitchFamily="18" charset="0"/>
              </a:rPr>
              <a:t>kT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ln</a:t>
            </a:r>
            <a:r>
              <a:rPr lang="en-US" dirty="0">
                <a:cs typeface="Times New Roman" pitchFamily="18" charset="0"/>
              </a:rPr>
              <a:t> L</a:t>
            </a:r>
            <a:endParaRPr lang="ru-RU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Для шпилек при </a:t>
            </a:r>
            <a:r>
              <a:rPr lang="en-US" dirty="0">
                <a:cs typeface="Times New Roman" pitchFamily="18" charset="0"/>
              </a:rPr>
              <a:t>L=3..5 </a:t>
            </a:r>
            <a:r>
              <a:rPr lang="ru-RU" dirty="0">
                <a:cs typeface="Times New Roman" pitchFamily="18" charset="0"/>
              </a:rPr>
              <a:t>кроме </a:t>
            </a:r>
            <a:r>
              <a:rPr lang="ru-RU">
                <a:cs typeface="Times New Roman" pitchFamily="18" charset="0"/>
              </a:rPr>
              <a:t>энтропии </a:t>
            </a:r>
            <a:r>
              <a:rPr lang="ru-RU" smtClean="0">
                <a:cs typeface="Times New Roman" pitchFamily="18" charset="0"/>
              </a:rPr>
              <a:t>есть </a:t>
            </a:r>
            <a:r>
              <a:rPr lang="ru-RU" dirty="0">
                <a:cs typeface="Times New Roman" pitchFamily="18" charset="0"/>
              </a:rPr>
              <a:t>некоторое </a:t>
            </a:r>
            <a:r>
              <a:rPr lang="ru-RU">
                <a:cs typeface="Times New Roman" pitchFamily="18" charset="0"/>
              </a:rPr>
              <a:t>напряжение </a:t>
            </a:r>
            <a:r>
              <a:rPr lang="ru-RU" smtClean="0">
                <a:cs typeface="Times New Roman" pitchFamily="18" charset="0"/>
              </a:rPr>
              <a:t>структуры</a:t>
            </a:r>
            <a:r>
              <a:rPr lang="ru-RU" dirty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Для внутренних петель и для </a:t>
            </a:r>
            <a:r>
              <a:rPr lang="ru-RU" dirty="0" err="1">
                <a:cs typeface="Times New Roman" pitchFamily="18" charset="0"/>
              </a:rPr>
              <a:t>мультипетель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L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– </a:t>
            </a:r>
            <a:r>
              <a:rPr lang="ru-RU" smtClean="0">
                <a:cs typeface="Times New Roman" pitchFamily="18" charset="0"/>
              </a:rPr>
              <a:t>суммарная </a:t>
            </a:r>
            <a:r>
              <a:rPr lang="ru-RU" dirty="0">
                <a:cs typeface="Times New Roman" pitchFamily="18" charset="0"/>
              </a:rPr>
              <a:t>длина петель </a:t>
            </a:r>
            <a:r>
              <a:rPr lang="ru-RU">
                <a:cs typeface="Times New Roman" pitchFamily="18" charset="0"/>
              </a:rPr>
              <a:t>+ </a:t>
            </a:r>
            <a:r>
              <a:rPr lang="ru-RU" smtClean="0">
                <a:cs typeface="Times New Roman" pitchFamily="18" charset="0"/>
              </a:rPr>
              <a:t>количество </a:t>
            </a:r>
            <a:r>
              <a:rPr lang="ru-RU" dirty="0">
                <a:cs typeface="Times New Roman" pitchFamily="18" charset="0"/>
              </a:rPr>
              <a:t>ветвей.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Параметр </a:t>
            </a:r>
            <a:r>
              <a:rPr lang="en-US">
                <a:cs typeface="Times New Roman" pitchFamily="18" charset="0"/>
              </a:rPr>
              <a:t>B </a:t>
            </a:r>
            <a:r>
              <a:rPr lang="ru-RU" smtClean="0">
                <a:cs typeface="Times New Roman" pitchFamily="18" charset="0"/>
              </a:rPr>
              <a:t>зависит </a:t>
            </a:r>
            <a:r>
              <a:rPr lang="ru-RU" dirty="0">
                <a:cs typeface="Times New Roman" pitchFamily="18" charset="0"/>
              </a:rPr>
              <a:t>от типа петли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Для </a:t>
            </a:r>
            <a:r>
              <a:rPr lang="ru-RU">
                <a:cs typeface="Times New Roman" pitchFamily="18" charset="0"/>
              </a:rPr>
              <a:t>выпячивания </a:t>
            </a:r>
            <a:r>
              <a:rPr lang="ru-RU" smtClean="0">
                <a:cs typeface="Times New Roman" pitchFamily="18" charset="0"/>
              </a:rPr>
              <a:t>сохраняется стэкинг</a:t>
            </a:r>
            <a:r>
              <a:rPr lang="ru-RU" dirty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>
                <a:cs typeface="Times New Roman" pitchFamily="18" charset="0"/>
              </a:rPr>
              <a:t>Обычно </a:t>
            </a:r>
            <a:r>
              <a:rPr lang="ru-RU" smtClean="0">
                <a:cs typeface="Times New Roman" pitchFamily="18" charset="0"/>
              </a:rPr>
              <a:t>используют </a:t>
            </a:r>
            <a:r>
              <a:rPr lang="ru-RU" dirty="0">
                <a:cs typeface="Times New Roman" pitchFamily="18" charset="0"/>
              </a:rPr>
              <a:t>не формулу, а таблицы. </a:t>
            </a:r>
            <a:endParaRPr lang="el-GR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695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Минимизация энергии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993775"/>
            <a:ext cx="8642350" cy="5683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Обычное </a:t>
            </a: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динамическое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программирование не проходит –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нет </a:t>
            </a: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аддитивности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ctr">
              <a:buFontTx/>
              <a:buNone/>
            </a:pPr>
            <a:endParaRPr lang="ru-RU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u="sng" dirty="0"/>
              <a:t>Определения</a:t>
            </a:r>
            <a:r>
              <a:rPr lang="ru-RU" sz="2800" dirty="0"/>
              <a:t> </a:t>
            </a:r>
          </a:p>
          <a:p>
            <a:pPr lvl="1"/>
            <a:r>
              <a:rPr lang="ru-RU" sz="2400" dirty="0"/>
              <a:t>нуклеотид </a:t>
            </a:r>
            <a:r>
              <a:rPr lang="en-US" sz="2400" i="1"/>
              <a:t>h</a:t>
            </a:r>
            <a:r>
              <a:rPr lang="ru-RU" sz="2400"/>
              <a:t> </a:t>
            </a:r>
            <a:r>
              <a:rPr lang="ru-RU" sz="2400" smtClean="0"/>
              <a:t>называется </a:t>
            </a:r>
            <a:r>
              <a:rPr lang="ru-RU" sz="2400" b="1" u="sng" smtClean="0"/>
              <a:t>доступным</a:t>
            </a:r>
            <a:r>
              <a:rPr lang="ru-RU" sz="2400" smtClean="0"/>
              <a:t> </a:t>
            </a:r>
            <a:r>
              <a:rPr lang="ru-RU" sz="2400" dirty="0"/>
              <a:t>для пары </a:t>
            </a:r>
            <a:r>
              <a:rPr lang="en-US" sz="2400" i="1" dirty="0" err="1"/>
              <a:t>i•j</a:t>
            </a:r>
            <a:r>
              <a:rPr lang="en-US" sz="2400" dirty="0"/>
              <a:t> </a:t>
            </a:r>
            <a:r>
              <a:rPr lang="en-US" sz="2400"/>
              <a:t>,</a:t>
            </a:r>
            <a:r>
              <a:rPr lang="ru-RU" sz="2400"/>
              <a:t> </a:t>
            </a:r>
            <a:r>
              <a:rPr lang="ru-RU" sz="2400" smtClean="0"/>
              <a:t>если </a:t>
            </a:r>
            <a:r>
              <a:rPr lang="ru-RU" sz="2400" b="1"/>
              <a:t>НЕ </a:t>
            </a:r>
            <a:r>
              <a:rPr lang="ru-RU" sz="2400" smtClean="0"/>
              <a:t>существует спаривания </a:t>
            </a:r>
            <a:r>
              <a:rPr lang="en-US" sz="2400" i="1" dirty="0" err="1"/>
              <a:t>k•l</a:t>
            </a:r>
            <a:r>
              <a:rPr lang="en-US" sz="2400" dirty="0"/>
              <a:t>, </a:t>
            </a:r>
            <a:r>
              <a:rPr lang="ru-RU" sz="2400" dirty="0"/>
              <a:t>такого, что </a:t>
            </a:r>
            <a:endParaRPr lang="en-US" sz="2400" dirty="0"/>
          </a:p>
          <a:p>
            <a:pPr lvl="1" algn="ctr">
              <a:buFontTx/>
              <a:buNone/>
            </a:pPr>
            <a:r>
              <a:rPr lang="en-US" sz="2400" b="1" i="1" dirty="0" err="1"/>
              <a:t>i</a:t>
            </a:r>
            <a:r>
              <a:rPr lang="en-US" sz="2400" b="1" i="1" dirty="0"/>
              <a:t> &lt; k &lt; h &lt; l &lt; j</a:t>
            </a:r>
          </a:p>
          <a:p>
            <a:pPr lvl="1"/>
            <a:r>
              <a:rPr lang="ru-RU" sz="2400" smtClean="0"/>
              <a:t>Множество доступных </a:t>
            </a:r>
            <a:r>
              <a:rPr lang="ru-RU" sz="2400" dirty="0"/>
              <a:t>нуклеотидов для пары </a:t>
            </a:r>
            <a:r>
              <a:rPr lang="en-US" sz="2400" i="1" err="1"/>
              <a:t>i•j</a:t>
            </a:r>
            <a:r>
              <a:rPr lang="ru-RU" sz="2400" i="1"/>
              <a:t> </a:t>
            </a:r>
            <a:r>
              <a:rPr lang="ru-RU" sz="2400" smtClean="0"/>
              <a:t>называется </a:t>
            </a:r>
            <a:r>
              <a:rPr lang="ru-RU" sz="2400" b="1" u="sng" dirty="0"/>
              <a:t>петлей</a:t>
            </a:r>
            <a:r>
              <a:rPr lang="ru-RU" sz="2400" b="1" dirty="0"/>
              <a:t> </a:t>
            </a:r>
            <a:r>
              <a:rPr lang="en-US" sz="2400" b="1" i="1" dirty="0"/>
              <a:t>L </a:t>
            </a:r>
            <a:r>
              <a:rPr lang="en-US" sz="2400" b="1" i="1" baseline="-25000" dirty="0" err="1"/>
              <a:t>ij</a:t>
            </a:r>
            <a:r>
              <a:rPr lang="en-US" sz="2400" b="1" i="1" baseline="-25000" dirty="0"/>
              <a:t> </a:t>
            </a:r>
            <a:r>
              <a:rPr lang="en-US" sz="2400" b="1" i="1" dirty="0"/>
              <a:t>, </a:t>
            </a:r>
            <a:r>
              <a:rPr lang="ru-RU" sz="2400" dirty="0"/>
              <a:t>а пара </a:t>
            </a:r>
            <a:r>
              <a:rPr lang="en-US" sz="2400" i="1" err="1"/>
              <a:t>i•j</a:t>
            </a:r>
            <a:r>
              <a:rPr lang="ru-RU" sz="2400" i="1"/>
              <a:t> </a:t>
            </a:r>
            <a:r>
              <a:rPr lang="ru-RU" sz="2400" smtClean="0"/>
              <a:t>называется </a:t>
            </a:r>
            <a:r>
              <a:rPr lang="ru-RU" sz="2400" b="1" u="sng" dirty="0"/>
              <a:t>замыкающей парой</a:t>
            </a:r>
            <a:r>
              <a:rPr lang="ru-RU" sz="2400"/>
              <a:t>. </a:t>
            </a:r>
            <a:r>
              <a:rPr lang="ru-RU" sz="2400" smtClean="0"/>
              <a:t>Частный случай </a:t>
            </a:r>
            <a:r>
              <a:rPr lang="ru-RU" sz="2400" dirty="0"/>
              <a:t>петли </a:t>
            </a:r>
            <a:r>
              <a:rPr lang="ru-RU" sz="2400"/>
              <a:t>– </a:t>
            </a:r>
            <a:r>
              <a:rPr lang="ru-RU" sz="2400" smtClean="0"/>
              <a:t>стэкинг</a:t>
            </a:r>
            <a:r>
              <a:rPr lang="ru-RU" sz="2400" dirty="0"/>
              <a:t>. </a:t>
            </a:r>
          </a:p>
          <a:p>
            <a:pPr lvl="1"/>
            <a:r>
              <a:rPr lang="ru-RU" sz="2400"/>
              <a:t>Энергия </a:t>
            </a:r>
            <a:r>
              <a:rPr lang="ru-RU" sz="2400" smtClean="0"/>
              <a:t>структуры рассчитывается </a:t>
            </a:r>
            <a:r>
              <a:rPr lang="ru-RU" sz="2400"/>
              <a:t>как </a:t>
            </a:r>
            <a:r>
              <a:rPr lang="ru-RU" sz="2400" smtClean="0"/>
              <a:t>сумма </a:t>
            </a:r>
            <a:r>
              <a:rPr lang="ru-RU" sz="2400" dirty="0"/>
              <a:t>энергий петель (в </a:t>
            </a:r>
            <a:r>
              <a:rPr lang="ru-RU" sz="2400"/>
              <a:t>том </a:t>
            </a:r>
            <a:r>
              <a:rPr lang="ru-RU" sz="2400" smtClean="0"/>
              <a:t>числе </a:t>
            </a:r>
            <a:r>
              <a:rPr lang="ru-RU" sz="2400"/>
              <a:t>и </a:t>
            </a:r>
            <a:r>
              <a:rPr lang="ru-RU" sz="2400" smtClean="0"/>
              <a:t>стекингов</a:t>
            </a:r>
            <a:r>
              <a:rPr lang="ru-RU" sz="2400" dirty="0"/>
              <a:t>):</a:t>
            </a:r>
          </a:p>
          <a:p>
            <a:pPr lvl="1" algn="ctr">
              <a:buFontTx/>
              <a:buNone/>
            </a:pPr>
            <a:r>
              <a:rPr lang="el-GR" sz="2400" i="1" dirty="0">
                <a:cs typeface="Times New Roman" pitchFamily="18" charset="0"/>
              </a:rPr>
              <a:t>Δ</a:t>
            </a:r>
            <a:r>
              <a:rPr lang="en-US" sz="2400" i="1" dirty="0">
                <a:cs typeface="Times New Roman" pitchFamily="18" charset="0"/>
              </a:rPr>
              <a:t>G = ∑ e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L</a:t>
            </a:r>
            <a:r>
              <a:rPr lang="en-US" sz="2400" i="1" baseline="-25000" dirty="0" err="1">
                <a:cs typeface="Times New Roman" pitchFamily="18" charset="0"/>
              </a:rPr>
              <a:t>ij</a:t>
            </a:r>
            <a:r>
              <a:rPr lang="en-US" sz="2400" dirty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ru-RU"/>
              <a:t>Алгоритм Зукера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7558088" cy="2663825"/>
          </a:xfrm>
        </p:spPr>
        <p:txBody>
          <a:bodyPr/>
          <a:lstStyle/>
          <a:p>
            <a:r>
              <a:rPr lang="ru-RU" sz="2400" dirty="0"/>
              <a:t>Введем две переменные: </a:t>
            </a:r>
            <a:endParaRPr lang="en-US" sz="2400" dirty="0"/>
          </a:p>
          <a:p>
            <a:pPr lvl="1"/>
            <a:r>
              <a:rPr lang="en-US" sz="2000" i="1" dirty="0"/>
              <a:t>W(</a:t>
            </a:r>
            <a:r>
              <a:rPr lang="en-US" sz="2000" i="1" dirty="0" err="1"/>
              <a:t>i,j</a:t>
            </a:r>
            <a:r>
              <a:rPr lang="en-US" sz="2000" i="1" dirty="0"/>
              <a:t>)</a:t>
            </a:r>
            <a:r>
              <a:rPr lang="en-US" sz="2000" dirty="0"/>
              <a:t> – </a:t>
            </a:r>
            <a:r>
              <a:rPr lang="ru-RU" sz="2000" dirty="0"/>
              <a:t>минимальная энергия </a:t>
            </a:r>
            <a:r>
              <a:rPr lang="ru-RU" sz="2000"/>
              <a:t>для </a:t>
            </a:r>
            <a:r>
              <a:rPr lang="ru-RU" sz="2000" smtClean="0"/>
              <a:t>структуры </a:t>
            </a:r>
            <a:r>
              <a:rPr lang="ru-RU" sz="2000" dirty="0"/>
              <a:t>на </a:t>
            </a:r>
            <a:r>
              <a:rPr lang="ru-RU" sz="2000"/>
              <a:t>фрагменте </a:t>
            </a:r>
            <a:r>
              <a:rPr lang="ru-RU" sz="2000" smtClean="0"/>
              <a:t>последовательности </a:t>
            </a:r>
            <a:r>
              <a:rPr lang="en-US" sz="2000" dirty="0"/>
              <a:t>[</a:t>
            </a:r>
            <a:r>
              <a:rPr lang="en-US" sz="2000" i="1" dirty="0" err="1"/>
              <a:t>i</a:t>
            </a:r>
            <a:r>
              <a:rPr lang="en-US" sz="2000" i="1" dirty="0"/>
              <a:t>, j</a:t>
            </a:r>
            <a:r>
              <a:rPr lang="en-US" sz="2000" dirty="0"/>
              <a:t>]; </a:t>
            </a:r>
          </a:p>
          <a:p>
            <a:pPr lvl="1"/>
            <a:r>
              <a:rPr lang="en-US" sz="2000" i="1" dirty="0"/>
              <a:t>V(</a:t>
            </a:r>
            <a:r>
              <a:rPr lang="en-US" sz="2000" i="1" dirty="0" err="1"/>
              <a:t>i,j</a:t>
            </a:r>
            <a:r>
              <a:rPr lang="en-US" sz="2000" i="1" dirty="0"/>
              <a:t>)</a:t>
            </a:r>
            <a:r>
              <a:rPr lang="en-US" sz="2000" dirty="0"/>
              <a:t> – </a:t>
            </a:r>
            <a:r>
              <a:rPr lang="ru-RU" sz="2000" dirty="0"/>
              <a:t>минимальная энергия </a:t>
            </a:r>
            <a:r>
              <a:rPr lang="ru-RU" sz="2000"/>
              <a:t>для </a:t>
            </a:r>
            <a:r>
              <a:rPr lang="ru-RU" sz="2000" smtClean="0"/>
              <a:t>структуры </a:t>
            </a:r>
            <a:r>
              <a:rPr lang="ru-RU" sz="2000" dirty="0"/>
              <a:t>на </a:t>
            </a:r>
            <a:r>
              <a:rPr lang="ru-RU" sz="2000"/>
              <a:t>фрагменте </a:t>
            </a:r>
            <a:r>
              <a:rPr lang="ru-RU" sz="2000" smtClean="0"/>
              <a:t>последовательности </a:t>
            </a:r>
            <a:r>
              <a:rPr lang="en-US" sz="2000" dirty="0"/>
              <a:t>[</a:t>
            </a:r>
            <a:r>
              <a:rPr lang="en-US" sz="2000" i="1" dirty="0" err="1"/>
              <a:t>i</a:t>
            </a:r>
            <a:r>
              <a:rPr lang="en-US" sz="2000" i="1" dirty="0"/>
              <a:t>, j</a:t>
            </a:r>
            <a:r>
              <a:rPr lang="en-US" sz="2000" dirty="0"/>
              <a:t>]</a:t>
            </a:r>
            <a:r>
              <a:rPr lang="ru-RU" sz="2000" dirty="0"/>
              <a:t> </a:t>
            </a:r>
            <a:r>
              <a:rPr lang="ru-RU" sz="2000"/>
              <a:t>при </a:t>
            </a:r>
            <a:r>
              <a:rPr lang="ru-RU" sz="2000" smtClean="0"/>
              <a:t>условии</a:t>
            </a:r>
            <a:r>
              <a:rPr lang="ru-RU" sz="2000" dirty="0"/>
              <a:t>, что </a:t>
            </a:r>
            <a:r>
              <a:rPr lang="en-US" sz="2000" i="1" dirty="0" err="1"/>
              <a:t>i</a:t>
            </a:r>
            <a:r>
              <a:rPr lang="ru-RU" sz="2000" dirty="0"/>
              <a:t> и </a:t>
            </a:r>
            <a:r>
              <a:rPr lang="en-US" sz="2000" i="1"/>
              <a:t>j </a:t>
            </a:r>
            <a:r>
              <a:rPr lang="ru-RU" sz="2000" smtClean="0"/>
              <a:t>спарены</a:t>
            </a:r>
            <a:r>
              <a:rPr lang="en-US" sz="2000" dirty="0"/>
              <a:t>; </a:t>
            </a:r>
            <a:endParaRPr lang="ru-RU" sz="2000" dirty="0"/>
          </a:p>
          <a:p>
            <a:r>
              <a:rPr lang="ru-RU" sz="2400" smtClean="0"/>
              <a:t>Рекурсия</a:t>
            </a:r>
            <a:r>
              <a:rPr lang="ru-RU" sz="2400" dirty="0"/>
              <a:t>:</a:t>
            </a:r>
            <a:r>
              <a:rPr lang="ru-RU" sz="2400" i="1" dirty="0"/>
              <a:t>		</a:t>
            </a:r>
            <a:endParaRPr lang="ru-RU" sz="2400" dirty="0"/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43000" y="3546475"/>
          <a:ext cx="7029450" cy="3041650"/>
        </p:xfrm>
        <a:graphic>
          <a:graphicData uri="http://schemas.openxmlformats.org/presentationml/2006/ole">
            <p:oleObj spid="_x0000_s165892" name="Equation" r:id="rId4" imgW="3581280" imgH="1549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/>
              <a:t>Алгоритм Зукера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6625"/>
            <a:ext cx="5684838" cy="592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Рекурсия </a:t>
            </a:r>
            <a:r>
              <a:rPr lang="ru-RU" sz="2800" dirty="0"/>
              <a:t>для </a:t>
            </a:r>
            <a:r>
              <a:rPr lang="en-US" sz="2800" dirty="0"/>
              <a:t>W</a:t>
            </a:r>
            <a:r>
              <a:rPr lang="ru-RU" sz="2800" dirty="0"/>
              <a:t> требует времени </a:t>
            </a: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i="1" dirty="0"/>
              <a:t>T</a:t>
            </a:r>
            <a:r>
              <a:rPr lang="en-US" sz="2800" i="1" dirty="0">
                <a:cs typeface="Times New Roman" pitchFamily="18" charset="0"/>
              </a:rPr>
              <a:t>≈</a:t>
            </a:r>
            <a:r>
              <a:rPr lang="en-US" sz="2800" i="1" dirty="0"/>
              <a:t>O(L</a:t>
            </a:r>
            <a:r>
              <a:rPr lang="en-US" sz="2800" i="1" baseline="30000" dirty="0"/>
              <a:t>3</a:t>
            </a:r>
            <a:r>
              <a:rPr lang="en-US" sz="2800" i="1" dirty="0"/>
              <a:t>)</a:t>
            </a:r>
            <a:endParaRPr lang="ru-RU" sz="2800" i="1" dirty="0"/>
          </a:p>
          <a:p>
            <a:pPr>
              <a:lnSpc>
                <a:spcPct val="90000"/>
              </a:lnSpc>
            </a:pPr>
            <a:r>
              <a:rPr lang="ru-RU" sz="2800" smtClean="0"/>
              <a:t>Рекурсия </a:t>
            </a:r>
            <a:r>
              <a:rPr lang="ru-RU" sz="2800" dirty="0"/>
              <a:t>для </a:t>
            </a:r>
            <a:r>
              <a:rPr lang="en-US" sz="2800" dirty="0"/>
              <a:t>V</a:t>
            </a:r>
            <a:r>
              <a:rPr lang="ru-RU" sz="2800" dirty="0"/>
              <a:t> требует гораздо большего времени</a:t>
            </a:r>
            <a:endParaRPr 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dirty="0"/>
              <a:t> </a:t>
            </a:r>
            <a:r>
              <a:rPr lang="en-US" sz="2800" i="1" dirty="0"/>
              <a:t>T</a:t>
            </a:r>
            <a:r>
              <a:rPr lang="en-US" sz="2800" i="1" dirty="0">
                <a:cs typeface="Times New Roman" pitchFamily="18" charset="0"/>
              </a:rPr>
              <a:t>≈</a:t>
            </a:r>
            <a:r>
              <a:rPr lang="en-US" sz="2800" i="1" dirty="0"/>
              <a:t>O(2</a:t>
            </a:r>
            <a:r>
              <a:rPr lang="en-US" sz="2800" i="1" baseline="30000" dirty="0"/>
              <a:t>L</a:t>
            </a:r>
            <a:r>
              <a:rPr lang="en-US" sz="2800" i="1" dirty="0"/>
              <a:t>)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Причина – </a:t>
            </a:r>
            <a:r>
              <a:rPr lang="ru-RU" sz="2800" dirty="0" err="1"/>
              <a:t>мультипетли</a:t>
            </a:r>
            <a:r>
              <a:rPr lang="ru-RU" sz="2800" dirty="0"/>
              <a:t>. Можно: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Ограничить размер </a:t>
            </a:r>
            <a:r>
              <a:rPr lang="ru-RU" sz="2400"/>
              <a:t>или </a:t>
            </a:r>
            <a:r>
              <a:rPr lang="ru-RU" sz="2400" smtClean="0"/>
              <a:t>индекс </a:t>
            </a:r>
            <a:r>
              <a:rPr lang="ru-RU" sz="2400" dirty="0" err="1"/>
              <a:t>мультипетель</a:t>
            </a:r>
            <a:endParaRPr lang="ru-RU" sz="2400" dirty="0"/>
          </a:p>
          <a:p>
            <a:pPr lvl="1">
              <a:lnSpc>
                <a:spcPct val="90000"/>
              </a:lnSpc>
            </a:pPr>
            <a:r>
              <a:rPr lang="ru-RU" sz="2400" dirty="0"/>
              <a:t>Применить упрощенную формулу для их энергии</a:t>
            </a:r>
          </a:p>
          <a:p>
            <a:pPr lvl="1">
              <a:lnSpc>
                <a:spcPct val="90000"/>
              </a:lnSpc>
            </a:pPr>
            <a:r>
              <a:rPr lang="ru-RU" sz="2400" smtClean="0"/>
              <a:t>Просматривать </a:t>
            </a:r>
            <a:r>
              <a:rPr lang="ru-RU" sz="2400" dirty="0" err="1"/>
              <a:t>мультипетли</a:t>
            </a:r>
            <a:r>
              <a:rPr lang="ru-RU" sz="2400" dirty="0"/>
              <a:t> </a:t>
            </a:r>
            <a:r>
              <a:rPr lang="ru-RU" sz="2400"/>
              <a:t>только </a:t>
            </a:r>
            <a:r>
              <a:rPr lang="ru-RU" sz="2400" smtClean="0"/>
              <a:t>если </a:t>
            </a:r>
            <a:r>
              <a:rPr lang="en-US" sz="2400" dirty="0"/>
              <a:t>i+1, j-1 </a:t>
            </a:r>
            <a:r>
              <a:rPr lang="ru-RU" sz="2400"/>
              <a:t>не </a:t>
            </a:r>
            <a:r>
              <a:rPr lang="ru-RU" sz="2400" smtClean="0"/>
              <a:t>спарены</a:t>
            </a:r>
            <a:r>
              <a:rPr lang="ru-RU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Применить </a:t>
            </a:r>
            <a:r>
              <a:rPr lang="ru-RU" sz="2400"/>
              <a:t>приближенную </a:t>
            </a:r>
            <a:r>
              <a:rPr lang="ru-RU" sz="2400" smtClean="0"/>
              <a:t>эвристику</a:t>
            </a:r>
            <a:endParaRPr lang="ru-RU" sz="2400" dirty="0"/>
          </a:p>
        </p:txBody>
      </p:sp>
      <p:grpSp>
        <p:nvGrpSpPr>
          <p:cNvPr id="166931" name="Group 19"/>
          <p:cNvGrpSpPr>
            <a:grpSpLocks/>
          </p:cNvGrpSpPr>
          <p:nvPr/>
        </p:nvGrpSpPr>
        <p:grpSpPr bwMode="auto">
          <a:xfrm>
            <a:off x="5911850" y="1755775"/>
            <a:ext cx="3232150" cy="3197225"/>
            <a:chOff x="3559" y="1234"/>
            <a:chExt cx="2036" cy="2014"/>
          </a:xfrm>
        </p:grpSpPr>
        <p:sp>
          <p:nvSpPr>
            <p:cNvPr id="166916" name="Rectangle 4"/>
            <p:cNvSpPr>
              <a:spLocks noChangeArrowheads="1"/>
            </p:cNvSpPr>
            <p:nvPr/>
          </p:nvSpPr>
          <p:spPr bwMode="auto">
            <a:xfrm>
              <a:off x="3559" y="1234"/>
              <a:ext cx="2036" cy="201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17" name="Line 5"/>
            <p:cNvSpPr>
              <a:spLocks noChangeShapeType="1"/>
            </p:cNvSpPr>
            <p:nvPr/>
          </p:nvSpPr>
          <p:spPr bwMode="auto">
            <a:xfrm>
              <a:off x="3566" y="1234"/>
              <a:ext cx="2029" cy="20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18" name="Line 6"/>
            <p:cNvSpPr>
              <a:spLocks noChangeShapeType="1"/>
            </p:cNvSpPr>
            <p:nvPr/>
          </p:nvSpPr>
          <p:spPr bwMode="auto">
            <a:xfrm flipH="1">
              <a:off x="4024" y="1696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19" name="Line 7"/>
            <p:cNvSpPr>
              <a:spLocks noChangeShapeType="1"/>
            </p:cNvSpPr>
            <p:nvPr/>
          </p:nvSpPr>
          <p:spPr bwMode="auto">
            <a:xfrm>
              <a:off x="5288" y="169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0" name="Text Box 8"/>
            <p:cNvSpPr txBox="1">
              <a:spLocks noChangeArrowheads="1"/>
            </p:cNvSpPr>
            <p:nvPr/>
          </p:nvSpPr>
          <p:spPr bwMode="auto">
            <a:xfrm>
              <a:off x="5262" y="1449"/>
              <a:ext cx="2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effectLst/>
                </a:rPr>
                <a:t>i,j</a:t>
              </a:r>
              <a:endParaRPr lang="ru-RU" i="1">
                <a:effectLst/>
              </a:endParaRPr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>
              <a:off x="4104" y="1760"/>
              <a:ext cx="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2" name="Line 10"/>
            <p:cNvSpPr>
              <a:spLocks noChangeShapeType="1"/>
            </p:cNvSpPr>
            <p:nvPr/>
          </p:nvSpPr>
          <p:spPr bwMode="auto">
            <a:xfrm>
              <a:off x="4568" y="17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>
              <a:off x="4616" y="227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4" name="Line 12"/>
            <p:cNvSpPr>
              <a:spLocks noChangeShapeType="1"/>
            </p:cNvSpPr>
            <p:nvPr/>
          </p:nvSpPr>
          <p:spPr bwMode="auto">
            <a:xfrm>
              <a:off x="4840" y="2272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5" name="Line 13"/>
            <p:cNvSpPr>
              <a:spLocks noChangeShapeType="1"/>
            </p:cNvSpPr>
            <p:nvPr/>
          </p:nvSpPr>
          <p:spPr bwMode="auto">
            <a:xfrm>
              <a:off x="4888" y="25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6" name="Line 14"/>
            <p:cNvSpPr>
              <a:spLocks noChangeShapeType="1"/>
            </p:cNvSpPr>
            <p:nvPr/>
          </p:nvSpPr>
          <p:spPr bwMode="auto">
            <a:xfrm>
              <a:off x="5176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27" name="Oval 15"/>
            <p:cNvSpPr>
              <a:spLocks noChangeArrowheads="1"/>
            </p:cNvSpPr>
            <p:nvPr/>
          </p:nvSpPr>
          <p:spPr bwMode="auto">
            <a:xfrm>
              <a:off x="4536" y="1736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28" name="Oval 16"/>
            <p:cNvSpPr>
              <a:spLocks noChangeArrowheads="1"/>
            </p:cNvSpPr>
            <p:nvPr/>
          </p:nvSpPr>
          <p:spPr bwMode="auto">
            <a:xfrm>
              <a:off x="4808" y="2240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29" name="Oval 17"/>
            <p:cNvSpPr>
              <a:spLocks noChangeArrowheads="1"/>
            </p:cNvSpPr>
            <p:nvPr/>
          </p:nvSpPr>
          <p:spPr bwMode="auto">
            <a:xfrm>
              <a:off x="5144" y="2516"/>
              <a:ext cx="64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30" name="Text Box 18"/>
            <p:cNvSpPr txBox="1">
              <a:spLocks noChangeArrowheads="1"/>
            </p:cNvSpPr>
            <p:nvPr/>
          </p:nvSpPr>
          <p:spPr bwMode="auto">
            <a:xfrm>
              <a:off x="4798" y="2025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effectLst/>
                </a:rPr>
                <a:t>i</a:t>
              </a:r>
              <a:r>
                <a:rPr lang="en-US" i="1" baseline="-25000">
                  <a:effectLst/>
                </a:rPr>
                <a:t>l</a:t>
              </a:r>
              <a:r>
                <a:rPr lang="en-US" i="1">
                  <a:effectLst/>
                </a:rPr>
                <a:t>,j</a:t>
              </a:r>
              <a:r>
                <a:rPr lang="en-US" i="1" baseline="-25000">
                  <a:effectLst/>
                </a:rPr>
                <a:t>l</a:t>
              </a:r>
              <a:endParaRPr lang="ru-RU" i="1" baseline="-25000">
                <a:effectLst/>
              </a:endParaRPr>
            </a:p>
          </p:txBody>
        </p:sp>
      </p:grp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52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Проблемы минимизации энергии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92200"/>
            <a:ext cx="8610600" cy="5511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dirty="0"/>
              <a:t>Только около 60% </a:t>
            </a:r>
            <a:r>
              <a:rPr lang="ru-RU" err="1"/>
              <a:t>тРНК</a:t>
            </a:r>
            <a:r>
              <a:rPr lang="ru-RU"/>
              <a:t> </a:t>
            </a:r>
            <a:r>
              <a:rPr lang="ru-RU" smtClean="0"/>
              <a:t>сворачиваются </a:t>
            </a:r>
            <a:r>
              <a:rPr lang="ru-RU" dirty="0"/>
              <a:t>в </a:t>
            </a:r>
            <a:r>
              <a:rPr lang="ru-RU"/>
              <a:t>правильную </a:t>
            </a:r>
            <a:r>
              <a:rPr lang="ru-RU" smtClean="0"/>
              <a:t>структуру</a:t>
            </a:r>
            <a:endParaRPr lang="ru-RU" dirty="0"/>
          </a:p>
          <a:p>
            <a:pPr marL="609600" indent="-609600">
              <a:buFontTx/>
              <a:buAutoNum type="arabicPeriod"/>
            </a:pPr>
            <a:r>
              <a:rPr lang="ru-RU" smtClean="0"/>
              <a:t>Энергетические </a:t>
            </a:r>
            <a:r>
              <a:rPr lang="ru-RU" dirty="0"/>
              <a:t>параметры определены не очень точно. Более того, в клетке бывают </a:t>
            </a:r>
            <a:r>
              <a:rPr lang="ru-RU"/>
              <a:t>разные </a:t>
            </a:r>
            <a:r>
              <a:rPr lang="ru-RU" smtClean="0"/>
              <a:t>условия</a:t>
            </a:r>
            <a:r>
              <a:rPr lang="ru-RU" dirty="0"/>
              <a:t>, и</a:t>
            </a:r>
            <a:r>
              <a:rPr lang="ru-RU"/>
              <a:t>, </a:t>
            </a:r>
            <a:r>
              <a:rPr lang="ru-RU" smtClean="0"/>
              <a:t>соответственно</a:t>
            </a:r>
            <a:r>
              <a:rPr lang="ru-RU"/>
              <a:t>, </a:t>
            </a:r>
            <a:r>
              <a:rPr lang="ru-RU" smtClean="0"/>
              <a:t>реализуются </a:t>
            </a:r>
            <a:r>
              <a:rPr lang="ru-RU" dirty="0"/>
              <a:t>разные параметры.</a:t>
            </a:r>
          </a:p>
          <a:p>
            <a:pPr marL="609600" indent="-609600">
              <a:buFontTx/>
              <a:buAutoNum type="arabicPeriod"/>
            </a:pPr>
            <a:r>
              <a:rPr lang="ru-RU" smtClean="0"/>
              <a:t>Находится единственная структура с </a:t>
            </a:r>
            <a:r>
              <a:rPr lang="ru-RU" dirty="0"/>
              <a:t>минимальной энергией, в то время как </a:t>
            </a:r>
            <a:r>
              <a:rPr lang="ru-RU"/>
              <a:t>обычно </a:t>
            </a:r>
            <a:r>
              <a:rPr lang="ru-RU" smtClean="0"/>
              <a:t>существует несколько структур с </a:t>
            </a:r>
            <a:r>
              <a:rPr lang="ru-RU" dirty="0"/>
              <a:t>энергией, близкой к оптимальной.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8636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проблем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701800"/>
            <a:ext cx="8229600" cy="4724400"/>
          </a:xfrm>
        </p:spPr>
        <p:txBody>
          <a:bodyPr/>
          <a:lstStyle/>
          <a:p>
            <a:r>
              <a:rPr lang="ru-RU" smtClean="0"/>
              <a:t>Искать субоптимальные структуры</a:t>
            </a:r>
            <a:endParaRPr lang="ru-RU" dirty="0"/>
          </a:p>
          <a:p>
            <a:r>
              <a:rPr lang="ru-RU" smtClean="0"/>
              <a:t>Искать </a:t>
            </a:r>
            <a:r>
              <a:rPr lang="ru-RU"/>
              <a:t>эволюционно </a:t>
            </a:r>
            <a:r>
              <a:rPr lang="ru-RU" smtClean="0"/>
              <a:t>консервативные структуры</a:t>
            </a:r>
            <a:r>
              <a:rPr lang="ru-RU" dirty="0"/>
              <a:t>.</a:t>
            </a:r>
          </a:p>
          <a:p>
            <a:pPr lvl="1"/>
            <a:r>
              <a:rPr lang="ru-RU" smtClean="0"/>
              <a:t>структуры </a:t>
            </a:r>
            <a:r>
              <a:rPr lang="ru-RU" dirty="0" err="1"/>
              <a:t>тРНК</a:t>
            </a:r>
            <a:r>
              <a:rPr lang="ru-RU" dirty="0"/>
              <a:t> и </a:t>
            </a:r>
            <a:r>
              <a:rPr lang="ru-RU" dirty="0" err="1"/>
              <a:t>рРНК</a:t>
            </a:r>
            <a:r>
              <a:rPr lang="ru-RU" dirty="0"/>
              <a:t> определены именно так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720725"/>
          </a:xfrm>
        </p:spPr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Миллера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Маерса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4968875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/>
              <a:t>Найденная точка </a:t>
            </a:r>
            <a:r>
              <a:rPr lang="en-US" sz="2000" i="1" dirty="0"/>
              <a:t>x</a:t>
            </a:r>
            <a:r>
              <a:rPr lang="ru-RU" sz="2000" dirty="0"/>
              <a:t> разбивает матрицу выравнивания на четыре квадранта, два из которых заведомо не </a:t>
            </a:r>
            <a:r>
              <a:rPr lang="ru-RU" sz="2000" dirty="0" smtClean="0"/>
              <a:t>содержат </a:t>
            </a:r>
            <a:r>
              <a:rPr lang="ru-RU" sz="2000" dirty="0"/>
              <a:t>оптимального выравнивания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Для двух квадрантов, </a:t>
            </a:r>
            <a:r>
              <a:rPr lang="ru-RU" sz="2000" dirty="0" smtClean="0"/>
              <a:t>содержащих </a:t>
            </a:r>
            <a:r>
              <a:rPr lang="ru-RU" sz="2000" dirty="0"/>
              <a:t>оптимальный путь можно применить тот же прием, и запомнить точки </a:t>
            </a:r>
            <a:r>
              <a:rPr lang="en-US" sz="2000" i="1" dirty="0"/>
              <a:t>x</a:t>
            </a:r>
            <a:r>
              <a:rPr lang="en-US" sz="2000" dirty="0"/>
              <a:t>' </a:t>
            </a:r>
            <a:r>
              <a:rPr lang="ru-RU" sz="2000" dirty="0"/>
              <a:t>и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dirty="0"/>
              <a:t>".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Просмотр оставшихся </a:t>
            </a:r>
            <a:r>
              <a:rPr lang="ru-RU" sz="2000" dirty="0"/>
              <a:t>квадрантов требует времени </a:t>
            </a:r>
            <a:r>
              <a:rPr lang="en-US" sz="2000" i="1" dirty="0" smtClean="0"/>
              <a:t>T</a:t>
            </a:r>
            <a:r>
              <a:rPr lang="en-US" sz="2000" dirty="0" smtClean="0"/>
              <a:t>=</a:t>
            </a:r>
            <a:r>
              <a:rPr lang="en-US" sz="2000" i="1" dirty="0" smtClean="0"/>
              <a:t>Cn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/2 </a:t>
            </a:r>
            <a:r>
              <a:rPr lang="en-US" sz="2000" dirty="0"/>
              <a:t>(</a:t>
            </a:r>
            <a:r>
              <a:rPr lang="ru-RU" sz="2000" dirty="0"/>
              <a:t>почему?)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Продолжая процедуру деления пополам найдем </a:t>
            </a:r>
            <a:r>
              <a:rPr lang="ru-RU" sz="2000" dirty="0" smtClean="0"/>
              <a:t>все </a:t>
            </a:r>
            <a:r>
              <a:rPr lang="ru-RU" sz="2000" dirty="0"/>
              <a:t>точки, через которые проходит оптимальный путь.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Время работы алгоритма</a:t>
            </a:r>
            <a:br>
              <a:rPr lang="ru-RU" sz="2000" dirty="0"/>
            </a:br>
            <a:r>
              <a:rPr lang="en-US" sz="2000" i="1" dirty="0" smtClean="0"/>
              <a:t>T=Cn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+Cn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/2+Cn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/4</a:t>
            </a:r>
            <a:r>
              <a:rPr lang="en-US" sz="2000" i="1" dirty="0"/>
              <a:t>+…=</a:t>
            </a:r>
            <a:br>
              <a:rPr lang="en-US" sz="2000" i="1" dirty="0"/>
            </a:br>
            <a:r>
              <a:rPr lang="en-US" sz="2000" i="1" dirty="0"/>
              <a:t>	</a:t>
            </a:r>
            <a:r>
              <a:rPr lang="en-US" sz="2000" i="1" dirty="0" smtClean="0"/>
              <a:t>= Cn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(1+1/2+1/4+1/8+…);</a:t>
            </a:r>
            <a:br>
              <a:rPr lang="en-US" sz="2000" i="1" dirty="0" smtClean="0"/>
            </a:br>
            <a:r>
              <a:rPr lang="en-US" sz="2400" b="1" i="1" dirty="0" smtClean="0"/>
              <a:t>T=2C</a:t>
            </a:r>
            <a:r>
              <a:rPr lang="en-US" sz="2400" b="1" i="1" dirty="0" smtClean="0">
                <a:latin typeface="Times New Roman"/>
                <a:cs typeface="Times New Roman"/>
              </a:rPr>
              <a:t>∙</a:t>
            </a:r>
            <a:r>
              <a:rPr lang="en-US" sz="2400" b="1" i="1" dirty="0" smtClean="0"/>
              <a:t>n</a:t>
            </a:r>
            <a:r>
              <a:rPr lang="en-US" sz="2400" b="1" i="1" baseline="30000" dirty="0" smtClean="0"/>
              <a:t>2</a:t>
            </a:r>
            <a:endParaRPr lang="ru-RU" sz="2400" b="1" i="1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43888" y="126682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S1</a:t>
            </a:r>
            <a:endParaRPr lang="ru-RU" sz="2400">
              <a:effectLst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 rot="16200000">
            <a:off x="4954313" y="4602957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effectLst/>
              </a:rPr>
              <a:t>S2</a:t>
            </a:r>
            <a:endParaRPr lang="ru-RU" sz="2400" dirty="0">
              <a:effectLst/>
            </a:endParaRPr>
          </a:p>
        </p:txBody>
      </p: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5364163" y="1770063"/>
            <a:ext cx="3529012" cy="3313112"/>
            <a:chOff x="3379" y="1115"/>
            <a:chExt cx="2223" cy="2087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3379" y="1115"/>
              <a:ext cx="2222" cy="2087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3379" y="2158"/>
              <a:ext cx="222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4558" y="2068"/>
              <a:ext cx="91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auto">
            <a:xfrm>
              <a:off x="3379" y="1115"/>
              <a:ext cx="1225" cy="9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7" y="478"/>
                </a:cxn>
                <a:cxn ang="0">
                  <a:pos x="541" y="486"/>
                </a:cxn>
                <a:cxn ang="0">
                  <a:pos x="845" y="782"/>
                </a:cxn>
                <a:cxn ang="0">
                  <a:pos x="965" y="790"/>
                </a:cxn>
                <a:cxn ang="0">
                  <a:pos x="1225" y="998"/>
                </a:cxn>
              </a:cxnLst>
              <a:rect l="0" t="0" r="r" b="b"/>
              <a:pathLst>
                <a:path w="1225" h="998">
                  <a:moveTo>
                    <a:pt x="0" y="0"/>
                  </a:moveTo>
                  <a:lnTo>
                    <a:pt x="437" y="478"/>
                  </a:lnTo>
                  <a:lnTo>
                    <a:pt x="541" y="486"/>
                  </a:lnTo>
                  <a:lnTo>
                    <a:pt x="845" y="782"/>
                  </a:lnTo>
                  <a:lnTo>
                    <a:pt x="965" y="790"/>
                  </a:lnTo>
                  <a:lnTo>
                    <a:pt x="1225" y="99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auto">
            <a:xfrm>
              <a:off x="4604" y="2158"/>
              <a:ext cx="998" cy="10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2" y="267"/>
                </a:cxn>
                <a:cxn ang="0">
                  <a:pos x="348" y="371"/>
                </a:cxn>
                <a:cxn ang="0">
                  <a:pos x="572" y="603"/>
                </a:cxn>
                <a:cxn ang="0">
                  <a:pos x="684" y="611"/>
                </a:cxn>
                <a:cxn ang="0">
                  <a:pos x="780" y="827"/>
                </a:cxn>
                <a:cxn ang="0">
                  <a:pos x="998" y="1044"/>
                </a:cxn>
              </a:cxnLst>
              <a:rect l="0" t="0" r="r" b="b"/>
              <a:pathLst>
                <a:path w="998" h="1044">
                  <a:moveTo>
                    <a:pt x="0" y="0"/>
                  </a:moveTo>
                  <a:lnTo>
                    <a:pt x="332" y="267"/>
                  </a:lnTo>
                  <a:lnTo>
                    <a:pt x="348" y="371"/>
                  </a:lnTo>
                  <a:lnTo>
                    <a:pt x="572" y="603"/>
                  </a:lnTo>
                  <a:lnTo>
                    <a:pt x="684" y="611"/>
                  </a:lnTo>
                  <a:lnTo>
                    <a:pt x="780" y="827"/>
                  </a:lnTo>
                  <a:lnTo>
                    <a:pt x="998" y="10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4604" y="1115"/>
              <a:ext cx="998" cy="104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3379" y="2158"/>
              <a:ext cx="1225" cy="104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379" y="1659"/>
              <a:ext cx="1225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4604" y="2703"/>
              <a:ext cx="99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3923" y="161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5057" y="265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4604" y="195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</a:t>
              </a:r>
              <a:endParaRPr lang="ru-RU" b="1" i="1">
                <a:effectLst/>
              </a:endParaRPr>
            </a:p>
          </p:txBody>
        </p:sp>
        <p:sp>
          <p:nvSpPr>
            <p:cNvPr id="20503" name="Text Box 23"/>
            <p:cNvSpPr txBox="1">
              <a:spLocks noChangeArrowheads="1"/>
            </p:cNvSpPr>
            <p:nvPr/>
          </p:nvSpPr>
          <p:spPr bwMode="auto">
            <a:xfrm>
              <a:off x="3969" y="1387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x'</a:t>
              </a:r>
              <a:endParaRPr lang="ru-RU" b="1" i="1">
                <a:effectLst/>
              </a:endParaRPr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5103" y="2431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x"</a:t>
              </a:r>
              <a:endParaRPr lang="ru-RU" b="1" i="1">
                <a:effectLst/>
              </a:endParaRPr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859338" y="5516563"/>
            <a:ext cx="4105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Важно, что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при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просмотре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мы не запоминали обратных переходов!</a:t>
            </a:r>
          </a:p>
        </p:txBody>
      </p:sp>
      <p:grpSp>
        <p:nvGrpSpPr>
          <p:cNvPr id="20536" name="Group 56"/>
          <p:cNvGrpSpPr>
            <a:grpSpLocks/>
          </p:cNvGrpSpPr>
          <p:nvPr/>
        </p:nvGrpSpPr>
        <p:grpSpPr bwMode="auto">
          <a:xfrm>
            <a:off x="5367338" y="1773238"/>
            <a:ext cx="3533775" cy="3313112"/>
            <a:chOff x="3966" y="2233"/>
            <a:chExt cx="2226" cy="2087"/>
          </a:xfrm>
        </p:grpSpPr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3969" y="2233"/>
              <a:ext cx="2222" cy="2087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3969" y="3276"/>
              <a:ext cx="222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5148" y="3186"/>
              <a:ext cx="91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3969" y="2233"/>
              <a:ext cx="1225" cy="9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7" y="478"/>
                </a:cxn>
                <a:cxn ang="0">
                  <a:pos x="541" y="486"/>
                </a:cxn>
                <a:cxn ang="0">
                  <a:pos x="845" y="782"/>
                </a:cxn>
                <a:cxn ang="0">
                  <a:pos x="965" y="790"/>
                </a:cxn>
                <a:cxn ang="0">
                  <a:pos x="1225" y="998"/>
                </a:cxn>
              </a:cxnLst>
              <a:rect l="0" t="0" r="r" b="b"/>
              <a:pathLst>
                <a:path w="1225" h="998">
                  <a:moveTo>
                    <a:pt x="0" y="0"/>
                  </a:moveTo>
                  <a:lnTo>
                    <a:pt x="437" y="478"/>
                  </a:lnTo>
                  <a:lnTo>
                    <a:pt x="541" y="486"/>
                  </a:lnTo>
                  <a:lnTo>
                    <a:pt x="845" y="782"/>
                  </a:lnTo>
                  <a:lnTo>
                    <a:pt x="965" y="790"/>
                  </a:lnTo>
                  <a:lnTo>
                    <a:pt x="1225" y="99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5194" y="2233"/>
              <a:ext cx="998" cy="104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3969" y="3276"/>
              <a:ext cx="1225" cy="104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3969" y="2777"/>
              <a:ext cx="1225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5194" y="3821"/>
              <a:ext cx="99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4513" y="273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5647" y="377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9" name="Text Box 39"/>
            <p:cNvSpPr txBox="1">
              <a:spLocks noChangeArrowheads="1"/>
            </p:cNvSpPr>
            <p:nvPr/>
          </p:nvSpPr>
          <p:spPr bwMode="auto">
            <a:xfrm>
              <a:off x="5194" y="307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</a:t>
              </a:r>
              <a:endParaRPr lang="ru-RU" b="1" i="1">
                <a:effectLst/>
              </a:endParaRPr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4559" y="2505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x'</a:t>
              </a:r>
              <a:endParaRPr lang="ru-RU" b="1" i="1">
                <a:effectLst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5693" y="3549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x"</a:t>
              </a:r>
              <a:endParaRPr lang="ru-RU" b="1" i="1">
                <a:effectLst/>
              </a:endParaRPr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3969" y="2786"/>
              <a:ext cx="593" cy="481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4561" y="2233"/>
              <a:ext cx="635" cy="55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auto">
            <a:xfrm>
              <a:off x="5194" y="3276"/>
              <a:ext cx="998" cy="10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2" y="267"/>
                </a:cxn>
                <a:cxn ang="0">
                  <a:pos x="348" y="371"/>
                </a:cxn>
                <a:cxn ang="0">
                  <a:pos x="572" y="603"/>
                </a:cxn>
                <a:cxn ang="0">
                  <a:pos x="684" y="611"/>
                </a:cxn>
                <a:cxn ang="0">
                  <a:pos x="780" y="827"/>
                </a:cxn>
                <a:cxn ang="0">
                  <a:pos x="998" y="1044"/>
                </a:cxn>
              </a:cxnLst>
              <a:rect l="0" t="0" r="r" b="b"/>
              <a:pathLst>
                <a:path w="998" h="1044">
                  <a:moveTo>
                    <a:pt x="0" y="0"/>
                  </a:moveTo>
                  <a:lnTo>
                    <a:pt x="332" y="267"/>
                  </a:lnTo>
                  <a:lnTo>
                    <a:pt x="348" y="371"/>
                  </a:lnTo>
                  <a:lnTo>
                    <a:pt x="572" y="603"/>
                  </a:lnTo>
                  <a:lnTo>
                    <a:pt x="684" y="611"/>
                  </a:lnTo>
                  <a:lnTo>
                    <a:pt x="780" y="827"/>
                  </a:lnTo>
                  <a:lnTo>
                    <a:pt x="998" y="10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Rectangle 44"/>
            <p:cNvSpPr>
              <a:spLocks noChangeArrowheads="1"/>
            </p:cNvSpPr>
            <p:nvPr/>
          </p:nvSpPr>
          <p:spPr bwMode="auto">
            <a:xfrm>
              <a:off x="5692" y="3273"/>
              <a:ext cx="497" cy="55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5" name="Rectangle 45"/>
            <p:cNvSpPr>
              <a:spLocks noChangeArrowheads="1"/>
            </p:cNvSpPr>
            <p:nvPr/>
          </p:nvSpPr>
          <p:spPr bwMode="auto">
            <a:xfrm>
              <a:off x="5199" y="3827"/>
              <a:ext cx="497" cy="49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5196" y="3546"/>
              <a:ext cx="49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>
              <a:off x="5694" y="4068"/>
              <a:ext cx="49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4560" y="3012"/>
              <a:ext cx="63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auto">
            <a:xfrm>
              <a:off x="5911" y="402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auto">
            <a:xfrm>
              <a:off x="5479" y="350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auto">
            <a:xfrm>
              <a:off x="4771" y="296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3966" y="2496"/>
              <a:ext cx="59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5" name="Oval 55"/>
            <p:cNvSpPr>
              <a:spLocks noChangeArrowheads="1"/>
            </p:cNvSpPr>
            <p:nvPr/>
          </p:nvSpPr>
          <p:spPr bwMode="auto">
            <a:xfrm>
              <a:off x="4165" y="245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72" name="Group 92"/>
          <p:cNvGrpSpPr>
            <a:grpSpLocks/>
          </p:cNvGrpSpPr>
          <p:nvPr/>
        </p:nvGrpSpPr>
        <p:grpSpPr bwMode="auto">
          <a:xfrm>
            <a:off x="5367338" y="1763713"/>
            <a:ext cx="3533775" cy="3313112"/>
            <a:chOff x="3534" y="1849"/>
            <a:chExt cx="2226" cy="2087"/>
          </a:xfrm>
        </p:grpSpPr>
        <p:grpSp>
          <p:nvGrpSpPr>
            <p:cNvPr id="20537" name="Group 57"/>
            <p:cNvGrpSpPr>
              <a:grpSpLocks/>
            </p:cNvGrpSpPr>
            <p:nvPr/>
          </p:nvGrpSpPr>
          <p:grpSpPr bwMode="auto">
            <a:xfrm>
              <a:off x="3534" y="1849"/>
              <a:ext cx="2226" cy="2087"/>
              <a:chOff x="3966" y="2233"/>
              <a:chExt cx="2226" cy="2087"/>
            </a:xfrm>
          </p:grpSpPr>
          <p:sp>
            <p:nvSpPr>
              <p:cNvPr id="20538" name="Rectangle 58"/>
              <p:cNvSpPr>
                <a:spLocks noChangeArrowheads="1"/>
              </p:cNvSpPr>
              <p:nvPr/>
            </p:nvSpPr>
            <p:spPr bwMode="auto">
              <a:xfrm>
                <a:off x="3969" y="2233"/>
                <a:ext cx="2222" cy="2087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39" name="Line 59"/>
              <p:cNvSpPr>
                <a:spLocks noChangeShapeType="1"/>
              </p:cNvSpPr>
              <p:nvPr/>
            </p:nvSpPr>
            <p:spPr bwMode="auto">
              <a:xfrm>
                <a:off x="3969" y="3276"/>
                <a:ext cx="2223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0" name="Oval 60"/>
              <p:cNvSpPr>
                <a:spLocks noChangeArrowheads="1"/>
              </p:cNvSpPr>
              <p:nvPr/>
            </p:nvSpPr>
            <p:spPr bwMode="auto">
              <a:xfrm>
                <a:off x="5148" y="3186"/>
                <a:ext cx="91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1" name="Freeform 61"/>
              <p:cNvSpPr>
                <a:spLocks/>
              </p:cNvSpPr>
              <p:nvPr/>
            </p:nvSpPr>
            <p:spPr bwMode="auto">
              <a:xfrm>
                <a:off x="3969" y="2233"/>
                <a:ext cx="1225" cy="9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7" y="478"/>
                  </a:cxn>
                  <a:cxn ang="0">
                    <a:pos x="541" y="486"/>
                  </a:cxn>
                  <a:cxn ang="0">
                    <a:pos x="845" y="782"/>
                  </a:cxn>
                  <a:cxn ang="0">
                    <a:pos x="965" y="790"/>
                  </a:cxn>
                  <a:cxn ang="0">
                    <a:pos x="1225" y="998"/>
                  </a:cxn>
                </a:cxnLst>
                <a:rect l="0" t="0" r="r" b="b"/>
                <a:pathLst>
                  <a:path w="1225" h="998">
                    <a:moveTo>
                      <a:pt x="0" y="0"/>
                    </a:moveTo>
                    <a:lnTo>
                      <a:pt x="437" y="478"/>
                    </a:lnTo>
                    <a:lnTo>
                      <a:pt x="541" y="486"/>
                    </a:lnTo>
                    <a:lnTo>
                      <a:pt x="845" y="782"/>
                    </a:lnTo>
                    <a:lnTo>
                      <a:pt x="965" y="790"/>
                    </a:lnTo>
                    <a:lnTo>
                      <a:pt x="1225" y="99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2" name="Rectangle 62"/>
              <p:cNvSpPr>
                <a:spLocks noChangeArrowheads="1"/>
              </p:cNvSpPr>
              <p:nvPr/>
            </p:nvSpPr>
            <p:spPr bwMode="auto">
              <a:xfrm>
                <a:off x="5194" y="2233"/>
                <a:ext cx="998" cy="1043"/>
              </a:xfrm>
              <a:prstGeom prst="rect">
                <a:avLst/>
              </a:prstGeom>
              <a:solidFill>
                <a:srgbClr val="0066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3" name="Rectangle 63"/>
              <p:cNvSpPr>
                <a:spLocks noChangeArrowheads="1"/>
              </p:cNvSpPr>
              <p:nvPr/>
            </p:nvSpPr>
            <p:spPr bwMode="auto">
              <a:xfrm>
                <a:off x="3969" y="3276"/>
                <a:ext cx="1225" cy="1044"/>
              </a:xfrm>
              <a:prstGeom prst="rect">
                <a:avLst/>
              </a:prstGeom>
              <a:solidFill>
                <a:srgbClr val="0066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4" name="Line 64"/>
              <p:cNvSpPr>
                <a:spLocks noChangeShapeType="1"/>
              </p:cNvSpPr>
              <p:nvPr/>
            </p:nvSpPr>
            <p:spPr bwMode="auto">
              <a:xfrm>
                <a:off x="3969" y="2777"/>
                <a:ext cx="1225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5" name="Line 65"/>
              <p:cNvSpPr>
                <a:spLocks noChangeShapeType="1"/>
              </p:cNvSpPr>
              <p:nvPr/>
            </p:nvSpPr>
            <p:spPr bwMode="auto">
              <a:xfrm>
                <a:off x="5194" y="3821"/>
                <a:ext cx="998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6" name="Oval 66"/>
              <p:cNvSpPr>
                <a:spLocks noChangeArrowheads="1"/>
              </p:cNvSpPr>
              <p:nvPr/>
            </p:nvSpPr>
            <p:spPr bwMode="auto">
              <a:xfrm>
                <a:off x="4513" y="2732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7" name="Oval 67"/>
              <p:cNvSpPr>
                <a:spLocks noChangeArrowheads="1"/>
              </p:cNvSpPr>
              <p:nvPr/>
            </p:nvSpPr>
            <p:spPr bwMode="auto">
              <a:xfrm>
                <a:off x="5647" y="3775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48" name="Text Box 68"/>
              <p:cNvSpPr txBox="1">
                <a:spLocks noChangeArrowheads="1"/>
              </p:cNvSpPr>
              <p:nvPr/>
            </p:nvSpPr>
            <p:spPr bwMode="auto">
              <a:xfrm>
                <a:off x="5194" y="3072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>
                    <a:effectLst/>
                  </a:rPr>
                  <a:t>x</a:t>
                </a:r>
                <a:endParaRPr lang="ru-RU" b="1" i="1">
                  <a:effectLst/>
                </a:endParaRPr>
              </a:p>
            </p:txBody>
          </p:sp>
          <p:sp>
            <p:nvSpPr>
              <p:cNvPr id="20549" name="Text Box 69"/>
              <p:cNvSpPr txBox="1">
                <a:spLocks noChangeArrowheads="1"/>
              </p:cNvSpPr>
              <p:nvPr/>
            </p:nvSpPr>
            <p:spPr bwMode="auto">
              <a:xfrm>
                <a:off x="4559" y="2505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>
                    <a:effectLst/>
                  </a:rPr>
                  <a:t>x'</a:t>
                </a:r>
                <a:endParaRPr lang="ru-RU" b="1" i="1">
                  <a:effectLst/>
                </a:endParaRPr>
              </a:p>
            </p:txBody>
          </p:sp>
          <p:sp>
            <p:nvSpPr>
              <p:cNvPr id="20550" name="Text Box 70"/>
              <p:cNvSpPr txBox="1">
                <a:spLocks noChangeArrowheads="1"/>
              </p:cNvSpPr>
              <p:nvPr/>
            </p:nvSpPr>
            <p:spPr bwMode="auto">
              <a:xfrm>
                <a:off x="5693" y="3549"/>
                <a:ext cx="28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>
                    <a:effectLst/>
                  </a:rPr>
                  <a:t>x"</a:t>
                </a:r>
                <a:endParaRPr lang="ru-RU" b="1" i="1">
                  <a:effectLst/>
                </a:endParaRPr>
              </a:p>
            </p:txBody>
          </p:sp>
          <p:sp>
            <p:nvSpPr>
              <p:cNvPr id="20551" name="Rectangle 71"/>
              <p:cNvSpPr>
                <a:spLocks noChangeArrowheads="1"/>
              </p:cNvSpPr>
              <p:nvPr/>
            </p:nvSpPr>
            <p:spPr bwMode="auto">
              <a:xfrm>
                <a:off x="3969" y="2786"/>
                <a:ext cx="593" cy="481"/>
              </a:xfrm>
              <a:prstGeom prst="rect">
                <a:avLst/>
              </a:prstGeom>
              <a:solidFill>
                <a:srgbClr val="0066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2" name="Rectangle 72"/>
              <p:cNvSpPr>
                <a:spLocks noChangeArrowheads="1"/>
              </p:cNvSpPr>
              <p:nvPr/>
            </p:nvSpPr>
            <p:spPr bwMode="auto">
              <a:xfrm>
                <a:off x="4561" y="2233"/>
                <a:ext cx="635" cy="553"/>
              </a:xfrm>
              <a:prstGeom prst="rect">
                <a:avLst/>
              </a:prstGeom>
              <a:solidFill>
                <a:srgbClr val="0066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3" name="Freeform 73"/>
              <p:cNvSpPr>
                <a:spLocks/>
              </p:cNvSpPr>
              <p:nvPr/>
            </p:nvSpPr>
            <p:spPr bwMode="auto">
              <a:xfrm>
                <a:off x="5194" y="3276"/>
                <a:ext cx="998" cy="10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2" y="267"/>
                  </a:cxn>
                  <a:cxn ang="0">
                    <a:pos x="348" y="371"/>
                  </a:cxn>
                  <a:cxn ang="0">
                    <a:pos x="572" y="603"/>
                  </a:cxn>
                  <a:cxn ang="0">
                    <a:pos x="684" y="611"/>
                  </a:cxn>
                  <a:cxn ang="0">
                    <a:pos x="780" y="827"/>
                  </a:cxn>
                  <a:cxn ang="0">
                    <a:pos x="998" y="1044"/>
                  </a:cxn>
                </a:cxnLst>
                <a:rect l="0" t="0" r="r" b="b"/>
                <a:pathLst>
                  <a:path w="998" h="1044">
                    <a:moveTo>
                      <a:pt x="0" y="0"/>
                    </a:moveTo>
                    <a:lnTo>
                      <a:pt x="332" y="267"/>
                    </a:lnTo>
                    <a:lnTo>
                      <a:pt x="348" y="371"/>
                    </a:lnTo>
                    <a:lnTo>
                      <a:pt x="572" y="603"/>
                    </a:lnTo>
                    <a:lnTo>
                      <a:pt x="684" y="611"/>
                    </a:lnTo>
                    <a:lnTo>
                      <a:pt x="780" y="827"/>
                    </a:lnTo>
                    <a:lnTo>
                      <a:pt x="998" y="10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4" name="Rectangle 74"/>
              <p:cNvSpPr>
                <a:spLocks noChangeArrowheads="1"/>
              </p:cNvSpPr>
              <p:nvPr/>
            </p:nvSpPr>
            <p:spPr bwMode="auto">
              <a:xfrm>
                <a:off x="5692" y="3273"/>
                <a:ext cx="497" cy="553"/>
              </a:xfrm>
              <a:prstGeom prst="rect">
                <a:avLst/>
              </a:prstGeom>
              <a:solidFill>
                <a:srgbClr val="0066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5" name="Rectangle 75"/>
              <p:cNvSpPr>
                <a:spLocks noChangeArrowheads="1"/>
              </p:cNvSpPr>
              <p:nvPr/>
            </p:nvSpPr>
            <p:spPr bwMode="auto">
              <a:xfrm>
                <a:off x="5199" y="3827"/>
                <a:ext cx="497" cy="493"/>
              </a:xfrm>
              <a:prstGeom prst="rect">
                <a:avLst/>
              </a:prstGeom>
              <a:solidFill>
                <a:srgbClr val="0066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56" name="Line 76"/>
              <p:cNvSpPr>
                <a:spLocks noChangeShapeType="1"/>
              </p:cNvSpPr>
              <p:nvPr/>
            </p:nvSpPr>
            <p:spPr bwMode="auto">
              <a:xfrm>
                <a:off x="5196" y="3546"/>
                <a:ext cx="492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7" name="Line 77"/>
              <p:cNvSpPr>
                <a:spLocks noChangeShapeType="1"/>
              </p:cNvSpPr>
              <p:nvPr/>
            </p:nvSpPr>
            <p:spPr bwMode="auto">
              <a:xfrm>
                <a:off x="5694" y="4068"/>
                <a:ext cx="492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8" name="Line 78"/>
              <p:cNvSpPr>
                <a:spLocks noChangeShapeType="1"/>
              </p:cNvSpPr>
              <p:nvPr/>
            </p:nvSpPr>
            <p:spPr bwMode="auto">
              <a:xfrm>
                <a:off x="4560" y="3012"/>
                <a:ext cx="630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9" name="Oval 79"/>
              <p:cNvSpPr>
                <a:spLocks noChangeArrowheads="1"/>
              </p:cNvSpPr>
              <p:nvPr/>
            </p:nvSpPr>
            <p:spPr bwMode="auto">
              <a:xfrm>
                <a:off x="5911" y="402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0" name="Oval 80"/>
              <p:cNvSpPr>
                <a:spLocks noChangeArrowheads="1"/>
              </p:cNvSpPr>
              <p:nvPr/>
            </p:nvSpPr>
            <p:spPr bwMode="auto">
              <a:xfrm>
                <a:off x="5479" y="3505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1" name="Oval 81"/>
              <p:cNvSpPr>
                <a:spLocks noChangeArrowheads="1"/>
              </p:cNvSpPr>
              <p:nvPr/>
            </p:nvSpPr>
            <p:spPr bwMode="auto">
              <a:xfrm>
                <a:off x="4771" y="2968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62" name="Line 82"/>
              <p:cNvSpPr>
                <a:spLocks noChangeShapeType="1"/>
              </p:cNvSpPr>
              <p:nvPr/>
            </p:nvSpPr>
            <p:spPr bwMode="auto">
              <a:xfrm>
                <a:off x="3966" y="2496"/>
                <a:ext cx="594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3" name="Oval 83"/>
              <p:cNvSpPr>
                <a:spLocks noChangeArrowheads="1"/>
              </p:cNvSpPr>
              <p:nvPr/>
            </p:nvSpPr>
            <p:spPr bwMode="auto">
              <a:xfrm>
                <a:off x="4165" y="2452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564" name="Rectangle 84"/>
            <p:cNvSpPr>
              <a:spLocks noChangeArrowheads="1"/>
            </p:cNvSpPr>
            <p:nvPr/>
          </p:nvSpPr>
          <p:spPr bwMode="auto">
            <a:xfrm>
              <a:off x="3780" y="1851"/>
              <a:ext cx="348" cy="25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5" name="Rectangle 85"/>
            <p:cNvSpPr>
              <a:spLocks noChangeArrowheads="1"/>
            </p:cNvSpPr>
            <p:nvPr/>
          </p:nvSpPr>
          <p:spPr bwMode="auto">
            <a:xfrm>
              <a:off x="4386" y="2403"/>
              <a:ext cx="372" cy="22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6" name="Rectangle 86"/>
            <p:cNvSpPr>
              <a:spLocks noChangeArrowheads="1"/>
            </p:cNvSpPr>
            <p:nvPr/>
          </p:nvSpPr>
          <p:spPr bwMode="auto">
            <a:xfrm>
              <a:off x="3540" y="2115"/>
              <a:ext cx="246" cy="26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7" name="Rectangle 87"/>
            <p:cNvSpPr>
              <a:spLocks noChangeArrowheads="1"/>
            </p:cNvSpPr>
            <p:nvPr/>
          </p:nvSpPr>
          <p:spPr bwMode="auto">
            <a:xfrm>
              <a:off x="4128" y="2631"/>
              <a:ext cx="258" cy="25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8" name="Rectangle 88"/>
            <p:cNvSpPr>
              <a:spLocks noChangeArrowheads="1"/>
            </p:cNvSpPr>
            <p:nvPr/>
          </p:nvSpPr>
          <p:spPr bwMode="auto">
            <a:xfrm>
              <a:off x="5097" y="2898"/>
              <a:ext cx="156" cy="26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9" name="Rectangle 89"/>
            <p:cNvSpPr>
              <a:spLocks noChangeArrowheads="1"/>
            </p:cNvSpPr>
            <p:nvPr/>
          </p:nvSpPr>
          <p:spPr bwMode="auto">
            <a:xfrm>
              <a:off x="4764" y="3159"/>
              <a:ext cx="324" cy="26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0" name="Rectangle 90"/>
            <p:cNvSpPr>
              <a:spLocks noChangeArrowheads="1"/>
            </p:cNvSpPr>
            <p:nvPr/>
          </p:nvSpPr>
          <p:spPr bwMode="auto">
            <a:xfrm>
              <a:off x="5520" y="3447"/>
              <a:ext cx="240" cy="240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1" name="Rectangle 91"/>
            <p:cNvSpPr>
              <a:spLocks noChangeArrowheads="1"/>
            </p:cNvSpPr>
            <p:nvPr/>
          </p:nvSpPr>
          <p:spPr bwMode="auto">
            <a:xfrm>
              <a:off x="5268" y="3687"/>
              <a:ext cx="252" cy="24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672" name="Group 192"/>
          <p:cNvGrpSpPr>
            <a:grpSpLocks/>
          </p:cNvGrpSpPr>
          <p:nvPr/>
        </p:nvGrpSpPr>
        <p:grpSpPr bwMode="auto">
          <a:xfrm>
            <a:off x="5376863" y="1758950"/>
            <a:ext cx="3533775" cy="3313113"/>
            <a:chOff x="3534" y="2233"/>
            <a:chExt cx="2226" cy="2087"/>
          </a:xfrm>
        </p:grpSpPr>
        <p:sp>
          <p:nvSpPr>
            <p:cNvPr id="20575" name="Rectangle 95"/>
            <p:cNvSpPr>
              <a:spLocks noChangeArrowheads="1"/>
            </p:cNvSpPr>
            <p:nvPr/>
          </p:nvSpPr>
          <p:spPr bwMode="auto">
            <a:xfrm>
              <a:off x="3537" y="2233"/>
              <a:ext cx="2222" cy="2087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3537" y="3276"/>
              <a:ext cx="2223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Oval 97"/>
            <p:cNvSpPr>
              <a:spLocks noChangeArrowheads="1"/>
            </p:cNvSpPr>
            <p:nvPr/>
          </p:nvSpPr>
          <p:spPr bwMode="auto">
            <a:xfrm>
              <a:off x="4716" y="3231"/>
              <a:ext cx="91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8" name="Freeform 98"/>
            <p:cNvSpPr>
              <a:spLocks/>
            </p:cNvSpPr>
            <p:nvPr/>
          </p:nvSpPr>
          <p:spPr bwMode="auto">
            <a:xfrm>
              <a:off x="3537" y="2233"/>
              <a:ext cx="1225" cy="9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7" y="478"/>
                </a:cxn>
                <a:cxn ang="0">
                  <a:pos x="541" y="486"/>
                </a:cxn>
                <a:cxn ang="0">
                  <a:pos x="845" y="782"/>
                </a:cxn>
                <a:cxn ang="0">
                  <a:pos x="965" y="790"/>
                </a:cxn>
                <a:cxn ang="0">
                  <a:pos x="1225" y="998"/>
                </a:cxn>
              </a:cxnLst>
              <a:rect l="0" t="0" r="r" b="b"/>
              <a:pathLst>
                <a:path w="1225" h="998">
                  <a:moveTo>
                    <a:pt x="0" y="0"/>
                  </a:moveTo>
                  <a:lnTo>
                    <a:pt x="437" y="478"/>
                  </a:lnTo>
                  <a:lnTo>
                    <a:pt x="541" y="486"/>
                  </a:lnTo>
                  <a:lnTo>
                    <a:pt x="845" y="782"/>
                  </a:lnTo>
                  <a:lnTo>
                    <a:pt x="965" y="790"/>
                  </a:lnTo>
                  <a:lnTo>
                    <a:pt x="1225" y="99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9" name="Rectangle 99"/>
            <p:cNvSpPr>
              <a:spLocks noChangeArrowheads="1"/>
            </p:cNvSpPr>
            <p:nvPr/>
          </p:nvSpPr>
          <p:spPr bwMode="auto">
            <a:xfrm>
              <a:off x="4762" y="2233"/>
              <a:ext cx="998" cy="104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0" name="Rectangle 100"/>
            <p:cNvSpPr>
              <a:spLocks noChangeArrowheads="1"/>
            </p:cNvSpPr>
            <p:nvPr/>
          </p:nvSpPr>
          <p:spPr bwMode="auto">
            <a:xfrm>
              <a:off x="3537" y="3276"/>
              <a:ext cx="1225" cy="104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1" name="Line 101"/>
            <p:cNvSpPr>
              <a:spLocks noChangeShapeType="1"/>
            </p:cNvSpPr>
            <p:nvPr/>
          </p:nvSpPr>
          <p:spPr bwMode="auto">
            <a:xfrm>
              <a:off x="3537" y="2777"/>
              <a:ext cx="1225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2" name="Line 102"/>
            <p:cNvSpPr>
              <a:spLocks noChangeShapeType="1"/>
            </p:cNvSpPr>
            <p:nvPr/>
          </p:nvSpPr>
          <p:spPr bwMode="auto">
            <a:xfrm>
              <a:off x="4762" y="3821"/>
              <a:ext cx="99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3" name="Oval 103"/>
            <p:cNvSpPr>
              <a:spLocks noChangeArrowheads="1"/>
            </p:cNvSpPr>
            <p:nvPr/>
          </p:nvSpPr>
          <p:spPr bwMode="auto">
            <a:xfrm>
              <a:off x="4081" y="273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4" name="Oval 104"/>
            <p:cNvSpPr>
              <a:spLocks noChangeArrowheads="1"/>
            </p:cNvSpPr>
            <p:nvPr/>
          </p:nvSpPr>
          <p:spPr bwMode="auto">
            <a:xfrm>
              <a:off x="5215" y="377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5" name="Text Box 105"/>
            <p:cNvSpPr txBox="1">
              <a:spLocks noChangeArrowheads="1"/>
            </p:cNvSpPr>
            <p:nvPr/>
          </p:nvSpPr>
          <p:spPr bwMode="auto">
            <a:xfrm>
              <a:off x="4762" y="307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</a:t>
              </a:r>
              <a:endParaRPr lang="ru-RU" b="1" i="1">
                <a:effectLst/>
              </a:endParaRPr>
            </a:p>
          </p:txBody>
        </p:sp>
        <p:sp>
          <p:nvSpPr>
            <p:cNvPr id="20586" name="Text Box 106"/>
            <p:cNvSpPr txBox="1">
              <a:spLocks noChangeArrowheads="1"/>
            </p:cNvSpPr>
            <p:nvPr/>
          </p:nvSpPr>
          <p:spPr bwMode="auto">
            <a:xfrm>
              <a:off x="4127" y="2505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x'</a:t>
              </a:r>
              <a:endParaRPr lang="ru-RU" b="1" i="1">
                <a:effectLst/>
              </a:endParaRPr>
            </a:p>
          </p:txBody>
        </p:sp>
        <p:sp>
          <p:nvSpPr>
            <p:cNvPr id="20587" name="Text Box 107"/>
            <p:cNvSpPr txBox="1">
              <a:spLocks noChangeArrowheads="1"/>
            </p:cNvSpPr>
            <p:nvPr/>
          </p:nvSpPr>
          <p:spPr bwMode="auto">
            <a:xfrm>
              <a:off x="5261" y="3549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x"</a:t>
              </a:r>
              <a:endParaRPr lang="ru-RU" b="1" i="1">
                <a:effectLst/>
              </a:endParaRPr>
            </a:p>
          </p:txBody>
        </p:sp>
        <p:sp>
          <p:nvSpPr>
            <p:cNvPr id="20588" name="Rectangle 108"/>
            <p:cNvSpPr>
              <a:spLocks noChangeArrowheads="1"/>
            </p:cNvSpPr>
            <p:nvPr/>
          </p:nvSpPr>
          <p:spPr bwMode="auto">
            <a:xfrm>
              <a:off x="3537" y="2786"/>
              <a:ext cx="593" cy="481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9" name="Rectangle 109"/>
            <p:cNvSpPr>
              <a:spLocks noChangeArrowheads="1"/>
            </p:cNvSpPr>
            <p:nvPr/>
          </p:nvSpPr>
          <p:spPr bwMode="auto">
            <a:xfrm>
              <a:off x="4129" y="2233"/>
              <a:ext cx="635" cy="55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0" name="Freeform 110"/>
            <p:cNvSpPr>
              <a:spLocks/>
            </p:cNvSpPr>
            <p:nvPr/>
          </p:nvSpPr>
          <p:spPr bwMode="auto">
            <a:xfrm>
              <a:off x="4762" y="3276"/>
              <a:ext cx="998" cy="10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2" y="267"/>
                </a:cxn>
                <a:cxn ang="0">
                  <a:pos x="348" y="371"/>
                </a:cxn>
                <a:cxn ang="0">
                  <a:pos x="572" y="603"/>
                </a:cxn>
                <a:cxn ang="0">
                  <a:pos x="684" y="611"/>
                </a:cxn>
                <a:cxn ang="0">
                  <a:pos x="780" y="827"/>
                </a:cxn>
                <a:cxn ang="0">
                  <a:pos x="998" y="1044"/>
                </a:cxn>
              </a:cxnLst>
              <a:rect l="0" t="0" r="r" b="b"/>
              <a:pathLst>
                <a:path w="998" h="1044">
                  <a:moveTo>
                    <a:pt x="0" y="0"/>
                  </a:moveTo>
                  <a:lnTo>
                    <a:pt x="332" y="267"/>
                  </a:lnTo>
                  <a:lnTo>
                    <a:pt x="348" y="371"/>
                  </a:lnTo>
                  <a:lnTo>
                    <a:pt x="572" y="603"/>
                  </a:lnTo>
                  <a:lnTo>
                    <a:pt x="684" y="611"/>
                  </a:lnTo>
                  <a:lnTo>
                    <a:pt x="780" y="827"/>
                  </a:lnTo>
                  <a:lnTo>
                    <a:pt x="998" y="10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1" name="Rectangle 111"/>
            <p:cNvSpPr>
              <a:spLocks noChangeArrowheads="1"/>
            </p:cNvSpPr>
            <p:nvPr/>
          </p:nvSpPr>
          <p:spPr bwMode="auto">
            <a:xfrm>
              <a:off x="5260" y="3273"/>
              <a:ext cx="497" cy="55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2" name="Rectangle 112"/>
            <p:cNvSpPr>
              <a:spLocks noChangeArrowheads="1"/>
            </p:cNvSpPr>
            <p:nvPr/>
          </p:nvSpPr>
          <p:spPr bwMode="auto">
            <a:xfrm>
              <a:off x="4767" y="3827"/>
              <a:ext cx="497" cy="493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3" name="Line 113"/>
            <p:cNvSpPr>
              <a:spLocks noChangeShapeType="1"/>
            </p:cNvSpPr>
            <p:nvPr/>
          </p:nvSpPr>
          <p:spPr bwMode="auto">
            <a:xfrm>
              <a:off x="4764" y="3546"/>
              <a:ext cx="49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4" name="Line 114"/>
            <p:cNvSpPr>
              <a:spLocks noChangeShapeType="1"/>
            </p:cNvSpPr>
            <p:nvPr/>
          </p:nvSpPr>
          <p:spPr bwMode="auto">
            <a:xfrm>
              <a:off x="5262" y="4068"/>
              <a:ext cx="49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5" name="Line 115"/>
            <p:cNvSpPr>
              <a:spLocks noChangeShapeType="1"/>
            </p:cNvSpPr>
            <p:nvPr/>
          </p:nvSpPr>
          <p:spPr bwMode="auto">
            <a:xfrm>
              <a:off x="4128" y="3012"/>
              <a:ext cx="63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6" name="Oval 116"/>
            <p:cNvSpPr>
              <a:spLocks noChangeArrowheads="1"/>
            </p:cNvSpPr>
            <p:nvPr/>
          </p:nvSpPr>
          <p:spPr bwMode="auto">
            <a:xfrm>
              <a:off x="5479" y="402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7" name="Oval 117"/>
            <p:cNvSpPr>
              <a:spLocks noChangeArrowheads="1"/>
            </p:cNvSpPr>
            <p:nvPr/>
          </p:nvSpPr>
          <p:spPr bwMode="auto">
            <a:xfrm>
              <a:off x="5047" y="350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8" name="Oval 118"/>
            <p:cNvSpPr>
              <a:spLocks noChangeArrowheads="1"/>
            </p:cNvSpPr>
            <p:nvPr/>
          </p:nvSpPr>
          <p:spPr bwMode="auto">
            <a:xfrm>
              <a:off x="4339" y="296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9" name="Line 119"/>
            <p:cNvSpPr>
              <a:spLocks noChangeShapeType="1"/>
            </p:cNvSpPr>
            <p:nvPr/>
          </p:nvSpPr>
          <p:spPr bwMode="auto">
            <a:xfrm>
              <a:off x="3534" y="2496"/>
              <a:ext cx="59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0" name="Oval 120"/>
            <p:cNvSpPr>
              <a:spLocks noChangeArrowheads="1"/>
            </p:cNvSpPr>
            <p:nvPr/>
          </p:nvSpPr>
          <p:spPr bwMode="auto">
            <a:xfrm>
              <a:off x="3733" y="245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1" name="Rectangle 121"/>
            <p:cNvSpPr>
              <a:spLocks noChangeArrowheads="1"/>
            </p:cNvSpPr>
            <p:nvPr/>
          </p:nvSpPr>
          <p:spPr bwMode="auto">
            <a:xfrm>
              <a:off x="3780" y="2235"/>
              <a:ext cx="348" cy="25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2" name="Rectangle 122"/>
            <p:cNvSpPr>
              <a:spLocks noChangeArrowheads="1"/>
            </p:cNvSpPr>
            <p:nvPr/>
          </p:nvSpPr>
          <p:spPr bwMode="auto">
            <a:xfrm>
              <a:off x="4386" y="2787"/>
              <a:ext cx="372" cy="22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3" name="Rectangle 123"/>
            <p:cNvSpPr>
              <a:spLocks noChangeArrowheads="1"/>
            </p:cNvSpPr>
            <p:nvPr/>
          </p:nvSpPr>
          <p:spPr bwMode="auto">
            <a:xfrm>
              <a:off x="3540" y="2499"/>
              <a:ext cx="246" cy="26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4" name="Rectangle 124"/>
            <p:cNvSpPr>
              <a:spLocks noChangeArrowheads="1"/>
            </p:cNvSpPr>
            <p:nvPr/>
          </p:nvSpPr>
          <p:spPr bwMode="auto">
            <a:xfrm>
              <a:off x="4128" y="3015"/>
              <a:ext cx="258" cy="25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5" name="Rectangle 125"/>
            <p:cNvSpPr>
              <a:spLocks noChangeArrowheads="1"/>
            </p:cNvSpPr>
            <p:nvPr/>
          </p:nvSpPr>
          <p:spPr bwMode="auto">
            <a:xfrm>
              <a:off x="5097" y="3282"/>
              <a:ext cx="156" cy="264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6" name="Rectangle 126"/>
            <p:cNvSpPr>
              <a:spLocks noChangeArrowheads="1"/>
            </p:cNvSpPr>
            <p:nvPr/>
          </p:nvSpPr>
          <p:spPr bwMode="auto">
            <a:xfrm>
              <a:off x="4764" y="3543"/>
              <a:ext cx="324" cy="28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7" name="Rectangle 127"/>
            <p:cNvSpPr>
              <a:spLocks noChangeArrowheads="1"/>
            </p:cNvSpPr>
            <p:nvPr/>
          </p:nvSpPr>
          <p:spPr bwMode="auto">
            <a:xfrm>
              <a:off x="5520" y="3831"/>
              <a:ext cx="240" cy="240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8" name="Rectangle 128"/>
            <p:cNvSpPr>
              <a:spLocks noChangeArrowheads="1"/>
            </p:cNvSpPr>
            <p:nvPr/>
          </p:nvSpPr>
          <p:spPr bwMode="auto">
            <a:xfrm>
              <a:off x="5268" y="4071"/>
              <a:ext cx="252" cy="24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9" name="Line 129"/>
            <p:cNvSpPr>
              <a:spLocks noChangeShapeType="1"/>
            </p:cNvSpPr>
            <p:nvPr/>
          </p:nvSpPr>
          <p:spPr bwMode="auto">
            <a:xfrm>
              <a:off x="3537" y="2364"/>
              <a:ext cx="2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0" name="Line 160"/>
            <p:cNvSpPr>
              <a:spLocks noChangeShapeType="1"/>
            </p:cNvSpPr>
            <p:nvPr/>
          </p:nvSpPr>
          <p:spPr bwMode="auto">
            <a:xfrm>
              <a:off x="3795" y="2628"/>
              <a:ext cx="33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1" name="Oval 161"/>
            <p:cNvSpPr>
              <a:spLocks noChangeArrowheads="1"/>
            </p:cNvSpPr>
            <p:nvPr/>
          </p:nvSpPr>
          <p:spPr bwMode="auto">
            <a:xfrm>
              <a:off x="3853" y="258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2" name="Oval 162"/>
            <p:cNvSpPr>
              <a:spLocks noChangeArrowheads="1"/>
            </p:cNvSpPr>
            <p:nvPr/>
          </p:nvSpPr>
          <p:spPr bwMode="auto">
            <a:xfrm>
              <a:off x="3607" y="232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3" name="Rectangle 163"/>
            <p:cNvSpPr>
              <a:spLocks noChangeArrowheads="1"/>
            </p:cNvSpPr>
            <p:nvPr/>
          </p:nvSpPr>
          <p:spPr bwMode="auto">
            <a:xfrm>
              <a:off x="3906" y="2493"/>
              <a:ext cx="222" cy="13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4" name="Rectangle 164"/>
            <p:cNvSpPr>
              <a:spLocks noChangeArrowheads="1"/>
            </p:cNvSpPr>
            <p:nvPr/>
          </p:nvSpPr>
          <p:spPr bwMode="auto">
            <a:xfrm>
              <a:off x="3654" y="2235"/>
              <a:ext cx="126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5" name="Rectangle 165"/>
            <p:cNvSpPr>
              <a:spLocks noChangeArrowheads="1"/>
            </p:cNvSpPr>
            <p:nvPr/>
          </p:nvSpPr>
          <p:spPr bwMode="auto">
            <a:xfrm>
              <a:off x="3537" y="2361"/>
              <a:ext cx="114" cy="13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6" name="Rectangle 166"/>
            <p:cNvSpPr>
              <a:spLocks noChangeArrowheads="1"/>
            </p:cNvSpPr>
            <p:nvPr/>
          </p:nvSpPr>
          <p:spPr bwMode="auto">
            <a:xfrm>
              <a:off x="3780" y="2628"/>
              <a:ext cx="126" cy="13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8" name="Line 168"/>
            <p:cNvSpPr>
              <a:spLocks noChangeShapeType="1"/>
            </p:cNvSpPr>
            <p:nvPr/>
          </p:nvSpPr>
          <p:spPr bwMode="auto">
            <a:xfrm>
              <a:off x="4131" y="2895"/>
              <a:ext cx="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9" name="Line 169"/>
            <p:cNvSpPr>
              <a:spLocks noChangeShapeType="1"/>
            </p:cNvSpPr>
            <p:nvPr/>
          </p:nvSpPr>
          <p:spPr bwMode="auto">
            <a:xfrm>
              <a:off x="4395" y="3135"/>
              <a:ext cx="3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0" name="Oval 170"/>
            <p:cNvSpPr>
              <a:spLocks noChangeArrowheads="1"/>
            </p:cNvSpPr>
            <p:nvPr/>
          </p:nvSpPr>
          <p:spPr bwMode="auto">
            <a:xfrm>
              <a:off x="4591" y="308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1" name="Rectangle 171"/>
            <p:cNvSpPr>
              <a:spLocks noChangeArrowheads="1"/>
            </p:cNvSpPr>
            <p:nvPr/>
          </p:nvSpPr>
          <p:spPr bwMode="auto">
            <a:xfrm>
              <a:off x="4386" y="3135"/>
              <a:ext cx="246" cy="132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2" name="Rectangle 172"/>
            <p:cNvSpPr>
              <a:spLocks noChangeArrowheads="1"/>
            </p:cNvSpPr>
            <p:nvPr/>
          </p:nvSpPr>
          <p:spPr bwMode="auto">
            <a:xfrm>
              <a:off x="4626" y="3009"/>
              <a:ext cx="138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3" name="Line 173"/>
            <p:cNvSpPr>
              <a:spLocks noChangeShapeType="1"/>
            </p:cNvSpPr>
            <p:nvPr/>
          </p:nvSpPr>
          <p:spPr bwMode="auto">
            <a:xfrm>
              <a:off x="4761" y="3411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4" name="Oval 174"/>
            <p:cNvSpPr>
              <a:spLocks noChangeArrowheads="1"/>
            </p:cNvSpPr>
            <p:nvPr/>
          </p:nvSpPr>
          <p:spPr bwMode="auto">
            <a:xfrm>
              <a:off x="4878" y="3363"/>
              <a:ext cx="91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5" name="Rectangle 175"/>
            <p:cNvSpPr>
              <a:spLocks noChangeArrowheads="1"/>
            </p:cNvSpPr>
            <p:nvPr/>
          </p:nvSpPr>
          <p:spPr bwMode="auto">
            <a:xfrm>
              <a:off x="4929" y="3285"/>
              <a:ext cx="168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6" name="Rectangle 176"/>
            <p:cNvSpPr>
              <a:spLocks noChangeArrowheads="1"/>
            </p:cNvSpPr>
            <p:nvPr/>
          </p:nvSpPr>
          <p:spPr bwMode="auto">
            <a:xfrm>
              <a:off x="4761" y="3411"/>
              <a:ext cx="168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0" name="Line 180"/>
            <p:cNvSpPr>
              <a:spLocks noChangeShapeType="1"/>
            </p:cNvSpPr>
            <p:nvPr/>
          </p:nvSpPr>
          <p:spPr bwMode="auto">
            <a:xfrm>
              <a:off x="5085" y="3675"/>
              <a:ext cx="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1" name="Oval 181"/>
            <p:cNvSpPr>
              <a:spLocks noChangeArrowheads="1"/>
            </p:cNvSpPr>
            <p:nvPr/>
          </p:nvSpPr>
          <p:spPr bwMode="auto">
            <a:xfrm>
              <a:off x="5095" y="3631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2" name="Rectangle 182"/>
            <p:cNvSpPr>
              <a:spLocks noChangeArrowheads="1"/>
            </p:cNvSpPr>
            <p:nvPr/>
          </p:nvSpPr>
          <p:spPr bwMode="auto">
            <a:xfrm>
              <a:off x="5145" y="3549"/>
              <a:ext cx="114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3" name="Rectangle 183"/>
            <p:cNvSpPr>
              <a:spLocks noChangeArrowheads="1"/>
            </p:cNvSpPr>
            <p:nvPr/>
          </p:nvSpPr>
          <p:spPr bwMode="auto">
            <a:xfrm>
              <a:off x="5088" y="3672"/>
              <a:ext cx="48" cy="15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4" name="Line 184"/>
            <p:cNvSpPr>
              <a:spLocks noChangeShapeType="1"/>
            </p:cNvSpPr>
            <p:nvPr/>
          </p:nvSpPr>
          <p:spPr bwMode="auto">
            <a:xfrm>
              <a:off x="5262" y="3948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5" name="Line 185"/>
            <p:cNvSpPr>
              <a:spLocks noChangeShapeType="1"/>
            </p:cNvSpPr>
            <p:nvPr/>
          </p:nvSpPr>
          <p:spPr bwMode="auto">
            <a:xfrm>
              <a:off x="5514" y="4203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6" name="Oval 186"/>
            <p:cNvSpPr>
              <a:spLocks noChangeArrowheads="1"/>
            </p:cNvSpPr>
            <p:nvPr/>
          </p:nvSpPr>
          <p:spPr bwMode="auto">
            <a:xfrm>
              <a:off x="5593" y="415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7" name="Oval 187"/>
            <p:cNvSpPr>
              <a:spLocks noChangeArrowheads="1"/>
            </p:cNvSpPr>
            <p:nvPr/>
          </p:nvSpPr>
          <p:spPr bwMode="auto">
            <a:xfrm>
              <a:off x="5419" y="390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8" name="Rectangle 188"/>
            <p:cNvSpPr>
              <a:spLocks noChangeArrowheads="1"/>
            </p:cNvSpPr>
            <p:nvPr/>
          </p:nvSpPr>
          <p:spPr bwMode="auto">
            <a:xfrm>
              <a:off x="5472" y="3828"/>
              <a:ext cx="48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9" name="Rectangle 189"/>
            <p:cNvSpPr>
              <a:spLocks noChangeArrowheads="1"/>
            </p:cNvSpPr>
            <p:nvPr/>
          </p:nvSpPr>
          <p:spPr bwMode="auto">
            <a:xfrm>
              <a:off x="5265" y="3948"/>
              <a:ext cx="204" cy="120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0" name="Rectangle 190"/>
            <p:cNvSpPr>
              <a:spLocks noChangeArrowheads="1"/>
            </p:cNvSpPr>
            <p:nvPr/>
          </p:nvSpPr>
          <p:spPr bwMode="auto">
            <a:xfrm>
              <a:off x="5517" y="4200"/>
              <a:ext cx="120" cy="120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1" name="Rectangle 191"/>
            <p:cNvSpPr>
              <a:spLocks noChangeArrowheads="1"/>
            </p:cNvSpPr>
            <p:nvPr/>
          </p:nvSpPr>
          <p:spPr bwMode="auto">
            <a:xfrm>
              <a:off x="5640" y="4074"/>
              <a:ext cx="120" cy="126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Еще </a:t>
            </a: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один </a:t>
            </a: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 сэкономить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время и память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4876800" cy="5029200"/>
          </a:xfrm>
        </p:spPr>
        <p:txBody>
          <a:bodyPr/>
          <a:lstStyle/>
          <a:p>
            <a:r>
              <a:rPr lang="ru-RU" sz="2400" smtClean="0"/>
              <a:t>Ясно</a:t>
            </a:r>
            <a:r>
              <a:rPr lang="ru-RU" sz="2400" dirty="0"/>
              <a:t>, что выравнивания </a:t>
            </a:r>
            <a:r>
              <a:rPr lang="en-US" sz="2400" dirty="0"/>
              <a:t>D1 </a:t>
            </a:r>
            <a:r>
              <a:rPr lang="ru-RU" sz="2400" dirty="0"/>
              <a:t>и</a:t>
            </a:r>
            <a:r>
              <a:rPr lang="en-US" sz="2400" dirty="0"/>
              <a:t> D2</a:t>
            </a:r>
            <a:r>
              <a:rPr lang="ru-RU" sz="2400" dirty="0"/>
              <a:t> </a:t>
            </a:r>
            <a:r>
              <a:rPr lang="ru-RU" sz="2400"/>
              <a:t>не </a:t>
            </a:r>
            <a:r>
              <a:rPr lang="ru-RU" sz="2400" smtClean="0"/>
              <a:t>представляют интереса</a:t>
            </a:r>
            <a:r>
              <a:rPr lang="ru-RU" sz="2400"/>
              <a:t>, </a:t>
            </a:r>
            <a:r>
              <a:rPr lang="ru-RU" sz="2400" smtClean="0"/>
              <a:t>поскольку содержат </a:t>
            </a:r>
            <a:r>
              <a:rPr lang="ru-RU" sz="2400"/>
              <a:t>в </a:t>
            </a:r>
            <a:r>
              <a:rPr lang="ru-RU" sz="2400" smtClean="0"/>
              <a:t>основном </a:t>
            </a:r>
            <a:r>
              <a:rPr lang="ru-RU" sz="2400" dirty="0" err="1"/>
              <a:t>делеции</a:t>
            </a:r>
            <a:endParaRPr lang="ru-RU" sz="2400" dirty="0"/>
          </a:p>
          <a:p>
            <a:r>
              <a:rPr lang="ru-RU" sz="2400" dirty="0"/>
              <a:t>Разумные выравнивания </a:t>
            </a:r>
            <a:r>
              <a:rPr lang="en-US" sz="2400" dirty="0"/>
              <a:t>(A) </a:t>
            </a:r>
            <a:r>
              <a:rPr lang="ru-RU" sz="2400" dirty="0"/>
              <a:t>лежат </a:t>
            </a:r>
            <a:r>
              <a:rPr lang="ru-RU" sz="2400"/>
              <a:t>в </a:t>
            </a:r>
            <a:r>
              <a:rPr lang="ru-RU" sz="2400" smtClean="0"/>
              <a:t>полосе</a:t>
            </a:r>
            <a:endParaRPr lang="en-US" sz="2400" dirty="0"/>
          </a:p>
          <a:p>
            <a:r>
              <a:rPr lang="ru-RU" sz="2400" dirty="0"/>
              <a:t>Алгоритм</a:t>
            </a:r>
            <a:r>
              <a:rPr lang="ru-RU" sz="2400"/>
              <a:t>: </a:t>
            </a:r>
            <a:r>
              <a:rPr lang="ru-RU" sz="2400" smtClean="0"/>
              <a:t>задаемся </a:t>
            </a:r>
            <a:r>
              <a:rPr lang="ru-RU" sz="2400"/>
              <a:t>шириной </a:t>
            </a:r>
            <a:r>
              <a:rPr lang="ru-RU" sz="2400" smtClean="0"/>
              <a:t>полосы </a:t>
            </a:r>
            <a:r>
              <a:rPr lang="en-US" sz="2400" dirty="0"/>
              <a:t>w</a:t>
            </a:r>
            <a:r>
              <a:rPr lang="ru-RU" sz="2400" dirty="0"/>
              <a:t> </a:t>
            </a:r>
            <a:r>
              <a:rPr lang="ru-RU" sz="2400"/>
              <a:t>и </a:t>
            </a:r>
            <a:r>
              <a:rPr lang="ru-RU" sz="2400" smtClean="0"/>
              <a:t>просматриваем </a:t>
            </a:r>
            <a:r>
              <a:rPr lang="ru-RU" sz="2400" dirty="0"/>
              <a:t>только те вершины графа, что лежат в </a:t>
            </a:r>
            <a:r>
              <a:rPr lang="ru-RU" sz="2400"/>
              <a:t>указанной </a:t>
            </a:r>
            <a:r>
              <a:rPr lang="ru-RU" sz="2400" smtClean="0"/>
              <a:t>полосе</a:t>
            </a:r>
            <a:r>
              <a:rPr lang="ru-RU" sz="2400" dirty="0"/>
              <a:t>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410200" y="2057400"/>
            <a:ext cx="3352800" cy="3048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5410200" y="2057400"/>
            <a:ext cx="3352800" cy="304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112"/>
              </a:cxn>
              <a:cxn ang="0">
                <a:pos x="2112" y="1920"/>
              </a:cxn>
            </a:cxnLst>
            <a:rect l="0" t="0" r="r" b="b"/>
            <a:pathLst>
              <a:path w="2112" h="1920">
                <a:moveTo>
                  <a:pt x="0" y="0"/>
                </a:moveTo>
                <a:lnTo>
                  <a:pt x="2016" y="112"/>
                </a:lnTo>
                <a:lnTo>
                  <a:pt x="2112" y="1920"/>
                </a:lnTo>
              </a:path>
            </a:pathLst>
          </a:custGeom>
          <a:noFill/>
          <a:ln w="28575" cmpd="sng">
            <a:solidFill>
              <a:srgbClr val="FF868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5410200" y="2057400"/>
            <a:ext cx="3352800" cy="304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792"/>
              </a:cxn>
              <a:cxn ang="0">
                <a:pos x="2112" y="1920"/>
              </a:cxn>
            </a:cxnLst>
            <a:rect l="0" t="0" r="r" b="b"/>
            <a:pathLst>
              <a:path w="2112" h="1920">
                <a:moveTo>
                  <a:pt x="0" y="0"/>
                </a:moveTo>
                <a:lnTo>
                  <a:pt x="144" y="1792"/>
                </a:lnTo>
                <a:lnTo>
                  <a:pt x="2112" y="1920"/>
                </a:lnTo>
              </a:path>
            </a:pathLst>
          </a:custGeom>
          <a:noFill/>
          <a:ln w="28575" cmpd="sng">
            <a:solidFill>
              <a:srgbClr val="FF868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715000" y="45720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868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D2</a:t>
            </a:r>
            <a:endParaRPr lang="ru-RU" sz="1800" b="1">
              <a:solidFill>
                <a:srgbClr val="FF868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077200" y="22860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868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D1</a:t>
            </a:r>
            <a:endParaRPr lang="ru-RU" sz="1800" b="1">
              <a:solidFill>
                <a:srgbClr val="FF868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5410200" y="2057400"/>
            <a:ext cx="3365500" cy="304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4" y="0"/>
              </a:cxn>
              <a:cxn ang="0">
                <a:pos x="2120" y="1464"/>
              </a:cxn>
              <a:cxn ang="0">
                <a:pos x="2120" y="1920"/>
              </a:cxn>
              <a:cxn ang="0">
                <a:pos x="1688" y="1920"/>
              </a:cxn>
              <a:cxn ang="0">
                <a:pos x="0" y="438"/>
              </a:cxn>
              <a:cxn ang="0">
                <a:pos x="0" y="0"/>
              </a:cxn>
            </a:cxnLst>
            <a:rect l="0" t="0" r="r" b="b"/>
            <a:pathLst>
              <a:path w="2120" h="1920">
                <a:moveTo>
                  <a:pt x="0" y="0"/>
                </a:moveTo>
                <a:lnTo>
                  <a:pt x="464" y="0"/>
                </a:lnTo>
                <a:lnTo>
                  <a:pt x="2120" y="1464"/>
                </a:lnTo>
                <a:lnTo>
                  <a:pt x="2120" y="1920"/>
                </a:lnTo>
                <a:lnTo>
                  <a:pt x="1688" y="1920"/>
                </a:lnTo>
                <a:lnTo>
                  <a:pt x="0" y="438"/>
                </a:lnTo>
                <a:lnTo>
                  <a:pt x="0" y="0"/>
                </a:lnTo>
                <a:close/>
              </a:path>
            </a:pathLst>
          </a:custGeom>
          <a:solidFill>
            <a:srgbClr val="00AAA6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5410200" y="2057400"/>
            <a:ext cx="3352800" cy="304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2" y="288"/>
              </a:cxn>
              <a:cxn ang="0">
                <a:pos x="664" y="648"/>
              </a:cxn>
              <a:cxn ang="0">
                <a:pos x="992" y="1104"/>
              </a:cxn>
              <a:cxn ang="0">
                <a:pos x="1312" y="1432"/>
              </a:cxn>
              <a:cxn ang="0">
                <a:pos x="1760" y="1608"/>
              </a:cxn>
              <a:cxn ang="0">
                <a:pos x="1984" y="1704"/>
              </a:cxn>
              <a:cxn ang="0">
                <a:pos x="2112" y="1920"/>
              </a:cxn>
            </a:cxnLst>
            <a:rect l="0" t="0" r="r" b="b"/>
            <a:pathLst>
              <a:path w="2112" h="1920">
                <a:moveTo>
                  <a:pt x="0" y="0"/>
                </a:moveTo>
                <a:lnTo>
                  <a:pt x="472" y="288"/>
                </a:lnTo>
                <a:lnTo>
                  <a:pt x="664" y="648"/>
                </a:lnTo>
                <a:lnTo>
                  <a:pt x="992" y="1104"/>
                </a:lnTo>
                <a:lnTo>
                  <a:pt x="1312" y="1432"/>
                </a:lnTo>
                <a:lnTo>
                  <a:pt x="1760" y="1608"/>
                </a:lnTo>
                <a:lnTo>
                  <a:pt x="1984" y="1704"/>
                </a:lnTo>
                <a:lnTo>
                  <a:pt x="2112" y="192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239000" y="3810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 rot="-3075815">
            <a:off x="6886575" y="31781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/>
              </a:rPr>
              <a:t>w</a:t>
            </a:r>
            <a:endParaRPr lang="ru-RU" sz="2400" i="1">
              <a:effectLst/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6858000" y="32004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8382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Информатика и Биоинформатика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94013" y="990600"/>
            <a:ext cx="3836987" cy="57626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Биологическая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084388" y="1916113"/>
            <a:ext cx="21066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Формализация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36788" y="2058988"/>
            <a:ext cx="21066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Формализация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14600" y="2220913"/>
            <a:ext cx="2106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Формализация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346325" y="3017838"/>
            <a:ext cx="14874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Алгоритм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590800" y="3160713"/>
            <a:ext cx="14874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Алгоритм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819400" y="3322638"/>
            <a:ext cx="14874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Алгоритм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334000" y="3251200"/>
            <a:ext cx="14874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Алгоритм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486400" y="3403600"/>
            <a:ext cx="14874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Алгоритм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962400" y="5373688"/>
            <a:ext cx="2147888" cy="49530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Тестирование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200400" y="1498600"/>
            <a:ext cx="3175" cy="417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3492500" y="1498600"/>
            <a:ext cx="12700" cy="417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3851275" y="1484313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5867400" y="14986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6019800" y="1498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3200400" y="26543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3581400" y="26543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3886200" y="26543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3657600" y="4941888"/>
            <a:ext cx="33813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>
            <a:off x="5508625" y="4927600"/>
            <a:ext cx="434975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270125" y="4160838"/>
            <a:ext cx="1655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Параметры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2422525" y="4313238"/>
            <a:ext cx="1655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Параметры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574925" y="4465638"/>
            <a:ext cx="1655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Параметры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5334000" y="4318000"/>
            <a:ext cx="1655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Параметры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486400" y="4470400"/>
            <a:ext cx="1655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Параметры</a:t>
            </a: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124200" y="37893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3505200" y="378936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3810000" y="37893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5943600" y="386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6096000" y="3860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H="1">
            <a:off x="5867400" y="4927600"/>
            <a:ext cx="381000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3962400" y="4941888"/>
            <a:ext cx="3222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1747838" y="4437063"/>
            <a:ext cx="2176462" cy="1223962"/>
          </a:xfrm>
          <a:custGeom>
            <a:avLst/>
            <a:gdLst/>
            <a:ahLst/>
            <a:cxnLst>
              <a:cxn ang="0">
                <a:pos x="1395" y="771"/>
              </a:cxn>
              <a:cxn ang="0">
                <a:pos x="683" y="653"/>
              </a:cxn>
              <a:cxn ang="0">
                <a:pos x="171" y="477"/>
              </a:cxn>
              <a:cxn ang="0">
                <a:pos x="11" y="269"/>
              </a:cxn>
              <a:cxn ang="0">
                <a:pos x="107" y="93"/>
              </a:cxn>
              <a:cxn ang="0">
                <a:pos x="321" y="0"/>
              </a:cxn>
            </a:cxnLst>
            <a:rect l="0" t="0" r="r" b="b"/>
            <a:pathLst>
              <a:path w="1395" h="771">
                <a:moveTo>
                  <a:pt x="1395" y="771"/>
                </a:moveTo>
                <a:cubicBezTo>
                  <a:pt x="1276" y="751"/>
                  <a:pt x="887" y="702"/>
                  <a:pt x="683" y="653"/>
                </a:cubicBezTo>
                <a:cubicBezTo>
                  <a:pt x="479" y="604"/>
                  <a:pt x="283" y="541"/>
                  <a:pt x="171" y="477"/>
                </a:cubicBezTo>
                <a:cubicBezTo>
                  <a:pt x="59" y="413"/>
                  <a:pt x="22" y="333"/>
                  <a:pt x="11" y="269"/>
                </a:cubicBezTo>
                <a:cubicBezTo>
                  <a:pt x="0" y="205"/>
                  <a:pt x="55" y="138"/>
                  <a:pt x="107" y="93"/>
                </a:cubicBezTo>
                <a:cubicBezTo>
                  <a:pt x="159" y="48"/>
                  <a:pt x="277" y="19"/>
                  <a:pt x="321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>
            <a:off x="6156325" y="4652963"/>
            <a:ext cx="1541463" cy="1008062"/>
          </a:xfrm>
          <a:custGeom>
            <a:avLst/>
            <a:gdLst/>
            <a:ahLst/>
            <a:cxnLst>
              <a:cxn ang="0">
                <a:pos x="0" y="652"/>
              </a:cxn>
              <a:cxn ang="0">
                <a:pos x="717" y="440"/>
              </a:cxn>
              <a:cxn ang="0">
                <a:pos x="973" y="248"/>
              </a:cxn>
              <a:cxn ang="0">
                <a:pos x="973" y="88"/>
              </a:cxn>
              <a:cxn ang="0">
                <a:pos x="751" y="0"/>
              </a:cxn>
            </a:cxnLst>
            <a:rect l="0" t="0" r="r" b="b"/>
            <a:pathLst>
              <a:path w="1016" h="652">
                <a:moveTo>
                  <a:pt x="0" y="652"/>
                </a:moveTo>
                <a:cubicBezTo>
                  <a:pt x="119" y="617"/>
                  <a:pt x="555" y="507"/>
                  <a:pt x="717" y="440"/>
                </a:cubicBezTo>
                <a:cubicBezTo>
                  <a:pt x="879" y="373"/>
                  <a:pt x="930" y="307"/>
                  <a:pt x="973" y="248"/>
                </a:cubicBezTo>
                <a:cubicBezTo>
                  <a:pt x="1016" y="189"/>
                  <a:pt x="1010" y="129"/>
                  <a:pt x="973" y="88"/>
                </a:cubicBezTo>
                <a:cubicBezTo>
                  <a:pt x="936" y="47"/>
                  <a:pt x="797" y="18"/>
                  <a:pt x="751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>
            <a:off x="642938" y="2205038"/>
            <a:ext cx="3281362" cy="3600450"/>
          </a:xfrm>
          <a:custGeom>
            <a:avLst/>
            <a:gdLst/>
            <a:ahLst/>
            <a:cxnLst>
              <a:cxn ang="0">
                <a:pos x="2054" y="2268"/>
              </a:cxn>
              <a:cxn ang="0">
                <a:pos x="930" y="2042"/>
              </a:cxn>
              <a:cxn ang="0">
                <a:pos x="179" y="1467"/>
              </a:cxn>
              <a:cxn ang="0">
                <a:pos x="35" y="683"/>
              </a:cxn>
              <a:cxn ang="0">
                <a:pos x="387" y="187"/>
              </a:cxn>
              <a:cxn ang="0">
                <a:pos x="885" y="0"/>
              </a:cxn>
            </a:cxnLst>
            <a:rect l="0" t="0" r="r" b="b"/>
            <a:pathLst>
              <a:path w="2054" h="2268">
                <a:moveTo>
                  <a:pt x="2054" y="2268"/>
                </a:moveTo>
                <a:cubicBezTo>
                  <a:pt x="1867" y="2230"/>
                  <a:pt x="1242" y="2175"/>
                  <a:pt x="930" y="2042"/>
                </a:cubicBezTo>
                <a:cubicBezTo>
                  <a:pt x="618" y="1909"/>
                  <a:pt x="328" y="1693"/>
                  <a:pt x="179" y="1467"/>
                </a:cubicBezTo>
                <a:cubicBezTo>
                  <a:pt x="30" y="1241"/>
                  <a:pt x="0" y="896"/>
                  <a:pt x="35" y="683"/>
                </a:cubicBezTo>
                <a:cubicBezTo>
                  <a:pt x="70" y="470"/>
                  <a:pt x="245" y="301"/>
                  <a:pt x="387" y="187"/>
                </a:cubicBezTo>
                <a:cubicBezTo>
                  <a:pt x="529" y="73"/>
                  <a:pt x="781" y="39"/>
                  <a:pt x="885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5" name="Freeform 53"/>
          <p:cNvSpPr>
            <a:spLocks/>
          </p:cNvSpPr>
          <p:nvPr/>
        </p:nvSpPr>
        <p:spPr bwMode="auto">
          <a:xfrm>
            <a:off x="6156325" y="3665538"/>
            <a:ext cx="2116138" cy="2139950"/>
          </a:xfrm>
          <a:custGeom>
            <a:avLst/>
            <a:gdLst/>
            <a:ahLst/>
            <a:cxnLst>
              <a:cxn ang="0">
                <a:pos x="0" y="1393"/>
              </a:cxn>
              <a:cxn ang="0">
                <a:pos x="1117" y="1123"/>
              </a:cxn>
              <a:cxn ang="0">
                <a:pos x="1437" y="659"/>
              </a:cxn>
              <a:cxn ang="0">
                <a:pos x="1133" y="195"/>
              </a:cxn>
              <a:cxn ang="0">
                <a:pos x="639" y="0"/>
              </a:cxn>
            </a:cxnLst>
            <a:rect l="0" t="0" r="r" b="b"/>
            <a:pathLst>
              <a:path w="1440" h="1393">
                <a:moveTo>
                  <a:pt x="0" y="1393"/>
                </a:moveTo>
                <a:cubicBezTo>
                  <a:pt x="186" y="1348"/>
                  <a:pt x="877" y="1245"/>
                  <a:pt x="1117" y="1123"/>
                </a:cubicBezTo>
                <a:cubicBezTo>
                  <a:pt x="1357" y="1001"/>
                  <a:pt x="1434" y="814"/>
                  <a:pt x="1437" y="659"/>
                </a:cubicBezTo>
                <a:cubicBezTo>
                  <a:pt x="1440" y="504"/>
                  <a:pt x="1266" y="305"/>
                  <a:pt x="1133" y="195"/>
                </a:cubicBezTo>
                <a:cubicBezTo>
                  <a:pt x="1000" y="85"/>
                  <a:pt x="742" y="41"/>
                  <a:pt x="63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2365375" y="6165850"/>
            <a:ext cx="5302250" cy="49530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 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области применимости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>
            <a:off x="5003800" y="58769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Локальное выравнивание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217460"/>
          </a:xfrm>
        </p:spPr>
        <p:txBody>
          <a:bodyPr/>
          <a:lstStyle/>
          <a:p>
            <a:r>
              <a:rPr lang="ru-RU" sz="2400" dirty="0"/>
              <a:t>Локальным оптимальным выравниванием </a:t>
            </a:r>
            <a:r>
              <a:rPr lang="ru-RU" sz="2400" dirty="0" smtClean="0"/>
              <a:t>называется </a:t>
            </a:r>
            <a:r>
              <a:rPr lang="ru-RU" sz="2400" dirty="0"/>
              <a:t>такое оптимальное выравнивание фрагментов </a:t>
            </a:r>
            <a:r>
              <a:rPr lang="ru-RU" sz="2400" dirty="0" smtClean="0"/>
              <a:t>последовательностей</a:t>
            </a:r>
            <a:r>
              <a:rPr lang="ru-RU" sz="2400" dirty="0"/>
              <a:t>, при котором любое удлинение или укорочение фрагментов приводит только к уменьшению </a:t>
            </a:r>
            <a:r>
              <a:rPr lang="ru-RU" sz="2400" dirty="0" smtClean="0"/>
              <a:t>веса</a:t>
            </a:r>
            <a:endParaRPr lang="ru-RU" sz="2400" dirty="0"/>
          </a:p>
          <a:p>
            <a:r>
              <a:rPr lang="ru-RU" sz="2000" dirty="0"/>
              <a:t>Локальному оптимальному выравниванию отвечает путь </a:t>
            </a:r>
            <a:r>
              <a:rPr lang="ru-RU" sz="2000" dirty="0" smtClean="0"/>
              <a:t>с </a:t>
            </a:r>
            <a:r>
              <a:rPr lang="ru-RU" sz="2000" dirty="0"/>
              <a:t>наибольшим </a:t>
            </a:r>
            <a:r>
              <a:rPr lang="ru-RU" sz="2000" dirty="0" smtClean="0"/>
              <a:t>весом</a:t>
            </a:r>
            <a:r>
              <a:rPr lang="ru-RU" sz="2000" dirty="0"/>
              <a:t>, </a:t>
            </a:r>
            <a:r>
              <a:rPr lang="ru-RU" sz="2000" dirty="0" smtClean="0"/>
              <a:t>независимо </a:t>
            </a:r>
            <a:r>
              <a:rPr lang="ru-RU" sz="2000" dirty="0"/>
              <a:t>от того, где он </a:t>
            </a:r>
            <a:r>
              <a:rPr lang="ru-RU" sz="2000" dirty="0" smtClean="0"/>
              <a:t>начинается </a:t>
            </a:r>
            <a:r>
              <a:rPr lang="ru-RU" sz="2000" dirty="0"/>
              <a:t>и где </a:t>
            </a:r>
            <a:r>
              <a:rPr lang="ru-RU" sz="2000" dirty="0" smtClean="0"/>
              <a:t>кончается</a:t>
            </a:r>
          </a:p>
          <a:p>
            <a:r>
              <a:rPr lang="ru-RU" sz="2000" dirty="0" smtClean="0"/>
              <a:t>Локальное оптимальное выравнивание может иметь б</a:t>
            </a:r>
            <a:r>
              <a:rPr lang="pl-PL" sz="2000" dirty="0" smtClean="0"/>
              <a:t>ó</a:t>
            </a:r>
            <a:r>
              <a:rPr lang="ru-RU" sz="2000" dirty="0" smtClean="0"/>
              <a:t>льший биологический смысл, чем глобальное, но только если математическое ожидание веса сравнения букв, случайно взятых из последовательностей, отрицательно (почему?)</a:t>
            </a:r>
            <a:br>
              <a:rPr lang="ru-RU" sz="2000" dirty="0" smtClean="0"/>
            </a:br>
            <a:r>
              <a:rPr lang="ru-RU" sz="1600" dirty="0" smtClean="0"/>
              <a:t>Например, для алфавита из 4 букв, встречающихся с одинаковой частотой, годятся параметры 1 за совпадение, –1 за замену или 5 за совпадение, –2 за замену, но не имеет смысла использовать 5 за совпадение и –1 за замену.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Смита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Ватермана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452813" y="369252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i,j</a:t>
            </a:r>
            <a:endParaRPr lang="ru-RU" sz="2800" i="1">
              <a:effectLst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337050" y="4221163"/>
            <a:ext cx="379413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337050" y="3979863"/>
            <a:ext cx="379413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905250" y="4221163"/>
            <a:ext cx="1588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903663" y="3332163"/>
            <a:ext cx="1587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021013" y="3979863"/>
            <a:ext cx="379412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021013" y="3429000"/>
            <a:ext cx="37941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135063" y="227647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1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1</a:t>
            </a:r>
            <a:endParaRPr lang="ru-RU" sz="2800" i="1">
              <a:effectLst/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971550" y="1557338"/>
            <a:ext cx="215900" cy="7191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323850" y="1125538"/>
            <a:ext cx="8763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начало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351088" y="227647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1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2</a:t>
            </a:r>
            <a:endParaRPr lang="ru-RU" sz="2800" i="1">
              <a:effectLst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235325" y="2563813"/>
            <a:ext cx="379413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011363" y="2563813"/>
            <a:ext cx="379412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101725" y="3068638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2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1</a:t>
            </a:r>
            <a:endParaRPr lang="ru-RU" sz="2800" i="1">
              <a:effectLst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1546225" y="4365625"/>
            <a:ext cx="1588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546225" y="3573463"/>
            <a:ext cx="1588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643438" y="5084763"/>
            <a:ext cx="865187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n,m-1</a:t>
            </a:r>
            <a:endParaRPr lang="ru-RU" sz="2800" i="1">
              <a:effectLst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927725" y="5084763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n,m</a:t>
            </a:r>
            <a:endParaRPr lang="ru-RU" sz="2800" i="1">
              <a:effectLst/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265613" y="5372100"/>
            <a:ext cx="379412" cy="15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5561013" y="5372100"/>
            <a:ext cx="379412" cy="15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114425" y="3862388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3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1</a:t>
            </a:r>
            <a:endParaRPr lang="ru-RU" sz="2800" i="1">
              <a:effectLst/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533525" y="2781300"/>
            <a:ext cx="1588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6373813" y="3908425"/>
            <a:ext cx="1587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6373813" y="4772025"/>
            <a:ext cx="1587" cy="3127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942013" y="4221163"/>
            <a:ext cx="865187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n-1,m</a:t>
            </a:r>
            <a:endParaRPr lang="ru-RU" sz="2800" i="1">
              <a:effectLst/>
            </a:endParaRPr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7440613" y="6308725"/>
            <a:ext cx="8763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конец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804025" y="4724400"/>
            <a:ext cx="1008063" cy="15843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3336925" y="5084763"/>
            <a:ext cx="8651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n,m-</a:t>
            </a:r>
            <a:r>
              <a:rPr lang="ru-RU" sz="2800" i="1" baseline="-25000">
                <a:effectLst/>
              </a:rPr>
              <a:t>2</a:t>
            </a:r>
            <a:endParaRPr lang="ru-RU" sz="2800" i="1">
              <a:effectLst/>
            </a:endParaRPr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2968625" y="5372100"/>
            <a:ext cx="379413" cy="15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6372225" y="3116263"/>
            <a:ext cx="1588" cy="3127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5940425" y="3429000"/>
            <a:ext cx="865188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en-US" sz="2800" i="1" baseline="-25000">
                <a:effectLst/>
              </a:rPr>
              <a:t>n-</a:t>
            </a:r>
            <a:r>
              <a:rPr lang="ru-RU" sz="2800" i="1" baseline="-25000">
                <a:effectLst/>
              </a:rPr>
              <a:t>2</a:t>
            </a:r>
            <a:r>
              <a:rPr lang="en-US" sz="2800" i="1" baseline="-25000">
                <a:effectLst/>
              </a:rPr>
              <a:t>,m</a:t>
            </a:r>
            <a:endParaRPr lang="ru-RU" sz="2800" i="1">
              <a:effectLst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595688" y="2276475"/>
            <a:ext cx="86518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i="1">
                <a:effectLst/>
              </a:rPr>
              <a:t>w</a:t>
            </a:r>
            <a:r>
              <a:rPr lang="ru-RU" sz="2800" i="1" baseline="-25000">
                <a:effectLst/>
              </a:rPr>
              <a:t>1</a:t>
            </a:r>
            <a:r>
              <a:rPr lang="en-US" sz="2800" i="1" baseline="-25000">
                <a:effectLst/>
              </a:rPr>
              <a:t>,</a:t>
            </a:r>
            <a:r>
              <a:rPr lang="ru-RU" sz="2800" i="1" baseline="-25000">
                <a:effectLst/>
              </a:rPr>
              <a:t>3</a:t>
            </a:r>
            <a:endParaRPr lang="ru-RU" sz="2800" i="1">
              <a:effectLst/>
            </a:endParaRP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4479925" y="2563813"/>
            <a:ext cx="379413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1116013" y="1484313"/>
            <a:ext cx="1223962" cy="7921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1187450" y="1412875"/>
            <a:ext cx="2376488" cy="86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827088" y="1557338"/>
            <a:ext cx="288925" cy="15113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684213" y="1557338"/>
            <a:ext cx="431800" cy="23034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6804025" y="5589588"/>
            <a:ext cx="865188" cy="7921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6804025" y="3933825"/>
            <a:ext cx="1079500" cy="2374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5508625" y="5589588"/>
            <a:ext cx="1944688" cy="86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4211638" y="5589588"/>
            <a:ext cx="3241675" cy="9350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319338" y="13604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0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380288" y="4797425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0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228600" y="4876800"/>
            <a:ext cx="2438400" cy="1752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02" name="Freeform 50"/>
          <p:cNvSpPr>
            <a:spLocks/>
          </p:cNvSpPr>
          <p:nvPr/>
        </p:nvSpPr>
        <p:spPr bwMode="auto">
          <a:xfrm>
            <a:off x="1119188" y="5233988"/>
            <a:ext cx="658812" cy="8493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"/>
              </a:cxn>
              <a:cxn ang="0">
                <a:pos x="319" y="247"/>
              </a:cxn>
              <a:cxn ang="0">
                <a:pos x="415" y="535"/>
              </a:cxn>
              <a:cxn ang="0">
                <a:pos x="415" y="535"/>
              </a:cxn>
              <a:cxn ang="0">
                <a:pos x="415" y="535"/>
              </a:cxn>
            </a:cxnLst>
            <a:rect l="0" t="0" r="r" b="b"/>
            <a:pathLst>
              <a:path w="415" h="535">
                <a:moveTo>
                  <a:pt x="3" y="0"/>
                </a:moveTo>
                <a:lnTo>
                  <a:pt x="0" y="3"/>
                </a:lnTo>
                <a:lnTo>
                  <a:pt x="319" y="247"/>
                </a:lnTo>
                <a:lnTo>
                  <a:pt x="415" y="535"/>
                </a:lnTo>
                <a:lnTo>
                  <a:pt x="415" y="535"/>
                </a:lnTo>
                <a:lnTo>
                  <a:pt x="415" y="5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1066800" y="1524000"/>
            <a:ext cx="2667000" cy="213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4114800" y="4191000"/>
            <a:ext cx="3429000" cy="2209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5076825" y="1052513"/>
            <a:ext cx="3851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/>
              </a:rPr>
              <a:t>В </a:t>
            </a:r>
            <a:r>
              <a:rPr lang="ru-RU">
                <a:effectLst/>
              </a:rPr>
              <a:t>граф </a:t>
            </a:r>
            <a:r>
              <a:rPr lang="ru-RU" smtClean="0">
                <a:effectLst/>
              </a:rPr>
              <a:t>добавляются </a:t>
            </a:r>
            <a:r>
              <a:rPr lang="ru-RU">
                <a:effectLst/>
              </a:rPr>
              <a:t>ребра </a:t>
            </a:r>
            <a:r>
              <a:rPr lang="ru-RU" smtClean="0">
                <a:effectLst/>
              </a:rPr>
              <a:t>веса </a:t>
            </a:r>
            <a:r>
              <a:rPr lang="ru-RU" dirty="0">
                <a:effectLst/>
              </a:rPr>
              <a:t>0, ведущие из начала </a:t>
            </a:r>
            <a:r>
              <a:rPr lang="ru-RU">
                <a:effectLst/>
              </a:rPr>
              <a:t>во </a:t>
            </a:r>
            <a:r>
              <a:rPr lang="ru-RU" smtClean="0">
                <a:effectLst/>
              </a:rPr>
              <a:t>все </a:t>
            </a:r>
            <a:r>
              <a:rPr lang="ru-RU" dirty="0">
                <a:effectLst/>
              </a:rPr>
              <a:t>вершины и </a:t>
            </a:r>
            <a:r>
              <a:rPr lang="ru-RU">
                <a:effectLst/>
              </a:rPr>
              <a:t>из </a:t>
            </a:r>
            <a:r>
              <a:rPr lang="ru-RU" smtClean="0">
                <a:effectLst/>
              </a:rPr>
              <a:t>всех </a:t>
            </a:r>
            <a:r>
              <a:rPr lang="ru-RU" dirty="0">
                <a:effectLst/>
              </a:rPr>
              <a:t>вершин в конец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Смита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Ватермана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4419600" cy="4114800"/>
          </a:xfrm>
        </p:spPr>
        <p:txBody>
          <a:bodyPr/>
          <a:lstStyle/>
          <a:p>
            <a:r>
              <a:rPr lang="ru-RU" sz="2400" smtClean="0"/>
              <a:t>Пусть есть </a:t>
            </a:r>
            <a:r>
              <a:rPr lang="ru-RU" sz="2400" dirty="0"/>
              <a:t>какой-то </a:t>
            </a:r>
            <a:r>
              <a:rPr lang="ru-RU" sz="2400"/>
              <a:t>путь </a:t>
            </a:r>
            <a:r>
              <a:rPr lang="ru-RU" sz="2400" smtClean="0"/>
              <a:t>с </a:t>
            </a:r>
            <a:r>
              <a:rPr lang="ru-RU" sz="2400"/>
              <a:t>неотрицательными </a:t>
            </a:r>
            <a:r>
              <a:rPr lang="ru-RU" sz="2400" smtClean="0"/>
              <a:t>весами</a:t>
            </a:r>
            <a:endParaRPr lang="en-US" sz="2400" dirty="0"/>
          </a:p>
          <a:p>
            <a:r>
              <a:rPr lang="ru-RU" sz="2400" smtClean="0"/>
              <a:t>Построим </a:t>
            </a:r>
            <a:r>
              <a:rPr lang="ru-RU" sz="2400"/>
              <a:t>график </a:t>
            </a:r>
            <a:r>
              <a:rPr lang="ru-RU" sz="2400" smtClean="0"/>
              <a:t>веса </a:t>
            </a:r>
            <a:r>
              <a:rPr lang="ru-RU" sz="2400" dirty="0"/>
              <a:t>вдоль пути</a:t>
            </a:r>
          </a:p>
          <a:p>
            <a:r>
              <a:rPr lang="ru-RU" sz="2400" smtClean="0"/>
              <a:t>Абсолютный максимум </a:t>
            </a:r>
            <a:r>
              <a:rPr lang="ru-RU" sz="2400" dirty="0"/>
              <a:t>на этом графике определит точку окончания пути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943600" y="1752600"/>
            <a:ext cx="2438400" cy="1752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6834188" y="2109788"/>
            <a:ext cx="658812" cy="8493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"/>
              </a:cxn>
              <a:cxn ang="0">
                <a:pos x="319" y="247"/>
              </a:cxn>
              <a:cxn ang="0">
                <a:pos x="415" y="535"/>
              </a:cxn>
              <a:cxn ang="0">
                <a:pos x="415" y="535"/>
              </a:cxn>
              <a:cxn ang="0">
                <a:pos x="415" y="535"/>
              </a:cxn>
            </a:cxnLst>
            <a:rect l="0" t="0" r="r" b="b"/>
            <a:pathLst>
              <a:path w="415" h="535">
                <a:moveTo>
                  <a:pt x="3" y="0"/>
                </a:moveTo>
                <a:lnTo>
                  <a:pt x="0" y="3"/>
                </a:lnTo>
                <a:lnTo>
                  <a:pt x="319" y="247"/>
                </a:lnTo>
                <a:lnTo>
                  <a:pt x="415" y="535"/>
                </a:lnTo>
                <a:lnTo>
                  <a:pt x="415" y="535"/>
                </a:lnTo>
                <a:lnTo>
                  <a:pt x="415" y="5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943600" y="3962400"/>
            <a:ext cx="2438400" cy="1905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Freeform 7"/>
          <p:cNvSpPr>
            <a:spLocks/>
          </p:cNvSpPr>
          <p:nvPr/>
        </p:nvSpPr>
        <p:spPr bwMode="auto">
          <a:xfrm>
            <a:off x="6072188" y="4597400"/>
            <a:ext cx="2214562" cy="1265238"/>
          </a:xfrm>
          <a:custGeom>
            <a:avLst/>
            <a:gdLst/>
            <a:ahLst/>
            <a:cxnLst>
              <a:cxn ang="0">
                <a:pos x="0" y="797"/>
              </a:cxn>
              <a:cxn ang="0">
                <a:pos x="127" y="552"/>
              </a:cxn>
              <a:cxn ang="0">
                <a:pos x="263" y="336"/>
              </a:cxn>
              <a:cxn ang="0">
                <a:pos x="463" y="496"/>
              </a:cxn>
              <a:cxn ang="0">
                <a:pos x="575" y="168"/>
              </a:cxn>
              <a:cxn ang="0">
                <a:pos x="727" y="0"/>
              </a:cxn>
              <a:cxn ang="0">
                <a:pos x="871" y="288"/>
              </a:cxn>
              <a:cxn ang="0">
                <a:pos x="1015" y="240"/>
              </a:cxn>
              <a:cxn ang="0">
                <a:pos x="1127" y="432"/>
              </a:cxn>
              <a:cxn ang="0">
                <a:pos x="1183" y="672"/>
              </a:cxn>
              <a:cxn ang="0">
                <a:pos x="1295" y="592"/>
              </a:cxn>
              <a:cxn ang="0">
                <a:pos x="1395" y="797"/>
              </a:cxn>
            </a:cxnLst>
            <a:rect l="0" t="0" r="r" b="b"/>
            <a:pathLst>
              <a:path w="1395" h="797">
                <a:moveTo>
                  <a:pt x="0" y="797"/>
                </a:moveTo>
                <a:lnTo>
                  <a:pt x="127" y="552"/>
                </a:lnTo>
                <a:lnTo>
                  <a:pt x="263" y="336"/>
                </a:lnTo>
                <a:lnTo>
                  <a:pt x="463" y="496"/>
                </a:lnTo>
                <a:lnTo>
                  <a:pt x="575" y="168"/>
                </a:lnTo>
                <a:lnTo>
                  <a:pt x="727" y="0"/>
                </a:lnTo>
                <a:lnTo>
                  <a:pt x="871" y="288"/>
                </a:lnTo>
                <a:lnTo>
                  <a:pt x="1015" y="240"/>
                </a:lnTo>
                <a:lnTo>
                  <a:pt x="1127" y="432"/>
                </a:lnTo>
                <a:lnTo>
                  <a:pt x="1183" y="672"/>
                </a:lnTo>
                <a:lnTo>
                  <a:pt x="1295" y="592"/>
                </a:lnTo>
                <a:lnTo>
                  <a:pt x="1395" y="79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 rot="-5492832">
            <a:off x="6556375" y="5178425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w</a:t>
            </a:r>
            <a:r>
              <a:rPr lang="en-US" sz="2400" baseline="-25000">
                <a:effectLst/>
              </a:rPr>
              <a:t>max</a:t>
            </a:r>
            <a:endParaRPr lang="ru-RU" sz="2400">
              <a:effectLst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0" y="4572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7467600" y="2971800"/>
            <a:ext cx="5207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40"/>
              </a:cxn>
              <a:cxn ang="0">
                <a:pos x="328" y="208"/>
              </a:cxn>
            </a:cxnLst>
            <a:rect l="0" t="0" r="r" b="b"/>
            <a:pathLst>
              <a:path w="328" h="208">
                <a:moveTo>
                  <a:pt x="0" y="0"/>
                </a:moveTo>
                <a:lnTo>
                  <a:pt x="152" y="40"/>
                </a:lnTo>
                <a:lnTo>
                  <a:pt x="328" y="2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Смита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Ватермана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057400"/>
          </a:xfrm>
        </p:spPr>
        <p:txBody>
          <a:bodyPr/>
          <a:lstStyle/>
          <a:p>
            <a:r>
              <a:rPr lang="ru-RU" sz="2800" dirty="0"/>
              <a:t>Точка конца пути (от нее начинаем </a:t>
            </a:r>
            <a:r>
              <a:rPr lang="ru-RU" sz="2800"/>
              <a:t>обратный </a:t>
            </a:r>
            <a:r>
              <a:rPr lang="ru-RU" sz="2800" smtClean="0"/>
              <a:t>просмотр </a:t>
            </a:r>
            <a:r>
              <a:rPr lang="ru-RU" sz="2800"/>
              <a:t>и </a:t>
            </a:r>
            <a:r>
              <a:rPr lang="ru-RU" sz="2800" smtClean="0"/>
              <a:t>восстановление </a:t>
            </a:r>
            <a:r>
              <a:rPr lang="ru-RU" sz="2800" dirty="0"/>
              <a:t>пути</a:t>
            </a:r>
            <a:r>
              <a:rPr lang="ru-RU" sz="2800"/>
              <a:t>) </a:t>
            </a:r>
            <a:r>
              <a:rPr lang="ru-RU" sz="2800" smtClean="0"/>
              <a:t>определяется </a:t>
            </a:r>
            <a:r>
              <a:rPr lang="ru-RU" sz="2800" dirty="0"/>
              <a:t>так:</a:t>
            </a:r>
            <a:endParaRPr lang="en-US" sz="2800" dirty="0"/>
          </a:p>
          <a:p>
            <a:pPr algn="ctr">
              <a:buFontTx/>
              <a:buNone/>
            </a:pPr>
            <a:r>
              <a:rPr lang="en-US" sz="2800" dirty="0"/>
              <a:t>(</a:t>
            </a:r>
            <a:r>
              <a:rPr lang="en-US" sz="2800" i="1" dirty="0" err="1"/>
              <a:t>i</a:t>
            </a:r>
            <a:r>
              <a:rPr lang="en-US" sz="2800" i="1" baseline="-25000" dirty="0" err="1"/>
              <a:t>max</a:t>
            </a:r>
            <a:r>
              <a:rPr lang="en-US" sz="2800" i="1" dirty="0"/>
              <a:t>, </a:t>
            </a:r>
            <a:r>
              <a:rPr lang="en-US" sz="2800" i="1" dirty="0" err="1"/>
              <a:t>j</a:t>
            </a:r>
            <a:r>
              <a:rPr lang="en-US" sz="2800" i="1" baseline="-25000" dirty="0" err="1"/>
              <a:t>max</a:t>
            </a:r>
            <a:r>
              <a:rPr lang="en-US" sz="2800" dirty="0"/>
              <a:t>) = </a:t>
            </a:r>
            <a:r>
              <a:rPr lang="en-US" sz="2800" b="1" dirty="0" err="1"/>
              <a:t>argmax</a:t>
            </a:r>
            <a:r>
              <a:rPr lang="en-US" sz="2800" dirty="0"/>
              <a:t> (</a:t>
            </a:r>
            <a:r>
              <a:rPr lang="en-US" sz="2800" i="1" dirty="0" err="1"/>
              <a:t>w</a:t>
            </a:r>
            <a:r>
              <a:rPr lang="en-US" sz="2800" i="1" baseline="-25000" dirty="0" err="1"/>
              <a:t>i,j</a:t>
            </a:r>
            <a:r>
              <a:rPr lang="en-US" sz="2800" dirty="0"/>
              <a:t>)</a:t>
            </a:r>
            <a:endParaRPr lang="ru-RU" sz="2800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172200" cy="2079625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i,j</a:t>
            </a:r>
            <a:r>
              <a:rPr lang="en-US" sz="3200" i="1">
                <a:effectLst/>
              </a:rPr>
              <a:t> = </a:t>
            </a:r>
            <a:r>
              <a:rPr lang="en-US" sz="3200" b="1">
                <a:effectLst/>
              </a:rPr>
              <a:t>max</a:t>
            </a:r>
            <a:r>
              <a:rPr lang="en-US" sz="3200" i="1">
                <a:effectLst/>
              </a:rPr>
              <a:t> </a:t>
            </a:r>
            <a:r>
              <a:rPr lang="en-US" sz="3200" b="1">
                <a:effectLst/>
              </a:rPr>
              <a:t>{ </a:t>
            </a:r>
            <a:r>
              <a:rPr lang="en-US" sz="3200" i="1">
                <a:effectLst/>
              </a:rPr>
              <a:t>w</a:t>
            </a:r>
            <a:r>
              <a:rPr lang="en-US" sz="3200" i="1" baseline="-25000">
                <a:effectLst/>
              </a:rPr>
              <a:t>i-i,j-1 </a:t>
            </a:r>
            <a:r>
              <a:rPr lang="en-US" sz="3200" i="1">
                <a:effectLst/>
              </a:rPr>
              <a:t>+ e</a:t>
            </a:r>
            <a:r>
              <a:rPr lang="en-US" sz="3200" i="1" baseline="-25000">
                <a:effectLst/>
              </a:rPr>
              <a:t>i,j </a:t>
            </a:r>
            <a:r>
              <a:rPr lang="en-US" sz="3200" i="1">
                <a:effectLst/>
              </a:rPr>
              <a:t>,</a:t>
            </a:r>
            <a:r>
              <a:rPr lang="ru-RU" sz="3200" i="1">
                <a:effectLst/>
              </a:rPr>
              <a:t> </a:t>
            </a:r>
            <a:r>
              <a:rPr lang="en-US" sz="3200" i="1">
                <a:effectLst/>
              </a:rPr>
              <a:t>i </a:t>
            </a:r>
            <a:r>
              <a:rPr lang="en-US" sz="3200">
                <a:effectLst/>
              </a:rPr>
              <a:t>&gt; 1</a:t>
            </a:r>
            <a:r>
              <a:rPr lang="en-US" sz="3200" i="1">
                <a:effectLst/>
              </a:rPr>
              <a:t>, j </a:t>
            </a:r>
            <a:r>
              <a:rPr lang="en-US" sz="3200">
                <a:effectLst/>
              </a:rPr>
              <a:t>&gt; 1</a:t>
            </a:r>
          </a:p>
          <a:p>
            <a:r>
              <a:rPr lang="en-US" sz="3200" i="1">
                <a:effectLst/>
              </a:rPr>
              <a:t>		  w</a:t>
            </a:r>
            <a:r>
              <a:rPr lang="en-US" sz="3200" i="1" baseline="-25000">
                <a:effectLst/>
              </a:rPr>
              <a:t>i-1,j</a:t>
            </a:r>
            <a:r>
              <a:rPr lang="en-US" sz="3200" i="1">
                <a:effectLst/>
              </a:rPr>
              <a:t>   – d   , i </a:t>
            </a:r>
            <a:r>
              <a:rPr lang="en-US" sz="3200">
                <a:effectLst/>
              </a:rPr>
              <a:t>&gt; 1</a:t>
            </a:r>
          </a:p>
          <a:p>
            <a:r>
              <a:rPr lang="en-US" sz="3200" i="1">
                <a:effectLst/>
              </a:rPr>
              <a:t>		  w</a:t>
            </a:r>
            <a:r>
              <a:rPr lang="en-US" sz="3200" i="1" baseline="-25000">
                <a:effectLst/>
              </a:rPr>
              <a:t>i,j-1</a:t>
            </a:r>
            <a:r>
              <a:rPr lang="en-US" sz="3200" i="1">
                <a:effectLst/>
              </a:rPr>
              <a:t>   – d   , j </a:t>
            </a:r>
            <a:r>
              <a:rPr lang="en-US" sz="3200">
                <a:effectLst/>
              </a:rPr>
              <a:t>&gt; 1</a:t>
            </a:r>
          </a:p>
          <a:p>
            <a:r>
              <a:rPr lang="en-US" sz="3200" i="1">
                <a:effectLst/>
              </a:rPr>
              <a:t>		  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200" i="1">
                <a:effectLst/>
              </a:rPr>
              <a:t> </a:t>
            </a:r>
            <a:r>
              <a:rPr lang="en-US" sz="3200" b="1">
                <a:effectLst/>
              </a:rPr>
              <a:t>}</a:t>
            </a:r>
            <a:endParaRPr lang="ru-RU" sz="3200" b="1">
              <a:effectLst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57200" y="5527675"/>
            <a:ext cx="8245475" cy="12255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 smtClean="0">
                <a:effectLst/>
              </a:rPr>
              <a:t>Пусть </a:t>
            </a:r>
            <a:r>
              <a:rPr lang="ru-RU" sz="2400" dirty="0">
                <a:effectLst/>
              </a:rPr>
              <a:t>(при одинаковых параметрах) мы получили </a:t>
            </a:r>
            <a:r>
              <a:rPr lang="ru-RU" sz="2400" dirty="0" smtClean="0">
                <a:effectLst/>
              </a:rPr>
              <a:t>вес </a:t>
            </a:r>
            <a:r>
              <a:rPr lang="ru-RU" sz="2400" dirty="0">
                <a:effectLst/>
              </a:rPr>
              <a:t>глобального выравнивания </a:t>
            </a:r>
            <a:r>
              <a:rPr lang="en-US" sz="2400" i="1" dirty="0" err="1" smtClean="0">
                <a:effectLst/>
              </a:rPr>
              <a:t>S</a:t>
            </a:r>
            <a:r>
              <a:rPr lang="en-US" sz="2400" baseline="-25000" dirty="0" err="1" smtClean="0">
                <a:effectLst/>
              </a:rPr>
              <a:t>glob</a:t>
            </a:r>
            <a:r>
              <a:rPr lang="ru-RU" sz="2400" baseline="-25000" dirty="0" smtClean="0">
                <a:effectLst/>
              </a:rPr>
              <a:t> </a:t>
            </a:r>
            <a:r>
              <a:rPr lang="ru-RU" sz="2400" dirty="0">
                <a:effectLst/>
              </a:rPr>
              <a:t>и </a:t>
            </a:r>
            <a:r>
              <a:rPr lang="ru-RU" sz="2400" dirty="0" smtClean="0">
                <a:effectLst/>
              </a:rPr>
              <a:t>вес </a:t>
            </a:r>
            <a:r>
              <a:rPr lang="ru-RU" sz="2400" dirty="0">
                <a:effectLst/>
              </a:rPr>
              <a:t>локального выравнивания </a:t>
            </a:r>
            <a:r>
              <a:rPr lang="en-US" sz="2400" i="1" dirty="0" err="1" smtClean="0">
                <a:effectLst/>
              </a:rPr>
              <a:t>S</a:t>
            </a:r>
            <a:r>
              <a:rPr lang="en-US" sz="2400" baseline="-25000" dirty="0" err="1" smtClean="0">
                <a:effectLst/>
              </a:rPr>
              <a:t>loc</a:t>
            </a:r>
            <a:r>
              <a:rPr lang="ru-RU" sz="2400" dirty="0">
                <a:effectLst/>
              </a:rPr>
              <a:t>. Какая величина больше?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81987" cy="1008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Более </a:t>
            </a: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</a:t>
            </a:r>
            <a:r>
              <a:rPr lang="ru-RU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зависимость 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штрафа за </a:t>
            </a:r>
            <a:r>
              <a:rPr lang="ru-RU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делецию</a:t>
            </a: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от величины </a:t>
            </a:r>
            <a:r>
              <a:rPr lang="ru-RU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делеции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Простейшая </a:t>
            </a:r>
            <a:r>
              <a:rPr lang="ru-RU" sz="2800" dirty="0">
                <a:solidFill>
                  <a:srgbClr val="FF0000"/>
                </a:solidFill>
              </a:rPr>
              <a:t>модель </a:t>
            </a:r>
            <a:r>
              <a:rPr lang="ru-RU" sz="2800" dirty="0" err="1">
                <a:solidFill>
                  <a:srgbClr val="FF0000"/>
                </a:solidFill>
              </a:rPr>
              <a:t>делеции</a:t>
            </a:r>
            <a:r>
              <a:rPr lang="ru-RU" sz="2800" dirty="0">
                <a:solidFill>
                  <a:srgbClr val="FF0000"/>
                </a:solidFill>
              </a:rPr>
              <a:t>: </a:t>
            </a:r>
            <a:r>
              <a:rPr lang="ru-RU" sz="2800" dirty="0"/>
              <a:t>элементарное </a:t>
            </a:r>
            <a:r>
              <a:rPr lang="ru-RU" sz="2800" dirty="0" smtClean="0"/>
              <a:t>событие </a:t>
            </a:r>
            <a:r>
              <a:rPr lang="ru-RU" sz="2800" dirty="0"/>
              <a:t>– удаление </a:t>
            </a:r>
            <a:r>
              <a:rPr lang="ru-RU" sz="2800" b="1" i="1" u="sng" dirty="0"/>
              <a:t>одного</a:t>
            </a:r>
            <a:r>
              <a:rPr lang="ru-RU" sz="2800" dirty="0"/>
              <a:t> </a:t>
            </a:r>
            <a:r>
              <a:rPr lang="ru-RU" sz="2800" dirty="0" smtClean="0"/>
              <a:t>символа</a:t>
            </a:r>
            <a:r>
              <a:rPr lang="ru-RU" sz="2800" dirty="0"/>
              <a:t>. Протяженная </a:t>
            </a:r>
            <a:r>
              <a:rPr lang="ru-RU" sz="2800" dirty="0" err="1"/>
              <a:t>делеция</a:t>
            </a:r>
            <a:r>
              <a:rPr lang="ru-RU" sz="2800" dirty="0"/>
              <a:t> – </a:t>
            </a:r>
            <a:r>
              <a:rPr lang="ru-RU" sz="2800" dirty="0" smtClean="0"/>
              <a:t>несколько независимых событий </a:t>
            </a:r>
            <a:r>
              <a:rPr lang="ru-RU" sz="2800" dirty="0"/>
              <a:t>удаления одного </a:t>
            </a:r>
            <a:r>
              <a:rPr lang="ru-RU" sz="2800" dirty="0" smtClean="0"/>
              <a:t>символа</a:t>
            </a:r>
            <a:r>
              <a:rPr lang="ru-RU" sz="2800" dirty="0"/>
              <a:t>. Работает плохо.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Более реалистичная модель: </a:t>
            </a:r>
            <a:r>
              <a:rPr lang="ru-RU" sz="2800" dirty="0" err="1"/>
              <a:t>делеция</a:t>
            </a:r>
            <a:r>
              <a:rPr lang="ru-RU" sz="2800" dirty="0"/>
              <a:t> </a:t>
            </a:r>
            <a:r>
              <a:rPr lang="ru-RU" sz="2800" dirty="0" smtClean="0"/>
              <a:t>нескольких символов происходит </a:t>
            </a:r>
            <a:r>
              <a:rPr lang="ru-RU" sz="2800" dirty="0"/>
              <a:t>за одно элементарное </a:t>
            </a:r>
            <a:r>
              <a:rPr lang="ru-RU" sz="2800" dirty="0" smtClean="0"/>
              <a:t>событие</a:t>
            </a:r>
            <a:r>
              <a:rPr lang="ru-RU" sz="2800" dirty="0"/>
              <a:t>, а размер </a:t>
            </a:r>
            <a:r>
              <a:rPr lang="ru-RU" sz="2800" dirty="0" err="1"/>
              <a:t>делеции</a:t>
            </a:r>
            <a:r>
              <a:rPr lang="ru-RU" sz="2800" dirty="0"/>
              <a:t> </a:t>
            </a:r>
            <a:r>
              <a:rPr lang="ru-RU" sz="2800" dirty="0" smtClean="0"/>
              <a:t>является </a:t>
            </a:r>
            <a:r>
              <a:rPr lang="ru-RU" sz="2800" dirty="0"/>
              <a:t>некоторой </a:t>
            </a:r>
            <a:r>
              <a:rPr lang="ru-RU" sz="2800" dirty="0" smtClean="0"/>
              <a:t>случайной </a:t>
            </a:r>
            <a:r>
              <a:rPr lang="ru-RU" sz="2800" dirty="0"/>
              <a:t>величиной. Поэтому в </a:t>
            </a:r>
            <a:r>
              <a:rPr lang="ru-RU" sz="2800" dirty="0" smtClean="0"/>
              <a:t>качестве </a:t>
            </a:r>
            <a:r>
              <a:rPr lang="ru-RU" sz="2800" dirty="0"/>
              <a:t>штрафа хорошо бы взять что-нибудь вроде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ru-RU" sz="2800" dirty="0"/>
              <a:t>	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l </a:t>
            </a:r>
            <a:r>
              <a:rPr lang="ru-RU" sz="2800" dirty="0">
                <a:cs typeface="Times New Roman" pitchFamily="18" charset="0"/>
              </a:rPr>
              <a:t>) </a:t>
            </a:r>
            <a:r>
              <a:rPr lang="en-US" sz="2800" dirty="0">
                <a:cs typeface="Times New Roman" pitchFamily="18" charset="0"/>
              </a:rPr>
              <a:t>=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 log(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l</a:t>
            </a:r>
            <a:r>
              <a:rPr lang="ru-RU" sz="2800" dirty="0">
                <a:cs typeface="Times New Roman" pitchFamily="18" charset="0"/>
              </a:rPr>
              <a:t> + </a:t>
            </a:r>
            <a:r>
              <a:rPr lang="en-US" sz="2800" dirty="0">
                <a:cs typeface="Times New Roman" pitchFamily="18" charset="0"/>
              </a:rPr>
              <a:t>1 ), </a:t>
            </a:r>
            <a:r>
              <a:rPr lang="ru-RU" sz="2800" dirty="0">
                <a:cs typeface="Times New Roman" pitchFamily="18" charset="0"/>
              </a:rPr>
              <a:t> где </a:t>
            </a:r>
            <a:r>
              <a:rPr lang="en-US" sz="2800" i="1" dirty="0">
                <a:cs typeface="Times New Roman" pitchFamily="18" charset="0"/>
              </a:rPr>
              <a:t>l</a:t>
            </a:r>
            <a:r>
              <a:rPr lang="ru-RU" sz="2800" dirty="0">
                <a:cs typeface="Times New Roman" pitchFamily="18" charset="0"/>
              </a:rPr>
              <a:t> – длина </a:t>
            </a:r>
            <a:r>
              <a:rPr lang="ru-RU" sz="2800" dirty="0" err="1">
                <a:cs typeface="Times New Roman" pitchFamily="18" charset="0"/>
              </a:rPr>
              <a:t>делеции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В любом </a:t>
            </a:r>
            <a:r>
              <a:rPr lang="ru-RU" sz="2800" dirty="0" smtClean="0">
                <a:cs typeface="Times New Roman" pitchFamily="18" charset="0"/>
              </a:rPr>
              <a:t>случае </a:t>
            </a:r>
            <a:r>
              <a:rPr lang="ru-RU" sz="2800" dirty="0">
                <a:cs typeface="Times New Roman" pitchFamily="18" charset="0"/>
              </a:rPr>
              <a:t>функция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l </a:t>
            </a:r>
            <a:r>
              <a:rPr lang="ru-RU" sz="2800" dirty="0">
                <a:cs typeface="Times New Roman" pitchFamily="18" charset="0"/>
              </a:rPr>
              <a:t>) должна быть выпуклой –  должно </a:t>
            </a:r>
            <a:r>
              <a:rPr lang="ru-RU" sz="2800" dirty="0" smtClean="0">
                <a:cs typeface="Times New Roman" pitchFamily="18" charset="0"/>
              </a:rPr>
              <a:t>выполняться неравенство </a:t>
            </a:r>
            <a:r>
              <a:rPr lang="ru-RU" sz="2800" dirty="0">
                <a:cs typeface="Times New Roman" pitchFamily="18" charset="0"/>
              </a:rPr>
              <a:t>треугольника: 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			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l </a:t>
            </a:r>
            <a:r>
              <a:rPr lang="ru-RU" sz="2800" i="1" baseline="-25000" dirty="0">
                <a:cs typeface="Times New Roman" pitchFamily="18" charset="0"/>
              </a:rPr>
              <a:t>1</a:t>
            </a:r>
            <a:r>
              <a:rPr lang="ru-RU" sz="2800" i="1" dirty="0">
                <a:cs typeface="Times New Roman" pitchFamily="18" charset="0"/>
              </a:rPr>
              <a:t>+ </a:t>
            </a:r>
            <a:r>
              <a:rPr lang="en-US" sz="2800" i="1" dirty="0">
                <a:cs typeface="Times New Roman" pitchFamily="18" charset="0"/>
              </a:rPr>
              <a:t>l</a:t>
            </a:r>
            <a:r>
              <a:rPr lang="en-US" sz="2800" i="1" baseline="-25000" dirty="0">
                <a:cs typeface="Times New Roman" pitchFamily="18" charset="0"/>
              </a:rPr>
              <a:t>2</a:t>
            </a:r>
            <a:r>
              <a:rPr lang="ru-RU" sz="2800" dirty="0">
                <a:cs typeface="Times New Roman" pitchFamily="18" charset="0"/>
              </a:rPr>
              <a:t>)</a:t>
            </a:r>
            <a:r>
              <a:rPr lang="en-US" sz="2800" dirty="0">
                <a:cs typeface="Times New Roman" pitchFamily="18" charset="0"/>
              </a:rPr>
              <a:t> ≤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l </a:t>
            </a:r>
            <a:r>
              <a:rPr lang="ru-RU" sz="2800" i="1" baseline="-25000" dirty="0">
                <a:cs typeface="Times New Roman" pitchFamily="18" charset="0"/>
              </a:rPr>
              <a:t>1</a:t>
            </a:r>
            <a:r>
              <a:rPr lang="en-US" sz="2800" i="1" dirty="0">
                <a:cs typeface="Times New Roman" pitchFamily="18" charset="0"/>
              </a:rPr>
              <a:t>) +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ru-RU" sz="2800" i="1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l </a:t>
            </a:r>
            <a:r>
              <a:rPr lang="en-US" sz="2800" i="1" baseline="-25000" dirty="0">
                <a:cs typeface="Times New Roman" pitchFamily="18" charset="0"/>
              </a:rPr>
              <a:t>2</a:t>
            </a:r>
            <a:r>
              <a:rPr lang="en-US" sz="2800" i="1" dirty="0">
                <a:cs typeface="Times New Roman" pitchFamily="18" charset="0"/>
              </a:rPr>
              <a:t>)</a:t>
            </a:r>
            <a:endParaRPr lang="el-GR" sz="2800" i="1" baseline="-25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1143000"/>
          </a:xfrm>
        </p:spPr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Более </a:t>
            </a: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зависимость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штрафа за </a:t>
            </a:r>
            <a:r>
              <a:rPr lang="ru-RU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делецию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от величины </a:t>
            </a:r>
            <a:r>
              <a:rPr lang="ru-RU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делеции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Алгоритм.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4500563" y="2779713"/>
            <a:ext cx="1009650" cy="936625"/>
            <a:chOff x="1428" y="1661"/>
            <a:chExt cx="636" cy="590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5510213" y="2779713"/>
            <a:ext cx="1009650" cy="936625"/>
            <a:chOff x="1428" y="1661"/>
            <a:chExt cx="636" cy="590"/>
          </a:xfrm>
        </p:grpSpPr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01" name="Group 13"/>
          <p:cNvGrpSpPr>
            <a:grpSpLocks/>
          </p:cNvGrpSpPr>
          <p:nvPr/>
        </p:nvGrpSpPr>
        <p:grpSpPr bwMode="auto">
          <a:xfrm>
            <a:off x="4500563" y="3716338"/>
            <a:ext cx="1009650" cy="936625"/>
            <a:chOff x="1428" y="1661"/>
            <a:chExt cx="636" cy="590"/>
          </a:xfrm>
        </p:grpSpPr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5510213" y="3716338"/>
            <a:ext cx="1009650" cy="936625"/>
            <a:chOff x="1428" y="1661"/>
            <a:chExt cx="636" cy="590"/>
          </a:xfrm>
        </p:grpSpPr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11" name="Group 23"/>
          <p:cNvGrpSpPr>
            <a:grpSpLocks/>
          </p:cNvGrpSpPr>
          <p:nvPr/>
        </p:nvGrpSpPr>
        <p:grpSpPr bwMode="auto">
          <a:xfrm>
            <a:off x="6586538" y="2779713"/>
            <a:ext cx="1009650" cy="936625"/>
            <a:chOff x="1428" y="1661"/>
            <a:chExt cx="636" cy="590"/>
          </a:xfrm>
        </p:grpSpPr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7596188" y="2779713"/>
            <a:ext cx="1009650" cy="936625"/>
            <a:chOff x="1428" y="1661"/>
            <a:chExt cx="636" cy="590"/>
          </a:xfrm>
        </p:grpSpPr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21" name="Group 33"/>
          <p:cNvGrpSpPr>
            <a:grpSpLocks/>
          </p:cNvGrpSpPr>
          <p:nvPr/>
        </p:nvGrpSpPr>
        <p:grpSpPr bwMode="auto">
          <a:xfrm>
            <a:off x="6586538" y="3716338"/>
            <a:ext cx="1009650" cy="936625"/>
            <a:chOff x="1428" y="1661"/>
            <a:chExt cx="636" cy="590"/>
          </a:xfrm>
        </p:grpSpPr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26" name="Group 38"/>
          <p:cNvGrpSpPr>
            <a:grpSpLocks/>
          </p:cNvGrpSpPr>
          <p:nvPr/>
        </p:nvGrpSpPr>
        <p:grpSpPr bwMode="auto">
          <a:xfrm>
            <a:off x="7596188" y="3716338"/>
            <a:ext cx="1009650" cy="936625"/>
            <a:chOff x="1428" y="1661"/>
            <a:chExt cx="636" cy="590"/>
          </a:xfrm>
        </p:grpSpPr>
        <p:sp>
          <p:nvSpPr>
            <p:cNvPr id="37927" name="Rectangle 3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31" name="Group 43"/>
          <p:cNvGrpSpPr>
            <a:grpSpLocks/>
          </p:cNvGrpSpPr>
          <p:nvPr/>
        </p:nvGrpSpPr>
        <p:grpSpPr bwMode="auto">
          <a:xfrm>
            <a:off x="4500563" y="4651375"/>
            <a:ext cx="1009650" cy="936625"/>
            <a:chOff x="1428" y="1661"/>
            <a:chExt cx="636" cy="590"/>
          </a:xfrm>
        </p:grpSpPr>
        <p:sp>
          <p:nvSpPr>
            <p:cNvPr id="37932" name="Rectangle 4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34" name="Line 4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36" name="Group 48"/>
          <p:cNvGrpSpPr>
            <a:grpSpLocks/>
          </p:cNvGrpSpPr>
          <p:nvPr/>
        </p:nvGrpSpPr>
        <p:grpSpPr bwMode="auto">
          <a:xfrm>
            <a:off x="5510213" y="4651375"/>
            <a:ext cx="1009650" cy="936625"/>
            <a:chOff x="1428" y="1661"/>
            <a:chExt cx="636" cy="590"/>
          </a:xfrm>
        </p:grpSpPr>
        <p:sp>
          <p:nvSpPr>
            <p:cNvPr id="37937" name="Rectangle 4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38" name="Line 5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41" name="Group 53"/>
          <p:cNvGrpSpPr>
            <a:grpSpLocks/>
          </p:cNvGrpSpPr>
          <p:nvPr/>
        </p:nvGrpSpPr>
        <p:grpSpPr bwMode="auto">
          <a:xfrm>
            <a:off x="4500563" y="5588000"/>
            <a:ext cx="1009650" cy="936625"/>
            <a:chOff x="1428" y="1661"/>
            <a:chExt cx="636" cy="590"/>
          </a:xfrm>
        </p:grpSpPr>
        <p:sp>
          <p:nvSpPr>
            <p:cNvPr id="37942" name="Rectangle 5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45" name="Line 5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46" name="Group 58"/>
          <p:cNvGrpSpPr>
            <a:grpSpLocks/>
          </p:cNvGrpSpPr>
          <p:nvPr/>
        </p:nvGrpSpPr>
        <p:grpSpPr bwMode="auto">
          <a:xfrm>
            <a:off x="5510213" y="5588000"/>
            <a:ext cx="1009650" cy="936625"/>
            <a:chOff x="1428" y="1661"/>
            <a:chExt cx="636" cy="590"/>
          </a:xfrm>
        </p:grpSpPr>
        <p:sp>
          <p:nvSpPr>
            <p:cNvPr id="37947" name="Rectangle 5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49" name="Line 6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50" name="Line 6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51" name="Group 63"/>
          <p:cNvGrpSpPr>
            <a:grpSpLocks/>
          </p:cNvGrpSpPr>
          <p:nvPr/>
        </p:nvGrpSpPr>
        <p:grpSpPr bwMode="auto">
          <a:xfrm>
            <a:off x="6586538" y="4651375"/>
            <a:ext cx="1009650" cy="936625"/>
            <a:chOff x="1428" y="1661"/>
            <a:chExt cx="636" cy="590"/>
          </a:xfrm>
        </p:grpSpPr>
        <p:sp>
          <p:nvSpPr>
            <p:cNvPr id="37952" name="Rectangle 6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54" name="Line 6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55" name="Line 6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56" name="Group 68"/>
          <p:cNvGrpSpPr>
            <a:grpSpLocks/>
          </p:cNvGrpSpPr>
          <p:nvPr/>
        </p:nvGrpSpPr>
        <p:grpSpPr bwMode="auto">
          <a:xfrm>
            <a:off x="7596188" y="4651375"/>
            <a:ext cx="1009650" cy="936625"/>
            <a:chOff x="1428" y="1661"/>
            <a:chExt cx="636" cy="590"/>
          </a:xfrm>
        </p:grpSpPr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58" name="Line 7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59" name="Line 7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60" name="Line 7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61" name="Group 73"/>
          <p:cNvGrpSpPr>
            <a:grpSpLocks/>
          </p:cNvGrpSpPr>
          <p:nvPr/>
        </p:nvGrpSpPr>
        <p:grpSpPr bwMode="auto">
          <a:xfrm>
            <a:off x="6586538" y="5588000"/>
            <a:ext cx="1009650" cy="936625"/>
            <a:chOff x="1428" y="1661"/>
            <a:chExt cx="636" cy="590"/>
          </a:xfrm>
        </p:grpSpPr>
        <p:sp>
          <p:nvSpPr>
            <p:cNvPr id="37962" name="Rectangle 74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66" name="Group 78"/>
          <p:cNvGrpSpPr>
            <a:grpSpLocks/>
          </p:cNvGrpSpPr>
          <p:nvPr/>
        </p:nvGrpSpPr>
        <p:grpSpPr bwMode="auto">
          <a:xfrm>
            <a:off x="7596188" y="5588000"/>
            <a:ext cx="1009650" cy="936625"/>
            <a:chOff x="1428" y="1661"/>
            <a:chExt cx="636" cy="590"/>
          </a:xfrm>
        </p:grpSpPr>
        <p:sp>
          <p:nvSpPr>
            <p:cNvPr id="37967" name="Rectangle 79"/>
            <p:cNvSpPr>
              <a:spLocks noChangeArrowheads="1"/>
            </p:cNvSpPr>
            <p:nvPr/>
          </p:nvSpPr>
          <p:spPr bwMode="auto">
            <a:xfrm>
              <a:off x="1858" y="205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7968" name="Line 80"/>
            <p:cNvSpPr>
              <a:spLocks noChangeShapeType="1"/>
            </p:cNvSpPr>
            <p:nvPr/>
          </p:nvSpPr>
          <p:spPr bwMode="auto">
            <a:xfrm>
              <a:off x="1973" y="1661"/>
              <a:ext cx="0" cy="39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69" name="Line 81"/>
            <p:cNvSpPr>
              <a:spLocks noChangeShapeType="1"/>
            </p:cNvSpPr>
            <p:nvPr/>
          </p:nvSpPr>
          <p:spPr bwMode="auto">
            <a:xfrm>
              <a:off x="1428" y="2160"/>
              <a:ext cx="409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70" name="Line 82"/>
            <p:cNvSpPr>
              <a:spLocks noChangeShapeType="1"/>
            </p:cNvSpPr>
            <p:nvPr/>
          </p:nvSpPr>
          <p:spPr bwMode="auto">
            <a:xfrm>
              <a:off x="1428" y="1661"/>
              <a:ext cx="431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71" name="Freeform 83"/>
          <p:cNvSpPr>
            <a:spLocks/>
          </p:cNvSpPr>
          <p:nvPr/>
        </p:nvSpPr>
        <p:spPr bwMode="auto">
          <a:xfrm>
            <a:off x="8507413" y="4664075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2" name="Freeform 84"/>
          <p:cNvSpPr>
            <a:spLocks/>
          </p:cNvSpPr>
          <p:nvPr/>
        </p:nvSpPr>
        <p:spPr bwMode="auto">
          <a:xfrm>
            <a:off x="7453313" y="4651375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3" name="Freeform 85"/>
          <p:cNvSpPr>
            <a:spLocks/>
          </p:cNvSpPr>
          <p:nvPr/>
        </p:nvSpPr>
        <p:spPr bwMode="auto">
          <a:xfrm>
            <a:off x="6373813" y="4651375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4" name="Freeform 86"/>
          <p:cNvSpPr>
            <a:spLocks/>
          </p:cNvSpPr>
          <p:nvPr/>
        </p:nvSpPr>
        <p:spPr bwMode="auto">
          <a:xfrm>
            <a:off x="8461375" y="3716338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5" name="Freeform 87"/>
          <p:cNvSpPr>
            <a:spLocks/>
          </p:cNvSpPr>
          <p:nvPr/>
        </p:nvSpPr>
        <p:spPr bwMode="auto">
          <a:xfrm>
            <a:off x="7513638" y="3716338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6" name="Freeform 88"/>
          <p:cNvSpPr>
            <a:spLocks/>
          </p:cNvSpPr>
          <p:nvPr/>
        </p:nvSpPr>
        <p:spPr bwMode="auto">
          <a:xfrm>
            <a:off x="6373813" y="3716338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7" name="Freeform 89"/>
          <p:cNvSpPr>
            <a:spLocks/>
          </p:cNvSpPr>
          <p:nvPr/>
        </p:nvSpPr>
        <p:spPr bwMode="auto">
          <a:xfrm>
            <a:off x="5365750" y="3716338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8" name="Freeform 90"/>
          <p:cNvSpPr>
            <a:spLocks/>
          </p:cNvSpPr>
          <p:nvPr/>
        </p:nvSpPr>
        <p:spPr bwMode="auto">
          <a:xfrm>
            <a:off x="5365750" y="4651375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79" name="Freeform 91"/>
          <p:cNvSpPr>
            <a:spLocks/>
          </p:cNvSpPr>
          <p:nvPr/>
        </p:nvSpPr>
        <p:spPr bwMode="auto">
          <a:xfrm rot="16200000">
            <a:off x="7303294" y="2629694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0" name="Freeform 92"/>
          <p:cNvSpPr>
            <a:spLocks/>
          </p:cNvSpPr>
          <p:nvPr/>
        </p:nvSpPr>
        <p:spPr bwMode="auto">
          <a:xfrm rot="16200000">
            <a:off x="6295232" y="2629693"/>
            <a:ext cx="228600" cy="1655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1" name="Freeform 93"/>
          <p:cNvSpPr>
            <a:spLocks/>
          </p:cNvSpPr>
          <p:nvPr/>
        </p:nvSpPr>
        <p:spPr bwMode="auto">
          <a:xfrm rot="16200000">
            <a:off x="5214144" y="2629694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2" name="Freeform 94"/>
          <p:cNvSpPr>
            <a:spLocks/>
          </p:cNvSpPr>
          <p:nvPr/>
        </p:nvSpPr>
        <p:spPr bwMode="auto">
          <a:xfrm rot="16200000">
            <a:off x="7303294" y="3566319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3" name="Freeform 95"/>
          <p:cNvSpPr>
            <a:spLocks/>
          </p:cNvSpPr>
          <p:nvPr/>
        </p:nvSpPr>
        <p:spPr bwMode="auto">
          <a:xfrm rot="16200000">
            <a:off x="6295232" y="3566318"/>
            <a:ext cx="228600" cy="1655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4" name="Freeform 96"/>
          <p:cNvSpPr>
            <a:spLocks/>
          </p:cNvSpPr>
          <p:nvPr/>
        </p:nvSpPr>
        <p:spPr bwMode="auto">
          <a:xfrm rot="16200000">
            <a:off x="5214144" y="3566319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5" name="Freeform 97"/>
          <p:cNvSpPr>
            <a:spLocks/>
          </p:cNvSpPr>
          <p:nvPr/>
        </p:nvSpPr>
        <p:spPr bwMode="auto">
          <a:xfrm rot="16200000">
            <a:off x="7303294" y="4501357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6" name="Freeform 98"/>
          <p:cNvSpPr>
            <a:spLocks/>
          </p:cNvSpPr>
          <p:nvPr/>
        </p:nvSpPr>
        <p:spPr bwMode="auto">
          <a:xfrm rot="16200000">
            <a:off x="6295232" y="4501356"/>
            <a:ext cx="228600" cy="1655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7" name="Freeform 99"/>
          <p:cNvSpPr>
            <a:spLocks/>
          </p:cNvSpPr>
          <p:nvPr/>
        </p:nvSpPr>
        <p:spPr bwMode="auto">
          <a:xfrm rot="16200000">
            <a:off x="5214144" y="4501357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8" name="Freeform 100"/>
          <p:cNvSpPr>
            <a:spLocks/>
          </p:cNvSpPr>
          <p:nvPr/>
        </p:nvSpPr>
        <p:spPr bwMode="auto">
          <a:xfrm rot="16200000">
            <a:off x="7303294" y="5437982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89" name="Freeform 101"/>
          <p:cNvSpPr>
            <a:spLocks/>
          </p:cNvSpPr>
          <p:nvPr/>
        </p:nvSpPr>
        <p:spPr bwMode="auto">
          <a:xfrm rot="16200000">
            <a:off x="6295232" y="5437981"/>
            <a:ext cx="228600" cy="1655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0" name="Freeform 102"/>
          <p:cNvSpPr>
            <a:spLocks/>
          </p:cNvSpPr>
          <p:nvPr/>
        </p:nvSpPr>
        <p:spPr bwMode="auto">
          <a:xfrm rot="16200000">
            <a:off x="5214144" y="5437982"/>
            <a:ext cx="228600" cy="1655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1" name="Freeform 103"/>
          <p:cNvSpPr>
            <a:spLocks/>
          </p:cNvSpPr>
          <p:nvPr/>
        </p:nvSpPr>
        <p:spPr bwMode="auto">
          <a:xfrm>
            <a:off x="8461375" y="2779713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2" name="Freeform 104"/>
          <p:cNvSpPr>
            <a:spLocks/>
          </p:cNvSpPr>
          <p:nvPr/>
        </p:nvSpPr>
        <p:spPr bwMode="auto">
          <a:xfrm>
            <a:off x="7453313" y="2779713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3" name="Freeform 105"/>
          <p:cNvSpPr>
            <a:spLocks/>
          </p:cNvSpPr>
          <p:nvPr/>
        </p:nvSpPr>
        <p:spPr bwMode="auto">
          <a:xfrm>
            <a:off x="6373813" y="2779713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4" name="Freeform 106"/>
          <p:cNvSpPr>
            <a:spLocks/>
          </p:cNvSpPr>
          <p:nvPr/>
        </p:nvSpPr>
        <p:spPr bwMode="auto">
          <a:xfrm>
            <a:off x="5365750" y="2851150"/>
            <a:ext cx="2286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5" name="Freeform 107"/>
          <p:cNvSpPr>
            <a:spLocks/>
          </p:cNvSpPr>
          <p:nvPr/>
        </p:nvSpPr>
        <p:spPr bwMode="auto">
          <a:xfrm>
            <a:off x="8534400" y="3716338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6" name="Freeform 108"/>
          <p:cNvSpPr>
            <a:spLocks/>
          </p:cNvSpPr>
          <p:nvPr/>
        </p:nvSpPr>
        <p:spPr bwMode="auto">
          <a:xfrm>
            <a:off x="8461375" y="2779713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7" name="Freeform 109"/>
          <p:cNvSpPr>
            <a:spLocks/>
          </p:cNvSpPr>
          <p:nvPr/>
        </p:nvSpPr>
        <p:spPr bwMode="auto">
          <a:xfrm>
            <a:off x="7597775" y="3716338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8" name="Freeform 110"/>
          <p:cNvSpPr>
            <a:spLocks/>
          </p:cNvSpPr>
          <p:nvPr/>
        </p:nvSpPr>
        <p:spPr bwMode="auto">
          <a:xfrm>
            <a:off x="7524750" y="2779713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9" name="Freeform 111"/>
          <p:cNvSpPr>
            <a:spLocks/>
          </p:cNvSpPr>
          <p:nvPr/>
        </p:nvSpPr>
        <p:spPr bwMode="auto">
          <a:xfrm>
            <a:off x="6518275" y="3716338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000" name="Freeform 112"/>
          <p:cNvSpPr>
            <a:spLocks/>
          </p:cNvSpPr>
          <p:nvPr/>
        </p:nvSpPr>
        <p:spPr bwMode="auto">
          <a:xfrm>
            <a:off x="6445250" y="2779713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001" name="Freeform 113"/>
          <p:cNvSpPr>
            <a:spLocks/>
          </p:cNvSpPr>
          <p:nvPr/>
        </p:nvSpPr>
        <p:spPr bwMode="auto">
          <a:xfrm>
            <a:off x="5510213" y="3716338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002" name="Freeform 114"/>
          <p:cNvSpPr>
            <a:spLocks/>
          </p:cNvSpPr>
          <p:nvPr/>
        </p:nvSpPr>
        <p:spPr bwMode="auto">
          <a:xfrm>
            <a:off x="5437188" y="2779713"/>
            <a:ext cx="431800" cy="245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64"/>
              </a:cxn>
              <a:cxn ang="0">
                <a:pos x="144" y="648"/>
              </a:cxn>
              <a:cxn ang="0">
                <a:pos x="0" y="960"/>
              </a:cxn>
            </a:cxnLst>
            <a:rect l="0" t="0" r="r" b="b"/>
            <a:pathLst>
              <a:path w="144" h="960">
                <a:moveTo>
                  <a:pt x="0" y="0"/>
                </a:moveTo>
                <a:lnTo>
                  <a:pt x="144" y="264"/>
                </a:lnTo>
                <a:lnTo>
                  <a:pt x="144" y="648"/>
                </a:lnTo>
                <a:lnTo>
                  <a:pt x="0" y="96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8003" name="Group 115"/>
          <p:cNvGrpSpPr>
            <a:grpSpLocks/>
          </p:cNvGrpSpPr>
          <p:nvPr/>
        </p:nvGrpSpPr>
        <p:grpSpPr bwMode="auto">
          <a:xfrm rot="16200000">
            <a:off x="6163469" y="1621631"/>
            <a:ext cx="504825" cy="3395663"/>
            <a:chOff x="4422" y="1661"/>
            <a:chExt cx="318" cy="2139"/>
          </a:xfrm>
        </p:grpSpPr>
        <p:sp>
          <p:nvSpPr>
            <p:cNvPr id="38004" name="Freeform 116"/>
            <p:cNvSpPr>
              <a:spLocks/>
            </p:cNvSpPr>
            <p:nvPr/>
          </p:nvSpPr>
          <p:spPr bwMode="auto">
            <a:xfrm>
              <a:off x="4468" y="225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005" name="Freeform 117"/>
            <p:cNvSpPr>
              <a:spLocks/>
            </p:cNvSpPr>
            <p:nvPr/>
          </p:nvSpPr>
          <p:spPr bwMode="auto">
            <a:xfrm>
              <a:off x="4422" y="166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006" name="Group 118"/>
          <p:cNvGrpSpPr>
            <a:grpSpLocks/>
          </p:cNvGrpSpPr>
          <p:nvPr/>
        </p:nvGrpSpPr>
        <p:grpSpPr bwMode="auto">
          <a:xfrm rot="16200000">
            <a:off x="6163469" y="2486819"/>
            <a:ext cx="504825" cy="3395663"/>
            <a:chOff x="4422" y="1661"/>
            <a:chExt cx="318" cy="2139"/>
          </a:xfrm>
        </p:grpSpPr>
        <p:sp>
          <p:nvSpPr>
            <p:cNvPr id="38007" name="Freeform 119"/>
            <p:cNvSpPr>
              <a:spLocks/>
            </p:cNvSpPr>
            <p:nvPr/>
          </p:nvSpPr>
          <p:spPr bwMode="auto">
            <a:xfrm>
              <a:off x="4468" y="225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008" name="Freeform 120"/>
            <p:cNvSpPr>
              <a:spLocks/>
            </p:cNvSpPr>
            <p:nvPr/>
          </p:nvSpPr>
          <p:spPr bwMode="auto">
            <a:xfrm>
              <a:off x="4422" y="166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009" name="Group 121"/>
          <p:cNvGrpSpPr>
            <a:grpSpLocks/>
          </p:cNvGrpSpPr>
          <p:nvPr/>
        </p:nvGrpSpPr>
        <p:grpSpPr bwMode="auto">
          <a:xfrm rot="16200000">
            <a:off x="6079331" y="3494882"/>
            <a:ext cx="504825" cy="3395662"/>
            <a:chOff x="4422" y="1661"/>
            <a:chExt cx="318" cy="2139"/>
          </a:xfrm>
        </p:grpSpPr>
        <p:sp>
          <p:nvSpPr>
            <p:cNvPr id="38010" name="Freeform 122"/>
            <p:cNvSpPr>
              <a:spLocks/>
            </p:cNvSpPr>
            <p:nvPr/>
          </p:nvSpPr>
          <p:spPr bwMode="auto">
            <a:xfrm>
              <a:off x="4468" y="225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011" name="Freeform 123"/>
            <p:cNvSpPr>
              <a:spLocks/>
            </p:cNvSpPr>
            <p:nvPr/>
          </p:nvSpPr>
          <p:spPr bwMode="auto">
            <a:xfrm>
              <a:off x="4422" y="166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012" name="Group 124"/>
          <p:cNvGrpSpPr>
            <a:grpSpLocks/>
          </p:cNvGrpSpPr>
          <p:nvPr/>
        </p:nvGrpSpPr>
        <p:grpSpPr bwMode="auto">
          <a:xfrm rot="16200000">
            <a:off x="6090444" y="4431506"/>
            <a:ext cx="504825" cy="3395663"/>
            <a:chOff x="4422" y="1661"/>
            <a:chExt cx="318" cy="2139"/>
          </a:xfrm>
        </p:grpSpPr>
        <p:sp>
          <p:nvSpPr>
            <p:cNvPr id="38013" name="Freeform 125"/>
            <p:cNvSpPr>
              <a:spLocks/>
            </p:cNvSpPr>
            <p:nvPr/>
          </p:nvSpPr>
          <p:spPr bwMode="auto">
            <a:xfrm>
              <a:off x="4468" y="225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014" name="Freeform 126"/>
            <p:cNvSpPr>
              <a:spLocks/>
            </p:cNvSpPr>
            <p:nvPr/>
          </p:nvSpPr>
          <p:spPr bwMode="auto">
            <a:xfrm>
              <a:off x="4422" y="1661"/>
              <a:ext cx="272" cy="15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264"/>
                </a:cxn>
                <a:cxn ang="0">
                  <a:pos x="144" y="648"/>
                </a:cxn>
                <a:cxn ang="0">
                  <a:pos x="0" y="960"/>
                </a:cxn>
              </a:cxnLst>
              <a:rect l="0" t="0" r="r" b="b"/>
              <a:pathLst>
                <a:path w="144" h="960">
                  <a:moveTo>
                    <a:pt x="0" y="0"/>
                  </a:moveTo>
                  <a:lnTo>
                    <a:pt x="144" y="264"/>
                  </a:lnTo>
                  <a:lnTo>
                    <a:pt x="144" y="648"/>
                  </a:lnTo>
                  <a:lnTo>
                    <a:pt x="0" y="960"/>
                  </a:ln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015" name="Text Box 127"/>
          <p:cNvSpPr txBox="1">
            <a:spLocks noChangeArrowheads="1"/>
          </p:cNvSpPr>
          <p:nvPr/>
        </p:nvSpPr>
        <p:spPr bwMode="auto">
          <a:xfrm>
            <a:off x="323850" y="1700213"/>
            <a:ext cx="396081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/>
              </a:rPr>
              <a:t>Теперь надо </a:t>
            </a:r>
            <a:r>
              <a:rPr lang="ru-RU" sz="2400" dirty="0" smtClean="0">
                <a:effectLst/>
              </a:rPr>
              <a:t>просматривать все </a:t>
            </a:r>
            <a:r>
              <a:rPr lang="ru-RU" sz="2400" dirty="0">
                <a:effectLst/>
              </a:rPr>
              <a:t>возможные варианты </a:t>
            </a:r>
            <a:r>
              <a:rPr lang="ru-RU" sz="2400" dirty="0" err="1">
                <a:effectLst/>
              </a:rPr>
              <a:t>делеций</a:t>
            </a:r>
            <a:r>
              <a:rPr lang="ru-RU" sz="2400" dirty="0">
                <a:effectLst/>
              </a:rPr>
              <a:t>. Поэтому в каждую вершину входит не 3 ребра, а примерно </a:t>
            </a:r>
            <a:r>
              <a:rPr lang="en-US" sz="2400" dirty="0">
                <a:effectLst/>
              </a:rPr>
              <a:t>(</a:t>
            </a:r>
            <a:r>
              <a:rPr lang="en-US" sz="2400" i="1" dirty="0">
                <a:effectLst/>
              </a:rPr>
              <a:t>n</a:t>
            </a:r>
            <a:r>
              <a:rPr lang="ru-RU" sz="2400" dirty="0">
                <a:effectLst/>
              </a:rPr>
              <a:t>+</a:t>
            </a:r>
            <a:r>
              <a:rPr lang="en-US" sz="2400" i="1" dirty="0">
                <a:effectLst/>
              </a:rPr>
              <a:t>m</a:t>
            </a:r>
            <a:r>
              <a:rPr lang="en-US" sz="2400" dirty="0">
                <a:effectLst/>
              </a:rPr>
              <a:t>)/2</a:t>
            </a:r>
            <a:r>
              <a:rPr lang="ru-RU" sz="2400" dirty="0">
                <a:effectLst/>
              </a:rPr>
              <a:t> ребер, где </a:t>
            </a:r>
            <a:r>
              <a:rPr lang="en-US" sz="2400" i="1" dirty="0">
                <a:effectLst/>
              </a:rPr>
              <a:t>n</a:t>
            </a:r>
            <a:r>
              <a:rPr lang="en-US" sz="2400" dirty="0" smtClean="0">
                <a:effectLst/>
              </a:rPr>
              <a:t>,</a:t>
            </a:r>
            <a:r>
              <a:rPr lang="ru-RU" sz="2400" dirty="0" smtClean="0">
                <a:effectLst/>
              </a:rPr>
              <a:t> </a:t>
            </a:r>
            <a:r>
              <a:rPr lang="en-US" sz="2400" i="1" dirty="0" smtClean="0">
                <a:effectLst/>
              </a:rPr>
              <a:t>m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– длины </a:t>
            </a:r>
            <a:r>
              <a:rPr lang="ru-RU" sz="2400" dirty="0" smtClean="0">
                <a:effectLst/>
              </a:rPr>
              <a:t>последовательностей</a:t>
            </a:r>
            <a:endParaRPr lang="ru-RU" sz="2400" dirty="0">
              <a:effectLst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effectLst/>
              </a:rPr>
              <a:t>Поэтому время работы алгоритма </a:t>
            </a:r>
            <a:r>
              <a:rPr lang="ru-RU" sz="2400" dirty="0" smtClean="0">
                <a:effectLst/>
              </a:rPr>
              <a:t>становится </a:t>
            </a:r>
            <a:r>
              <a:rPr lang="ru-RU" sz="2400" dirty="0">
                <a:effectLst/>
              </a:rPr>
              <a:t>кубичным: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466725" y="5876925"/>
            <a:ext cx="3453189" cy="584775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32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n+m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Аффинные штрафы за делецию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4681537" cy="4467225"/>
          </a:xfrm>
        </p:spPr>
        <p:txBody>
          <a:bodyPr/>
          <a:lstStyle/>
          <a:p>
            <a:r>
              <a:rPr lang="ru-RU" sz="2800" dirty="0" smtClean="0"/>
              <a:t>Вместо логарифмической зависимости используют зависимость </a:t>
            </a:r>
            <a:r>
              <a:rPr lang="ru-RU" sz="2800" dirty="0"/>
              <a:t>вида: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 </a:t>
            </a:r>
            <a:r>
              <a:rPr lang="en-US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8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open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+ l </a:t>
            </a:r>
            <a:r>
              <a:rPr lang="en-US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8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ext</a:t>
            </a:r>
            <a:r>
              <a:rPr lang="ru-RU" sz="2800" i="1" baseline="-25000" dirty="0">
                <a:cs typeface="Times New Roman" pitchFamily="18" charset="0"/>
              </a:rPr>
              <a:t/>
            </a:r>
            <a:br>
              <a:rPr lang="ru-RU" sz="2800" i="1" baseline="-25000" dirty="0">
                <a:cs typeface="Times New Roman" pitchFamily="18" charset="0"/>
              </a:rPr>
            </a:br>
            <a:endParaRPr lang="en-US" sz="2800" i="1" baseline="-25000" dirty="0">
              <a:cs typeface="Times New Roman" pitchFamily="18" charset="0"/>
            </a:endParaRPr>
          </a:p>
          <a:p>
            <a:pPr>
              <a:lnSpc>
                <a:spcPct val="85000"/>
              </a:lnSpc>
            </a:pPr>
            <a:r>
              <a:rPr lang="en-US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8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open</a:t>
            </a:r>
            <a:r>
              <a:rPr lang="en-US" sz="2800" i="1" baseline="-250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– </a:t>
            </a:r>
            <a:r>
              <a:rPr lang="ru-RU" sz="2800" dirty="0">
                <a:cs typeface="Times New Roman" pitchFamily="18" charset="0"/>
              </a:rPr>
              <a:t>штраф за 	 	     открытие </a:t>
            </a:r>
            <a:r>
              <a:rPr lang="ru-RU" sz="2800" dirty="0" err="1">
                <a:cs typeface="Times New Roman" pitchFamily="18" charset="0"/>
              </a:rPr>
              <a:t>делеции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85000"/>
              </a:lnSpc>
            </a:pPr>
            <a:r>
              <a:rPr lang="en-US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8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ext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800" i="1" dirty="0">
                <a:cs typeface="Times New Roman" pitchFamily="18" charset="0"/>
              </a:rPr>
              <a:t>– </a:t>
            </a:r>
            <a:r>
              <a:rPr lang="ru-RU" sz="2800" dirty="0">
                <a:cs typeface="Times New Roman" pitchFamily="18" charset="0"/>
              </a:rPr>
              <a:t>штраф за 			   </a:t>
            </a:r>
            <a:r>
              <a:rPr lang="ru-RU" sz="2800" dirty="0" smtClean="0">
                <a:cs typeface="Times New Roman" pitchFamily="18" charset="0"/>
              </a:rPr>
              <a:t>длину </a:t>
            </a:r>
            <a:r>
              <a:rPr lang="ru-RU" sz="2800" dirty="0" err="1">
                <a:cs typeface="Times New Roman" pitchFamily="18" charset="0"/>
              </a:rPr>
              <a:t>делеции</a:t>
            </a:r>
            <a:endParaRPr lang="en-US" sz="2800" baseline="-25000" dirty="0">
              <a:cs typeface="Times New Roman" pitchFamily="18" charset="0"/>
            </a:endParaRPr>
          </a:p>
          <a:p>
            <a:endParaRPr lang="ru-RU" sz="2800" i="1" baseline="-25000" dirty="0"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292725" y="2276475"/>
            <a:ext cx="3600450" cy="316865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292725" y="2276475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i="1">
                <a:effectLst/>
              </a:rPr>
              <a:t>Δ</a:t>
            </a:r>
            <a:endParaRPr lang="ru-RU" sz="2400" i="1">
              <a:effectLst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8532813" y="5013325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effectLst/>
              </a:rPr>
              <a:t>l</a:t>
            </a:r>
            <a:endParaRPr lang="ru-RU" sz="2400" i="1">
              <a:effectLst/>
            </a:endParaRPr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5289550" y="2622550"/>
            <a:ext cx="3619500" cy="2822575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356" y="900"/>
              </a:cxn>
              <a:cxn ang="0">
                <a:pos x="1204" y="340"/>
              </a:cxn>
              <a:cxn ang="0">
                <a:pos x="2280" y="0"/>
              </a:cxn>
            </a:cxnLst>
            <a:rect l="0" t="0" r="r" b="b"/>
            <a:pathLst>
              <a:path w="2280" h="1778">
                <a:moveTo>
                  <a:pt x="0" y="1778"/>
                </a:moveTo>
                <a:cubicBezTo>
                  <a:pt x="59" y="1632"/>
                  <a:pt x="155" y="1140"/>
                  <a:pt x="356" y="900"/>
                </a:cubicBezTo>
                <a:cubicBezTo>
                  <a:pt x="557" y="660"/>
                  <a:pt x="883" y="490"/>
                  <a:pt x="1204" y="340"/>
                </a:cubicBezTo>
                <a:cubicBezTo>
                  <a:pt x="1525" y="190"/>
                  <a:pt x="2056" y="71"/>
                  <a:pt x="228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5292725" y="2565400"/>
            <a:ext cx="3600450" cy="15113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>
            <a:off x="5292725" y="4076700"/>
            <a:ext cx="152400" cy="1376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" y="63"/>
              </a:cxn>
              <a:cxn ang="0">
                <a:pos x="59" y="375"/>
              </a:cxn>
              <a:cxn ang="0">
                <a:pos x="95" y="423"/>
              </a:cxn>
              <a:cxn ang="0">
                <a:pos x="65" y="465"/>
              </a:cxn>
              <a:cxn ang="0">
                <a:pos x="63" y="801"/>
              </a:cxn>
              <a:cxn ang="0">
                <a:pos x="0" y="862"/>
              </a:cxn>
            </a:cxnLst>
            <a:rect l="0" t="0" r="r" b="b"/>
            <a:pathLst>
              <a:path w="96" h="867">
                <a:moveTo>
                  <a:pt x="0" y="0"/>
                </a:moveTo>
                <a:cubicBezTo>
                  <a:pt x="9" y="10"/>
                  <a:pt x="44" y="1"/>
                  <a:pt x="54" y="63"/>
                </a:cubicBezTo>
                <a:cubicBezTo>
                  <a:pt x="64" y="125"/>
                  <a:pt x="52" y="315"/>
                  <a:pt x="59" y="375"/>
                </a:cubicBezTo>
                <a:cubicBezTo>
                  <a:pt x="66" y="435"/>
                  <a:pt x="94" y="408"/>
                  <a:pt x="95" y="423"/>
                </a:cubicBezTo>
                <a:cubicBezTo>
                  <a:pt x="96" y="438"/>
                  <a:pt x="70" y="402"/>
                  <a:pt x="65" y="465"/>
                </a:cubicBezTo>
                <a:cubicBezTo>
                  <a:pt x="60" y="528"/>
                  <a:pt x="74" y="735"/>
                  <a:pt x="63" y="801"/>
                </a:cubicBezTo>
                <a:cubicBezTo>
                  <a:pt x="52" y="867"/>
                  <a:pt x="13" y="849"/>
                  <a:pt x="0" y="8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 rot="16200000">
            <a:off x="5241926" y="4630737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open</a:t>
            </a:r>
            <a:endParaRPr lang="ru-RU" b="1" i="1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292725" y="40767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4" name="Freeform 12"/>
          <p:cNvSpPr>
            <a:spLocks/>
          </p:cNvSpPr>
          <p:nvPr/>
        </p:nvSpPr>
        <p:spPr bwMode="auto">
          <a:xfrm>
            <a:off x="6516688" y="3573463"/>
            <a:ext cx="146050" cy="503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" y="134"/>
              </a:cxn>
              <a:cxn ang="0">
                <a:pos x="90" y="317"/>
              </a:cxn>
            </a:cxnLst>
            <a:rect l="0" t="0" r="r" b="b"/>
            <a:pathLst>
              <a:path w="92" h="317">
                <a:moveTo>
                  <a:pt x="0" y="0"/>
                </a:moveTo>
                <a:cubicBezTo>
                  <a:pt x="13" y="22"/>
                  <a:pt x="62" y="81"/>
                  <a:pt x="77" y="134"/>
                </a:cubicBezTo>
                <a:cubicBezTo>
                  <a:pt x="92" y="187"/>
                  <a:pt x="87" y="279"/>
                  <a:pt x="90" y="31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732588" y="3549650"/>
            <a:ext cx="512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ext</a:t>
            </a:r>
            <a:endParaRPr lang="ru-RU" b="1" i="1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 rot="-1234749">
            <a:off x="6430029" y="2635221"/>
            <a:ext cx="1473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effectLst/>
              </a:rPr>
              <a:t>a</a:t>
            </a:r>
            <a:r>
              <a:rPr lang="en-US" dirty="0">
                <a:effectLst/>
              </a:rPr>
              <a:t> log(</a:t>
            </a:r>
            <a:r>
              <a:rPr lang="ru-RU" dirty="0">
                <a:effectLst/>
              </a:rPr>
              <a:t> </a:t>
            </a:r>
            <a:r>
              <a:rPr lang="en-US" i="1" dirty="0">
                <a:effectLst/>
              </a:rPr>
              <a:t>l</a:t>
            </a:r>
            <a:r>
              <a:rPr lang="ru-RU" dirty="0">
                <a:effectLst/>
              </a:rPr>
              <a:t> + </a:t>
            </a:r>
            <a:r>
              <a:rPr lang="en-US" dirty="0">
                <a:effectLst/>
              </a:rPr>
              <a:t>1 )</a:t>
            </a:r>
            <a:endParaRPr lang="ru-RU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219700" y="1054100"/>
            <a:ext cx="3816350" cy="5688013"/>
          </a:xfrm>
          <a:prstGeom prst="rect">
            <a:avLst/>
          </a:prstGeom>
          <a:solidFill>
            <a:srgbClr val="003366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35825" y="2852738"/>
            <a:ext cx="1296988" cy="108108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115888"/>
            <a:ext cx="7772400" cy="874712"/>
          </a:xfrm>
        </p:spPr>
        <p:txBody>
          <a:bodyPr/>
          <a:lstStyle/>
          <a:p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для аффинных штрафов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7523163" y="2563813"/>
            <a:ext cx="0" cy="9366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443663" y="3716338"/>
            <a:ext cx="100806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659563" y="2060575"/>
            <a:ext cx="1150937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9944" name="Group 8"/>
          <p:cNvGrpSpPr>
            <a:grpSpLocks/>
          </p:cNvGrpSpPr>
          <p:nvPr/>
        </p:nvGrpSpPr>
        <p:grpSpPr bwMode="auto">
          <a:xfrm>
            <a:off x="7481888" y="2976563"/>
            <a:ext cx="688975" cy="812800"/>
            <a:chOff x="3037" y="2147"/>
            <a:chExt cx="434" cy="512"/>
          </a:xfrm>
        </p:grpSpPr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265" y="214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3037" y="2465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v</a:t>
              </a:r>
              <a:endParaRPr lang="ru-RU" i="1">
                <a:effectLst/>
              </a:endParaRPr>
            </a:p>
          </p:txBody>
        </p:sp>
      </p:grp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6113463" y="1752600"/>
            <a:ext cx="688975" cy="812800"/>
            <a:chOff x="3037" y="2147"/>
            <a:chExt cx="434" cy="512"/>
          </a:xfrm>
        </p:grpSpPr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3265" y="214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3037" y="2465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v</a:t>
              </a:r>
              <a:endParaRPr lang="ru-RU" i="1">
                <a:effectLst/>
              </a:endParaRPr>
            </a:p>
          </p:txBody>
        </p:sp>
      </p:grp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6083300" y="2976563"/>
            <a:ext cx="688975" cy="812800"/>
            <a:chOff x="3037" y="2147"/>
            <a:chExt cx="434" cy="512"/>
          </a:xfrm>
        </p:grpSpPr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3265" y="214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>
              <a:off x="3037" y="2465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v</a:t>
              </a:r>
              <a:endParaRPr lang="ru-RU" i="1">
                <a:effectLst/>
              </a:endParaRPr>
            </a:p>
          </p:txBody>
        </p:sp>
      </p:grp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5651500" y="1123950"/>
            <a:ext cx="0" cy="3241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7481888" y="1752600"/>
            <a:ext cx="688975" cy="812800"/>
            <a:chOff x="3037" y="2147"/>
            <a:chExt cx="434" cy="512"/>
          </a:xfrm>
        </p:grpSpPr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3265" y="2147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w</a:t>
              </a:r>
              <a:endParaRPr lang="ru-RU" i="1">
                <a:effectLst/>
              </a:endParaRPr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3037" y="2465"/>
              <a:ext cx="20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effectLst/>
                </a:rPr>
                <a:t>v</a:t>
              </a:r>
              <a:endParaRPr lang="ru-RU" i="1">
                <a:effectLst/>
              </a:endParaRPr>
            </a:p>
          </p:txBody>
        </p:sp>
      </p:grp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8602663" y="1123950"/>
            <a:ext cx="0" cy="3241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7162800" y="1123950"/>
            <a:ext cx="0" cy="32416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5219700" y="4005263"/>
            <a:ext cx="38163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5219700" y="2781300"/>
            <a:ext cx="38163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5219700" y="1484313"/>
            <a:ext cx="38163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7594600" y="3284538"/>
            <a:ext cx="215900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6154738" y="2565400"/>
            <a:ext cx="0" cy="936625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6443663" y="2420938"/>
            <a:ext cx="1008062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7812088" y="3716338"/>
            <a:ext cx="865187" cy="649287"/>
          </a:xfrm>
          <a:prstGeom prst="line">
            <a:avLst/>
          </a:prstGeom>
          <a:noFill/>
          <a:ln w="19050">
            <a:solidFill>
              <a:srgbClr val="FF868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H="1">
            <a:off x="6227763" y="3284538"/>
            <a:ext cx="215900" cy="2159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H="1">
            <a:off x="7594600" y="2060575"/>
            <a:ext cx="215900" cy="2159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7812088" y="2420938"/>
            <a:ext cx="936625" cy="503237"/>
          </a:xfrm>
          <a:prstGeom prst="line">
            <a:avLst/>
          </a:prstGeom>
          <a:noFill/>
          <a:ln w="19050">
            <a:solidFill>
              <a:srgbClr val="FF868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 flipH="1">
            <a:off x="6226175" y="2060575"/>
            <a:ext cx="215900" cy="2159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6443663" y="2420938"/>
            <a:ext cx="1368425" cy="792162"/>
          </a:xfrm>
          <a:prstGeom prst="line">
            <a:avLst/>
          </a:prstGeom>
          <a:noFill/>
          <a:ln w="28575">
            <a:solidFill>
              <a:srgbClr val="FF868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8027988" y="3284538"/>
            <a:ext cx="720725" cy="10080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5940425" y="1341438"/>
            <a:ext cx="503238" cy="5032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7883525" y="2420938"/>
            <a:ext cx="793750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5578475" y="2420938"/>
            <a:ext cx="503238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5578475" y="3716338"/>
            <a:ext cx="503238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7883525" y="3716338"/>
            <a:ext cx="865188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7523163" y="3789363"/>
            <a:ext cx="1587" cy="503237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6154738" y="3789363"/>
            <a:ext cx="1587" cy="4318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 flipH="1">
            <a:off x="6154738" y="1412875"/>
            <a:ext cx="1587" cy="8636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 flipH="1">
            <a:off x="7523163" y="1412875"/>
            <a:ext cx="1587" cy="8636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 flipV="1">
            <a:off x="5568950" y="6308725"/>
            <a:ext cx="215900" cy="215900"/>
          </a:xfrm>
          <a:prstGeom prst="line">
            <a:avLst/>
          </a:prstGeom>
          <a:noFill/>
          <a:ln w="28575">
            <a:solidFill>
              <a:srgbClr val="FF868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5857875" y="4652963"/>
            <a:ext cx="3105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u="sng" smtClean="0">
                <a:effectLst/>
              </a:rPr>
              <a:t>Веса </a:t>
            </a:r>
            <a:r>
              <a:rPr lang="ru-RU" b="1" u="sng" dirty="0">
                <a:effectLst/>
              </a:rPr>
              <a:t>на ребрах</a:t>
            </a:r>
            <a:r>
              <a:rPr lang="en-US" b="1" u="sng" dirty="0">
                <a:effectLst/>
              </a:rPr>
              <a:t/>
            </a:r>
            <a:br>
              <a:rPr lang="en-US" b="1" u="sng" dirty="0">
                <a:effectLst/>
              </a:rPr>
            </a:br>
            <a:endParaRPr lang="en-US" b="1" u="sng" dirty="0">
              <a:effectLst/>
            </a:endParaRPr>
          </a:p>
          <a:p>
            <a:r>
              <a:rPr lang="en-US" i="1" err="1">
                <a:effectLst/>
              </a:rPr>
              <a:t>e</a:t>
            </a:r>
            <a:r>
              <a:rPr lang="en-US" baseline="-25000" err="1">
                <a:effectLst/>
              </a:rPr>
              <a:t>i,j</a:t>
            </a:r>
            <a:r>
              <a:rPr lang="en-US">
                <a:effectLst/>
              </a:rPr>
              <a:t> </a:t>
            </a:r>
            <a:r>
              <a:rPr lang="ru-RU">
                <a:effectLst/>
              </a:rPr>
              <a:t>    </a:t>
            </a:r>
            <a:r>
              <a:rPr lang="ru-RU" smtClean="0">
                <a:effectLst/>
              </a:rPr>
              <a:t>сопоставление</a:t>
            </a:r>
            <a:endParaRPr lang="ru-RU" dirty="0">
              <a:effectLst/>
            </a:endParaRPr>
          </a:p>
          <a:p>
            <a:r>
              <a:rPr lang="en-US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open</a:t>
            </a:r>
            <a:r>
              <a:rPr lang="ru-RU" dirty="0">
                <a:effectLst/>
              </a:rPr>
              <a:t> открытие </a:t>
            </a:r>
            <a:r>
              <a:rPr lang="ru-RU" dirty="0" err="1">
                <a:effectLst/>
              </a:rPr>
              <a:t>делеции</a:t>
            </a:r>
            <a:endParaRPr lang="ru-RU" dirty="0">
              <a:effectLst/>
            </a:endParaRPr>
          </a:p>
          <a:p>
            <a:r>
              <a:rPr lang="en-US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ext</a:t>
            </a:r>
            <a:r>
              <a:rPr lang="ru-RU" dirty="0">
                <a:effectLst/>
              </a:rPr>
              <a:t>   продолжение </a:t>
            </a:r>
            <a:r>
              <a:rPr lang="ru-RU" dirty="0" err="1">
                <a:effectLst/>
              </a:rPr>
              <a:t>делеции</a:t>
            </a:r>
            <a:endParaRPr lang="ru-RU" dirty="0">
              <a:effectLst/>
            </a:endParaRPr>
          </a:p>
          <a:p>
            <a:r>
              <a:rPr lang="en-US" sz="2400" i="1" dirty="0" err="1">
                <a:effectLst/>
              </a:rPr>
              <a:t>e</a:t>
            </a:r>
            <a:r>
              <a:rPr lang="en-US" sz="2400" baseline="-25000" dirty="0" err="1">
                <a:effectLst/>
              </a:rPr>
              <a:t>i,j</a:t>
            </a:r>
            <a:r>
              <a:rPr lang="ru-RU" dirty="0">
                <a:effectLst/>
              </a:rPr>
              <a:t> </a:t>
            </a:r>
            <a:r>
              <a:rPr lang="en-US" dirty="0">
                <a:effectLst/>
              </a:rPr>
              <a:t>   </a:t>
            </a:r>
            <a:r>
              <a:rPr lang="ru-RU" dirty="0">
                <a:effectLst/>
              </a:rPr>
              <a:t>закрытие </a:t>
            </a:r>
            <a:r>
              <a:rPr lang="ru-RU" dirty="0" err="1">
                <a:effectLst/>
              </a:rPr>
              <a:t>делеции</a:t>
            </a:r>
            <a:endParaRPr lang="ru-RU" dirty="0">
              <a:effectLst/>
            </a:endParaRPr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>
            <a:off x="5568950" y="53736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 flipH="1">
            <a:off x="5568950" y="5734050"/>
            <a:ext cx="215900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>
            <a:off x="5641975" y="6165850"/>
            <a:ext cx="2159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5568950" y="6021388"/>
            <a:ext cx="0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303213" y="1289050"/>
            <a:ext cx="4916487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</a:pPr>
            <a:r>
              <a:rPr lang="ru-RU" sz="2400" dirty="0">
                <a:effectLst/>
              </a:rPr>
              <a:t>Модификация </a:t>
            </a:r>
            <a:r>
              <a:rPr lang="ru-RU" sz="2400" dirty="0" smtClean="0">
                <a:effectLst/>
              </a:rPr>
              <a:t>стандартного </a:t>
            </a:r>
            <a:r>
              <a:rPr lang="ru-RU" sz="2400" dirty="0">
                <a:effectLst/>
              </a:rPr>
              <a:t>графа:</a:t>
            </a:r>
          </a:p>
          <a:p>
            <a:pPr marL="457200" indent="-457200">
              <a:lnSpc>
                <a:spcPct val="85000"/>
              </a:lnSpc>
              <a:buFontTx/>
              <a:buAutoNum type="arabicPeriod"/>
            </a:pPr>
            <a:r>
              <a:rPr lang="ru-RU" sz="2400" dirty="0">
                <a:effectLst/>
              </a:rPr>
              <a:t>В каждой ячейке </a:t>
            </a:r>
            <a:r>
              <a:rPr lang="ru-RU" sz="2400" dirty="0" smtClean="0">
                <a:effectLst/>
              </a:rPr>
              <a:t>вводится </a:t>
            </a:r>
            <a:r>
              <a:rPr lang="ru-RU" sz="2400" dirty="0">
                <a:effectLst/>
              </a:rPr>
              <a:t>дополнительная вершина (</a:t>
            </a:r>
            <a:r>
              <a:rPr lang="en-US" sz="2400" i="1" dirty="0">
                <a:effectLst/>
              </a:rPr>
              <a:t>v</a:t>
            </a:r>
            <a:r>
              <a:rPr lang="en-US" sz="2400" dirty="0">
                <a:effectLst/>
              </a:rPr>
              <a:t>)</a:t>
            </a:r>
            <a:r>
              <a:rPr lang="ru-RU" sz="2400" dirty="0">
                <a:effectLst/>
              </a:rPr>
              <a:t>, отвечающая </a:t>
            </a:r>
            <a:r>
              <a:rPr lang="ru-RU" sz="2400" dirty="0" err="1">
                <a:effectLst/>
              </a:rPr>
              <a:t>делеционному</a:t>
            </a:r>
            <a:r>
              <a:rPr lang="ru-RU" sz="2400" dirty="0">
                <a:effectLst/>
              </a:rPr>
              <a:t> пути</a:t>
            </a:r>
          </a:p>
          <a:p>
            <a:pPr marL="457200" indent="-457200">
              <a:lnSpc>
                <a:spcPct val="85000"/>
              </a:lnSpc>
              <a:buFontTx/>
              <a:buAutoNum type="arabicPeriod"/>
            </a:pPr>
            <a:r>
              <a:rPr lang="ru-RU" sz="2400" dirty="0" smtClean="0">
                <a:effectLst/>
              </a:rPr>
              <a:t>Вводятся </a:t>
            </a:r>
            <a:r>
              <a:rPr lang="ru-RU" sz="2400" dirty="0" err="1">
                <a:effectLst/>
              </a:rPr>
              <a:t>делеционные</a:t>
            </a:r>
            <a:r>
              <a:rPr lang="ru-RU" sz="2400" dirty="0">
                <a:effectLst/>
              </a:rPr>
              <a:t> ребра для открытия и закрытия </a:t>
            </a:r>
            <a:r>
              <a:rPr lang="ru-RU" sz="2400" dirty="0" err="1">
                <a:effectLst/>
              </a:rPr>
              <a:t>делеции</a:t>
            </a:r>
            <a:r>
              <a:rPr lang="ru-RU" sz="2400" dirty="0">
                <a:effectLst/>
              </a:rPr>
              <a:t> (из вершин типа</a:t>
            </a:r>
            <a:r>
              <a:rPr lang="en-US" sz="2400" dirty="0">
                <a:effectLst/>
              </a:rPr>
              <a:t> </a:t>
            </a:r>
            <a:r>
              <a:rPr lang="en-US" sz="2400" i="1" dirty="0">
                <a:effectLst/>
              </a:rPr>
              <a:t>w</a:t>
            </a:r>
            <a:r>
              <a:rPr lang="ru-RU" sz="2400" dirty="0">
                <a:effectLst/>
              </a:rPr>
              <a:t> в вершины типа </a:t>
            </a:r>
            <a:r>
              <a:rPr lang="en-US" sz="2400" i="1" dirty="0">
                <a:effectLst/>
              </a:rPr>
              <a:t>v</a:t>
            </a:r>
            <a:r>
              <a:rPr lang="ru-RU" sz="2400" dirty="0">
                <a:effectLst/>
              </a:rPr>
              <a:t> и обратно)</a:t>
            </a:r>
          </a:p>
          <a:p>
            <a:pPr marL="457200" indent="-457200">
              <a:lnSpc>
                <a:spcPct val="85000"/>
              </a:lnSpc>
              <a:buFontTx/>
              <a:buAutoNum type="arabicPeriod"/>
            </a:pPr>
            <a:r>
              <a:rPr lang="ru-RU" sz="2400" dirty="0">
                <a:effectLst/>
              </a:rPr>
              <a:t>Ребра, отвечающие продолжению </a:t>
            </a:r>
            <a:r>
              <a:rPr lang="ru-RU" sz="2400" dirty="0" err="1">
                <a:effectLst/>
              </a:rPr>
              <a:t>делеции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переносятся </a:t>
            </a:r>
            <a:r>
              <a:rPr lang="ru-RU" sz="2400" dirty="0">
                <a:effectLst/>
              </a:rPr>
              <a:t>на новые вершины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158750" y="4868863"/>
            <a:ext cx="43418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smtClean="0">
                <a:effectLst/>
              </a:rPr>
              <a:t>Число </a:t>
            </a:r>
            <a:r>
              <a:rPr lang="ru-RU" sz="2400" dirty="0">
                <a:effectLst/>
              </a:rPr>
              <a:t>вершин графа равно 2</a:t>
            </a:r>
            <a:r>
              <a:rPr lang="en-US" sz="2400" i="1" dirty="0" err="1">
                <a:effectLst/>
              </a:rPr>
              <a:t>mn</a:t>
            </a:r>
            <a:endParaRPr lang="en-US" sz="2400" i="1" dirty="0">
              <a:effectLst/>
            </a:endParaRPr>
          </a:p>
          <a:p>
            <a:pPr>
              <a:lnSpc>
                <a:spcPct val="85000"/>
              </a:lnSpc>
            </a:pPr>
            <a:r>
              <a:rPr lang="ru-RU" sz="2400" smtClean="0">
                <a:effectLst/>
              </a:rPr>
              <a:t>число </a:t>
            </a:r>
            <a:r>
              <a:rPr lang="ru-RU" sz="2400" dirty="0">
                <a:effectLst/>
              </a:rPr>
              <a:t>ребер равно 5</a:t>
            </a:r>
            <a:r>
              <a:rPr lang="en-US" sz="2400" i="1" dirty="0" err="1">
                <a:effectLst/>
              </a:rPr>
              <a:t>mn</a:t>
            </a:r>
            <a:endParaRPr lang="ru-RU" sz="2400" i="1" dirty="0">
              <a:effectLst/>
            </a:endParaRP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246063" y="5876925"/>
            <a:ext cx="4338637" cy="8318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smtClean="0">
                <a:effectLst/>
              </a:rPr>
              <a:t>Трудоемкость </a:t>
            </a:r>
            <a:r>
              <a:rPr lang="ru-RU" sz="2400" dirty="0">
                <a:effectLst/>
              </a:rPr>
              <a:t>алгоритма равна:</a:t>
            </a:r>
          </a:p>
          <a:p>
            <a:pPr algn="ctr"/>
            <a:r>
              <a:rPr lang="en-US" sz="2400" i="1" dirty="0">
                <a:effectLst/>
              </a:rPr>
              <a:t>T</a:t>
            </a:r>
            <a:r>
              <a:rPr lang="en-US" sz="2400" dirty="0">
                <a:effectLst/>
              </a:rPr>
              <a:t> = </a:t>
            </a:r>
            <a:r>
              <a:rPr lang="en-US" sz="2400" i="1" dirty="0">
                <a:effectLst/>
              </a:rPr>
              <a:t>O</a:t>
            </a:r>
            <a:r>
              <a:rPr lang="en-US" sz="2400" dirty="0">
                <a:effectLst/>
              </a:rPr>
              <a:t> (</a:t>
            </a:r>
            <a:r>
              <a:rPr lang="en-US" sz="2400" i="1" dirty="0" err="1">
                <a:effectLst/>
              </a:rPr>
              <a:t>mn</a:t>
            </a:r>
            <a:r>
              <a:rPr lang="en-US" sz="2400" dirty="0">
                <a:effectLst/>
              </a:rPr>
              <a:t>)</a:t>
            </a:r>
            <a:endParaRPr lang="ru-RU" sz="2400" dirty="0">
              <a:effectLst/>
            </a:endParaRPr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7235825" y="1341438"/>
            <a:ext cx="576263" cy="5746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>
            <a:off x="5435600" y="2420938"/>
            <a:ext cx="1009650" cy="7191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2" name="Line 56"/>
          <p:cNvSpPr>
            <a:spLocks noChangeShapeType="1"/>
          </p:cNvSpPr>
          <p:nvPr/>
        </p:nvSpPr>
        <p:spPr bwMode="auto">
          <a:xfrm>
            <a:off x="8027988" y="2060575"/>
            <a:ext cx="720725" cy="7921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3" name="Line 57"/>
          <p:cNvSpPr>
            <a:spLocks noChangeShapeType="1"/>
          </p:cNvSpPr>
          <p:nvPr/>
        </p:nvSpPr>
        <p:spPr bwMode="auto">
          <a:xfrm>
            <a:off x="6588125" y="3284538"/>
            <a:ext cx="1079500" cy="10080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4" name="Line 58"/>
          <p:cNvSpPr>
            <a:spLocks noChangeShapeType="1"/>
          </p:cNvSpPr>
          <p:nvPr/>
        </p:nvSpPr>
        <p:spPr bwMode="auto">
          <a:xfrm>
            <a:off x="6443663" y="3716338"/>
            <a:ext cx="1008062" cy="576262"/>
          </a:xfrm>
          <a:prstGeom prst="line">
            <a:avLst/>
          </a:prstGeom>
          <a:noFill/>
          <a:ln w="19050">
            <a:solidFill>
              <a:srgbClr val="FF868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>
            <a:off x="6659563" y="1341438"/>
            <a:ext cx="1081087" cy="646112"/>
          </a:xfrm>
          <a:prstGeom prst="line">
            <a:avLst/>
          </a:prstGeom>
          <a:noFill/>
          <a:ln w="19050">
            <a:solidFill>
              <a:srgbClr val="FF868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>
            <a:off x="5364163" y="1268413"/>
            <a:ext cx="1081087" cy="646112"/>
          </a:xfrm>
          <a:prstGeom prst="line">
            <a:avLst/>
          </a:prstGeom>
          <a:noFill/>
          <a:ln w="19050">
            <a:solidFill>
              <a:srgbClr val="FF868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>
            <a:off x="5364163" y="2565400"/>
            <a:ext cx="1081087" cy="646113"/>
          </a:xfrm>
          <a:prstGeom prst="line">
            <a:avLst/>
          </a:prstGeom>
          <a:noFill/>
          <a:ln w="19050">
            <a:solidFill>
              <a:srgbClr val="FF8683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74712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Рекурсия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аффинных штрафов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412875"/>
            <a:ext cx="6048375" cy="4968875"/>
          </a:xfrm>
          <a:solidFill>
            <a:srgbClr val="000099"/>
          </a:solidFill>
          <a:ln w="57150" cmpd="thinThick"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i="1" dirty="0"/>
              <a:t>w </a:t>
            </a:r>
            <a:r>
              <a:rPr lang="en-US" sz="3600" i="1" baseline="-25000" dirty="0" err="1"/>
              <a:t>i</a:t>
            </a:r>
            <a:r>
              <a:rPr lang="en-US" sz="3600" i="1" baseline="-25000" dirty="0"/>
              <a:t>, j</a:t>
            </a:r>
            <a:r>
              <a:rPr lang="en-US" sz="3600" baseline="-25000" dirty="0"/>
              <a:t> </a:t>
            </a:r>
            <a:r>
              <a:rPr lang="en-US" sz="3600" dirty="0"/>
              <a:t>= </a:t>
            </a:r>
            <a:r>
              <a:rPr lang="en-US" sz="3600" b="1" dirty="0"/>
              <a:t>max</a:t>
            </a:r>
            <a:r>
              <a:rPr lang="en-US" sz="3600" dirty="0"/>
              <a:t> ( </a:t>
            </a:r>
            <a:r>
              <a:rPr lang="en-US" sz="3600" i="1" dirty="0"/>
              <a:t>w </a:t>
            </a:r>
            <a:r>
              <a:rPr lang="en-US" sz="3600" i="1" baseline="-25000" dirty="0"/>
              <a:t>i-1, j-1</a:t>
            </a:r>
            <a:r>
              <a:rPr lang="en-US" sz="3600" i="1" dirty="0"/>
              <a:t>+e</a:t>
            </a:r>
            <a:r>
              <a:rPr lang="en-US" sz="3600" i="1" baseline="-25000" dirty="0"/>
              <a:t>i j</a:t>
            </a:r>
            <a:r>
              <a:rPr lang="en-US" sz="3600" baseline="-25000" dirty="0"/>
              <a:t> </a:t>
            </a:r>
            <a:r>
              <a:rPr lang="en-US" sz="3600" dirty="0"/>
              <a:t>,</a:t>
            </a:r>
            <a:r>
              <a:rPr lang="en-US" sz="3600" baseline="-25000" dirty="0"/>
              <a:t> </a:t>
            </a:r>
            <a:br>
              <a:rPr lang="en-US" sz="3600" baseline="-25000" dirty="0"/>
            </a:br>
            <a:r>
              <a:rPr lang="en-US" sz="3600" baseline="-25000" dirty="0"/>
              <a:t>		           	</a:t>
            </a:r>
            <a:r>
              <a:rPr lang="en-US" sz="3600" i="1" dirty="0"/>
              <a:t>v </a:t>
            </a:r>
            <a:r>
              <a:rPr lang="en-US" sz="3600" i="1" baseline="-25000" dirty="0"/>
              <a:t>i-1, j-1</a:t>
            </a:r>
            <a:r>
              <a:rPr lang="en-US" sz="3600" i="1" dirty="0"/>
              <a:t>+e</a:t>
            </a:r>
            <a:r>
              <a:rPr lang="en-US" sz="3600" i="1" baseline="-25000" dirty="0"/>
              <a:t>i j</a:t>
            </a:r>
            <a:r>
              <a:rPr lang="en-US" sz="3600" dirty="0"/>
              <a:t> ,</a:t>
            </a:r>
            <a:r>
              <a:rPr lang="en-US" sz="3600" baseline="-25000" dirty="0"/>
              <a:t> </a:t>
            </a:r>
            <a:br>
              <a:rPr lang="en-US" sz="3600" baseline="-25000" dirty="0"/>
            </a:br>
            <a:r>
              <a:rPr lang="en-US" sz="3600" baseline="-25000" dirty="0"/>
              <a:t>		           	</a:t>
            </a:r>
            <a:r>
              <a:rPr lang="en-US" sz="3600" dirty="0"/>
              <a:t>0 );</a:t>
            </a:r>
            <a:br>
              <a:rPr lang="en-US" sz="3600" dirty="0"/>
            </a:b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i="1" dirty="0"/>
              <a:t>v </a:t>
            </a:r>
            <a:r>
              <a:rPr lang="en-US" sz="3600" i="1" baseline="-25000" dirty="0" err="1"/>
              <a:t>i</a:t>
            </a:r>
            <a:r>
              <a:rPr lang="en-US" sz="3600" i="1" baseline="-25000" dirty="0"/>
              <a:t>, j</a:t>
            </a:r>
            <a:r>
              <a:rPr lang="en-US" sz="3600" dirty="0"/>
              <a:t> = </a:t>
            </a:r>
            <a:r>
              <a:rPr lang="en-US" sz="3600" b="1" dirty="0"/>
              <a:t>max</a:t>
            </a:r>
            <a:r>
              <a:rPr lang="en-US" sz="3600" dirty="0"/>
              <a:t> ( 	</a:t>
            </a:r>
            <a:r>
              <a:rPr lang="en-US" sz="3600" i="1" dirty="0"/>
              <a:t>w </a:t>
            </a:r>
            <a:r>
              <a:rPr lang="en-US" sz="3600" i="1" baseline="-25000" dirty="0" err="1"/>
              <a:t>i</a:t>
            </a:r>
            <a:r>
              <a:rPr lang="en-US" sz="3600" i="1" baseline="-25000" dirty="0"/>
              <a:t>, j</a:t>
            </a:r>
            <a:r>
              <a:rPr lang="en-US" sz="3600" dirty="0"/>
              <a:t> – </a:t>
            </a:r>
            <a:r>
              <a:rPr lang="en-US" sz="3600" i="1" dirty="0"/>
              <a:t>d</a:t>
            </a:r>
            <a:r>
              <a:rPr lang="en-US" sz="3600" dirty="0"/>
              <a:t> </a:t>
            </a:r>
            <a:r>
              <a:rPr lang="en-US" sz="3600" baseline="-25000" dirty="0"/>
              <a:t>open 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		      	</a:t>
            </a:r>
            <a:r>
              <a:rPr lang="en-US" sz="3600" i="1" dirty="0"/>
              <a:t>v </a:t>
            </a:r>
            <a:r>
              <a:rPr lang="en-US" sz="3600" i="1" baseline="-25000" dirty="0"/>
              <a:t>i-1, j </a:t>
            </a:r>
            <a:r>
              <a:rPr lang="en-US" sz="3600" i="1" dirty="0"/>
              <a:t>– d</a:t>
            </a:r>
            <a:r>
              <a:rPr lang="en-US" sz="3600" dirty="0"/>
              <a:t> </a:t>
            </a:r>
            <a:r>
              <a:rPr lang="en-US" sz="3600" baseline="-25000" dirty="0"/>
              <a:t>ext</a:t>
            </a:r>
            <a:r>
              <a:rPr lang="en-US" sz="3600" dirty="0"/>
              <a:t> ,</a:t>
            </a:r>
            <a:br>
              <a:rPr lang="en-US" sz="3600" dirty="0"/>
            </a:br>
            <a:r>
              <a:rPr lang="en-US" sz="3600" dirty="0"/>
              <a:t>		     	</a:t>
            </a:r>
            <a:r>
              <a:rPr lang="en-US" sz="3600" i="1" dirty="0"/>
              <a:t>v </a:t>
            </a:r>
            <a:r>
              <a:rPr lang="en-US" sz="3600" i="1" baseline="-25000" dirty="0" err="1"/>
              <a:t>i</a:t>
            </a:r>
            <a:r>
              <a:rPr lang="en-US" sz="3600" i="1" baseline="-25000" dirty="0"/>
              <a:t> ,j-1 </a:t>
            </a:r>
            <a:r>
              <a:rPr lang="en-US" sz="3600" i="1" dirty="0"/>
              <a:t>– d</a:t>
            </a:r>
            <a:r>
              <a:rPr lang="en-US" sz="3600" dirty="0"/>
              <a:t> </a:t>
            </a:r>
            <a:r>
              <a:rPr lang="en-US" sz="3600" baseline="-25000" dirty="0"/>
              <a:t>ext</a:t>
            </a:r>
            <a:r>
              <a:rPr lang="en-US" sz="3600" dirty="0"/>
              <a:t> );</a:t>
            </a:r>
            <a:br>
              <a:rPr lang="en-US" sz="3600" dirty="0"/>
            </a:br>
            <a:endParaRPr lang="en-US" sz="3600" dirty="0"/>
          </a:p>
          <a:p>
            <a:pPr>
              <a:lnSpc>
                <a:spcPct val="90000"/>
              </a:lnSpc>
            </a:pP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i="1" baseline="-25000" dirty="0" err="1"/>
              <a:t>max</a:t>
            </a:r>
            <a:r>
              <a:rPr lang="en-US" i="1" dirty="0"/>
              <a:t>, </a:t>
            </a:r>
            <a:r>
              <a:rPr lang="en-US" i="1" dirty="0" err="1"/>
              <a:t>j</a:t>
            </a:r>
            <a:r>
              <a:rPr lang="en-US" i="1" baseline="-25000" dirty="0" err="1"/>
              <a:t>max</a:t>
            </a:r>
            <a:r>
              <a:rPr lang="en-US" dirty="0"/>
              <a:t>) = </a:t>
            </a:r>
            <a:r>
              <a:rPr lang="en-US" b="1" dirty="0" err="1"/>
              <a:t>argmax</a:t>
            </a:r>
            <a:r>
              <a:rPr lang="en-US" dirty="0"/>
              <a:t> (</a:t>
            </a:r>
            <a:r>
              <a:rPr lang="en-US" i="1" dirty="0" err="1"/>
              <a:t>w</a:t>
            </a:r>
            <a:r>
              <a:rPr lang="en-US" i="1" baseline="-25000" dirty="0" err="1"/>
              <a:t>i,j</a:t>
            </a:r>
            <a:r>
              <a:rPr lang="en-US" dirty="0"/>
              <a:t>)</a:t>
            </a:r>
            <a:endParaRPr lang="en-US" sz="3600" dirty="0"/>
          </a:p>
          <a:p>
            <a:pPr>
              <a:lnSpc>
                <a:spcPct val="90000"/>
              </a:lnSpc>
            </a:pPr>
            <a:endParaRPr lang="ru-RU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043363"/>
          </a:xfrm>
        </p:spPr>
        <p:txBody>
          <a:bodyPr/>
          <a:lstStyle/>
          <a:p>
            <a:r>
              <a:rPr lang="ru-RU" sz="8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Статистика </a:t>
            </a:r>
            <a:r>
              <a:rPr lang="ru-RU" sz="8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сравнение 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57425"/>
            <a:ext cx="8458200" cy="2900363"/>
          </a:xfrm>
          <a:noFill/>
          <a:ln w="57150" cmpd="thickThin">
            <a:solidFill>
              <a:schemeClr val="accent2"/>
            </a:solidFill>
          </a:ln>
        </p:spPr>
        <p:txBody>
          <a:bodyPr/>
          <a:lstStyle/>
          <a:p>
            <a:r>
              <a:rPr lang="ru-RU" sz="3600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Тестирование</a:t>
            </a:r>
            <a:r>
              <a:rPr lang="ru-RU" sz="36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алгоритм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должен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распознавать последовательности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для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которых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известно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что 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они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биологически</a:t>
            </a: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структурно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и/или функционально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сходны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31837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Параметры выравнивания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В </a:t>
            </a:r>
            <a:r>
              <a:rPr lang="ru-RU" dirty="0" smtClean="0"/>
              <a:t>простейшем случае есть </a:t>
            </a:r>
            <a:r>
              <a:rPr lang="ru-RU" dirty="0"/>
              <a:t>три параметра: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премия за </a:t>
            </a:r>
            <a:r>
              <a:rPr lang="ru-RU" dirty="0" smtClean="0"/>
              <a:t>совпадение </a:t>
            </a:r>
            <a:r>
              <a:rPr lang="ru-RU" dirty="0"/>
              <a:t>(</a:t>
            </a:r>
            <a:r>
              <a:rPr lang="en-US" i="1" dirty="0"/>
              <a:t>match</a:t>
            </a:r>
            <a:r>
              <a:rPr lang="en-US" dirty="0"/>
              <a:t>)</a:t>
            </a:r>
            <a:endParaRPr lang="ru-RU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штраф за </a:t>
            </a:r>
            <a:r>
              <a:rPr lang="ru-RU" dirty="0" smtClean="0"/>
              <a:t>несовпадение </a:t>
            </a:r>
            <a:r>
              <a:rPr lang="ru-RU" dirty="0"/>
              <a:t>(</a:t>
            </a:r>
            <a:r>
              <a:rPr lang="en-US" i="1" dirty="0" err="1"/>
              <a:t>mism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dirty="0"/>
              <a:t>штраф за </a:t>
            </a:r>
            <a:r>
              <a:rPr lang="ru-RU" dirty="0" err="1"/>
              <a:t>делецию</a:t>
            </a:r>
            <a:r>
              <a:rPr lang="ru-RU" dirty="0"/>
              <a:t> (</a:t>
            </a:r>
            <a:r>
              <a:rPr lang="en-US" i="1" dirty="0" err="1"/>
              <a:t>indel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800" dirty="0" smtClean="0"/>
              <a:t>Если все </a:t>
            </a:r>
            <a:r>
              <a:rPr lang="ru-RU" sz="2800" dirty="0"/>
              <a:t>параметры умножить на одну и ту же положительную величину, то </a:t>
            </a:r>
            <a:r>
              <a:rPr lang="ru-RU" sz="2800" dirty="0" smtClean="0"/>
              <a:t>само </a:t>
            </a:r>
            <a:r>
              <a:rPr lang="ru-RU" sz="2800" dirty="0"/>
              <a:t>оптимальное выравнивание не </a:t>
            </a:r>
            <a:r>
              <a:rPr lang="ru-RU" sz="2800" dirty="0" smtClean="0"/>
              <a:t>изменится</a:t>
            </a:r>
            <a:r>
              <a:rPr lang="ru-RU" sz="2800" dirty="0"/>
              <a:t>, а </a:t>
            </a:r>
            <a:r>
              <a:rPr lang="ru-RU" sz="2800" dirty="0" smtClean="0"/>
              <a:t>вес </a:t>
            </a:r>
            <a:r>
              <a:rPr lang="ru-RU" sz="2800" dirty="0"/>
              <a:t>выравнивания </a:t>
            </a:r>
            <a:r>
              <a:rPr lang="ru-RU" sz="2800" dirty="0" smtClean="0"/>
              <a:t>умножится </a:t>
            </a:r>
            <a:r>
              <a:rPr lang="ru-RU" sz="2800" dirty="0"/>
              <a:t>на ту же </a:t>
            </a:r>
            <a:r>
              <a:rPr lang="ru-RU" sz="2800" dirty="0" smtClean="0"/>
              <a:t>величину. Поэтому </a:t>
            </a:r>
            <a:r>
              <a:rPr lang="ru-RU" sz="2800" dirty="0"/>
              <a:t>можно положить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match=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800" dirty="0" smtClean="0"/>
              <a:t>Если </a:t>
            </a:r>
            <a:r>
              <a:rPr lang="en-US" sz="2800" i="1" dirty="0" err="1"/>
              <a:t>mism</a:t>
            </a:r>
            <a:r>
              <a:rPr lang="en-US" sz="2800" dirty="0"/>
              <a:t> &gt; 2 </a:t>
            </a:r>
            <a:r>
              <a:rPr lang="en-US" sz="2800" dirty="0" smtClean="0">
                <a:latin typeface="Times New Roman"/>
                <a:cs typeface="Times New Roman"/>
              </a:rPr>
              <a:t>∙</a:t>
            </a:r>
            <a:r>
              <a:rPr lang="en-US" sz="2800" dirty="0" smtClean="0"/>
              <a:t> </a:t>
            </a:r>
            <a:r>
              <a:rPr lang="en-US" sz="2800" i="1" dirty="0" err="1"/>
              <a:t>indel</a:t>
            </a:r>
            <a:r>
              <a:rPr lang="ru-RU" sz="2800" dirty="0"/>
              <a:t>, то </a:t>
            </a:r>
            <a:r>
              <a:rPr lang="ru-RU" sz="2800" dirty="0" smtClean="0"/>
              <a:t>оптимальное </a:t>
            </a:r>
            <a:r>
              <a:rPr lang="ru-RU" sz="2800" dirty="0" smtClean="0"/>
              <a:t>выравнивание </a:t>
            </a:r>
            <a:r>
              <a:rPr lang="ru-RU" sz="2800" dirty="0"/>
              <a:t>не будет иметь </a:t>
            </a:r>
            <a:r>
              <a:rPr lang="ru-RU" sz="2800" dirty="0" smtClean="0"/>
              <a:t>замен </a:t>
            </a:r>
            <a:r>
              <a:rPr lang="ru-RU" sz="2800" dirty="0"/>
              <a:t>(почему?)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Статистика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выравниваний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430" y="1371600"/>
            <a:ext cx="8353160" cy="5029200"/>
          </a:xfrm>
        </p:spPr>
        <p:txBody>
          <a:bodyPr/>
          <a:lstStyle/>
          <a:p>
            <a:r>
              <a:rPr lang="ru-RU" dirty="0" smtClean="0"/>
              <a:t>Допустим </a:t>
            </a:r>
            <a:r>
              <a:rPr lang="ru-RU" dirty="0"/>
              <a:t>мы выровняли две </a:t>
            </a:r>
            <a:r>
              <a:rPr lang="ru-RU" dirty="0" smtClean="0"/>
              <a:t>последовательности </a:t>
            </a:r>
            <a:r>
              <a:rPr lang="ru-RU" dirty="0"/>
              <a:t>длиной 100 и получили </a:t>
            </a:r>
            <a:r>
              <a:rPr lang="ru-RU" dirty="0" smtClean="0"/>
              <a:t>вес </a:t>
            </a:r>
            <a:r>
              <a:rPr lang="ru-RU" dirty="0"/>
              <a:t>20. Что это значит? Может быть при выравнивании двух </a:t>
            </a:r>
            <a:r>
              <a:rPr lang="ru-RU" dirty="0" smtClean="0"/>
              <a:t>случайных последовательностей </a:t>
            </a:r>
            <a:r>
              <a:rPr lang="ru-RU" dirty="0"/>
              <a:t>будет тот же </a:t>
            </a:r>
            <a:r>
              <a:rPr lang="ru-RU" dirty="0" smtClean="0"/>
              <a:t>вес?</a:t>
            </a:r>
            <a:endParaRPr lang="ru-RU" dirty="0"/>
          </a:p>
          <a:p>
            <a:r>
              <a:rPr lang="ru-RU" dirty="0"/>
              <a:t>А что такое </a:t>
            </a:r>
            <a:r>
              <a:rPr lang="ru-RU" dirty="0" smtClean="0"/>
              <a:t>случайные последовательности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7162"/>
            <a:ext cx="7772400" cy="1255557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Модели случайных последовательностей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775"/>
            <a:ext cx="8382000" cy="4772025"/>
          </a:xfrm>
        </p:spPr>
        <p:txBody>
          <a:bodyPr/>
          <a:lstStyle/>
          <a:p>
            <a:r>
              <a:rPr lang="ru-RU" sz="2800" dirty="0"/>
              <a:t>Базовая (вообще говоря неправильная) модель – </a:t>
            </a:r>
            <a:r>
              <a:rPr lang="ru-RU" sz="2800" dirty="0" err="1" smtClean="0">
                <a:solidFill>
                  <a:srgbClr val="FF0000"/>
                </a:solidFill>
              </a:rPr>
              <a:t>бернуллиевские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последовательности</a:t>
            </a:r>
            <a:r>
              <a:rPr lang="ru-RU" sz="2800" dirty="0" smtClean="0"/>
              <a:t>: </a:t>
            </a:r>
            <a:r>
              <a:rPr lang="ru-RU" sz="2800" dirty="0" smtClean="0"/>
              <a:t>символы </a:t>
            </a:r>
            <a:r>
              <a:rPr lang="ru-RU" sz="2800" dirty="0" smtClean="0"/>
              <a:t>генерируются независимо </a:t>
            </a:r>
            <a:r>
              <a:rPr lang="ru-RU" sz="2800" dirty="0"/>
              <a:t>друг от друга </a:t>
            </a:r>
            <a:r>
              <a:rPr lang="ru-RU" sz="2800" dirty="0" smtClean="0"/>
              <a:t>с </a:t>
            </a:r>
            <a:r>
              <a:rPr lang="ru-RU" sz="2800" dirty="0"/>
              <a:t>заданной </a:t>
            </a:r>
            <a:r>
              <a:rPr lang="ru-RU" sz="2800" dirty="0" smtClean="0"/>
              <a:t>вероятностью. </a:t>
            </a:r>
            <a:r>
              <a:rPr lang="ru-RU" sz="2800" dirty="0"/>
              <a:t>Для этой модели математика проще и проще получить </a:t>
            </a:r>
            <a:r>
              <a:rPr lang="ru-RU" sz="2800" dirty="0" smtClean="0"/>
              <a:t>оценки.</a:t>
            </a:r>
            <a:endParaRPr lang="ru-RU" sz="2800" dirty="0"/>
          </a:p>
          <a:p>
            <a:r>
              <a:rPr lang="ru-RU" sz="2800" dirty="0"/>
              <a:t>Уточненная</a:t>
            </a:r>
            <a:r>
              <a:rPr lang="en-US" sz="2800" dirty="0"/>
              <a:t> </a:t>
            </a:r>
            <a:r>
              <a:rPr lang="ru-RU" sz="2800" dirty="0"/>
              <a:t>модель (лучше, но тоже неправильная) – </a:t>
            </a:r>
            <a:r>
              <a:rPr lang="ru-RU" sz="2800" dirty="0" err="1" smtClean="0"/>
              <a:t>марковская</a:t>
            </a:r>
            <a:r>
              <a:rPr lang="ru-RU" sz="2800" dirty="0" smtClean="0"/>
              <a:t> цепь </a:t>
            </a:r>
            <a:r>
              <a:rPr lang="ru-RU" sz="2800" dirty="0"/>
              <a:t>(</a:t>
            </a:r>
            <a:r>
              <a:rPr lang="ru-RU" sz="2800" dirty="0" smtClean="0"/>
              <a:t>вероятность </a:t>
            </a:r>
            <a:r>
              <a:rPr lang="ru-RU" sz="2800" dirty="0"/>
              <a:t>появления </a:t>
            </a:r>
            <a:r>
              <a:rPr lang="ru-RU" sz="2800" dirty="0" smtClean="0"/>
              <a:t>следующего символа зависит </a:t>
            </a:r>
            <a:r>
              <a:rPr lang="ru-RU" sz="2800" dirty="0"/>
              <a:t>от </a:t>
            </a:r>
            <a:r>
              <a:rPr lang="ru-RU" sz="2800" dirty="0" smtClean="0"/>
              <a:t>нескольких </a:t>
            </a:r>
            <a:r>
              <a:rPr lang="ru-RU" sz="2800" dirty="0"/>
              <a:t>предыдущих </a:t>
            </a:r>
            <a:r>
              <a:rPr lang="ru-RU" sz="2800" dirty="0" smtClean="0"/>
              <a:t>символов</a:t>
            </a:r>
            <a:r>
              <a:rPr lang="ru-RU" sz="2800" dirty="0"/>
              <a:t>). Математика значительно </a:t>
            </a:r>
            <a:r>
              <a:rPr lang="ru-RU" sz="2800" dirty="0" smtClean="0"/>
              <a:t>сложнее</a:t>
            </a:r>
            <a:r>
              <a:rPr lang="ru-RU" sz="2800" dirty="0"/>
              <a:t>. Почти ничего не </a:t>
            </a:r>
            <a:r>
              <a:rPr lang="ru-RU" sz="2800" dirty="0" smtClean="0"/>
              <a:t>известно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Частные случаи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локального выравнивания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2743200"/>
            <a:ext cx="7772400" cy="3163888"/>
          </a:xfrm>
        </p:spPr>
        <p:txBody>
          <a:bodyPr/>
          <a:lstStyle/>
          <a:p>
            <a:r>
              <a:rPr lang="en-US" i="1" dirty="0" err="1"/>
              <a:t>mism</a:t>
            </a:r>
            <a:r>
              <a:rPr lang="ru-RU" i="1" dirty="0"/>
              <a:t> </a:t>
            </a:r>
            <a:r>
              <a:rPr lang="ru-RU" dirty="0"/>
              <a:t>= 0, </a:t>
            </a:r>
            <a:r>
              <a:rPr lang="en-US" i="1" dirty="0" err="1"/>
              <a:t>indel</a:t>
            </a:r>
            <a:r>
              <a:rPr lang="ru-RU" dirty="0"/>
              <a:t> = 0 </a:t>
            </a:r>
            <a:r>
              <a:rPr lang="ru-RU"/>
              <a:t>–</a:t>
            </a:r>
            <a:r>
              <a:rPr lang="en-US"/>
              <a:t> </a:t>
            </a:r>
            <a:r>
              <a:rPr lang="ru-RU" smtClean="0"/>
              <a:t>максимальная </a:t>
            </a:r>
            <a:r>
              <a:rPr lang="ru-RU"/>
              <a:t>общая </a:t>
            </a:r>
            <a:r>
              <a:rPr lang="ru-RU" smtClean="0"/>
              <a:t>подпоследовательность</a:t>
            </a:r>
            <a:endParaRPr lang="ru-RU" dirty="0"/>
          </a:p>
          <a:p>
            <a:r>
              <a:rPr lang="en-US" i="1" dirty="0" err="1"/>
              <a:t>mism</a:t>
            </a:r>
            <a:r>
              <a:rPr lang="ru-RU" i="1" dirty="0"/>
              <a:t> </a:t>
            </a:r>
            <a:r>
              <a:rPr lang="ru-RU" dirty="0"/>
              <a:t>= </a:t>
            </a:r>
            <a:r>
              <a:rPr lang="ru-RU" b="1" dirty="0">
                <a:cs typeface="Times New Roman" pitchFamily="18" charset="0"/>
              </a:rPr>
              <a:t>∞</a:t>
            </a:r>
            <a:r>
              <a:rPr lang="ru-RU" dirty="0"/>
              <a:t>, </a:t>
            </a:r>
            <a:r>
              <a:rPr lang="en-US" i="1" dirty="0" err="1"/>
              <a:t>indel</a:t>
            </a:r>
            <a:r>
              <a:rPr lang="ru-RU" dirty="0"/>
              <a:t> = </a:t>
            </a:r>
            <a:r>
              <a:rPr lang="ru-RU" b="1" dirty="0">
                <a:cs typeface="Times New Roman" pitchFamily="18" charset="0"/>
              </a:rPr>
              <a:t>∞</a:t>
            </a:r>
            <a:r>
              <a:rPr lang="ru-RU" dirty="0"/>
              <a:t> </a:t>
            </a:r>
            <a:r>
              <a:rPr lang="ru-RU"/>
              <a:t>– </a:t>
            </a:r>
            <a:r>
              <a:rPr lang="ru-RU" smtClean="0"/>
              <a:t>максимальное </a:t>
            </a:r>
            <a:r>
              <a:rPr lang="ru-RU"/>
              <a:t>общее </a:t>
            </a:r>
            <a:r>
              <a:rPr lang="ru-RU" smtClean="0"/>
              <a:t>подслово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85225" cy="79851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Наибольшая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подпоследовательность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Длина </a:t>
            </a:r>
            <a:r>
              <a:rPr lang="ru-RU" sz="2400" dirty="0" smtClean="0"/>
              <a:t>общей </a:t>
            </a:r>
            <a:r>
              <a:rPr lang="ru-RU" sz="2400" dirty="0" err="1" smtClean="0"/>
              <a:t>подпоследовательности</a:t>
            </a:r>
            <a:r>
              <a:rPr lang="ru-RU" sz="2400" dirty="0" smtClean="0"/>
              <a:t> есть случайная </a:t>
            </a:r>
            <a:r>
              <a:rPr lang="ru-RU" sz="2400" dirty="0"/>
              <a:t>величина </a:t>
            </a:r>
            <a:r>
              <a:rPr lang="en-US" sz="2400" i="1" dirty="0"/>
              <a:t>r(n)</a:t>
            </a:r>
            <a:r>
              <a:rPr lang="ru-RU" sz="2400" dirty="0"/>
              <a:t>, </a:t>
            </a:r>
            <a:r>
              <a:rPr lang="ru-RU" sz="2400" dirty="0" smtClean="0"/>
              <a:t>зависящая </a:t>
            </a:r>
            <a:r>
              <a:rPr lang="ru-RU" sz="2400" dirty="0"/>
              <a:t>от длины </a:t>
            </a:r>
            <a:r>
              <a:rPr lang="ru-RU" sz="2400" dirty="0" smtClean="0"/>
              <a:t>последовательностей</a:t>
            </a:r>
            <a:r>
              <a:rPr lang="ru-RU" sz="24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Пусть </a:t>
            </a:r>
            <a:r>
              <a:rPr lang="ru-RU" sz="2400" dirty="0"/>
              <a:t>две </a:t>
            </a:r>
            <a:r>
              <a:rPr lang="ru-RU" sz="2400" dirty="0" smtClean="0"/>
              <a:t>последовательности </a:t>
            </a:r>
            <a:r>
              <a:rPr lang="ru-RU" sz="2400" dirty="0"/>
              <a:t>длиной </a:t>
            </a:r>
            <a:r>
              <a:rPr lang="en-US" sz="2400" i="1" dirty="0"/>
              <a:t>n</a:t>
            </a:r>
            <a:r>
              <a:rPr lang="ru-RU" sz="2400" dirty="0"/>
              <a:t> разбиты </a:t>
            </a:r>
            <a:r>
              <a:rPr lang="ru-RU" sz="2400" dirty="0" smtClean="0"/>
              <a:t>каждая на </a:t>
            </a:r>
            <a:r>
              <a:rPr lang="ru-RU" sz="2400" dirty="0"/>
              <a:t>два фрагмента длиной </a:t>
            </a:r>
            <a:r>
              <a:rPr lang="en-US" sz="2400" i="1" dirty="0"/>
              <a:t>n</a:t>
            </a:r>
            <a:r>
              <a:rPr lang="en-US" sz="2400" baseline="-25000" dirty="0"/>
              <a:t>1 </a:t>
            </a:r>
            <a:r>
              <a:rPr lang="ru-RU" sz="2400" dirty="0"/>
              <a:t>и </a:t>
            </a:r>
            <a:r>
              <a:rPr lang="en-US" sz="2400" i="1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 (</a:t>
            </a:r>
            <a:r>
              <a:rPr lang="en-US" sz="2400" i="1" dirty="0"/>
              <a:t>n</a:t>
            </a:r>
            <a:r>
              <a:rPr lang="en-US" sz="2400" baseline="-25000" dirty="0"/>
              <a:t>1</a:t>
            </a:r>
            <a:r>
              <a:rPr lang="en-US" sz="2400" dirty="0" smtClean="0"/>
              <a:t>+</a:t>
            </a:r>
            <a:r>
              <a:rPr lang="ru-RU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ru-RU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/>
              <a:t>)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 smtClean="0"/>
              <a:t>Ясно</a:t>
            </a:r>
            <a:r>
              <a:rPr lang="ru-RU" sz="2400" dirty="0"/>
              <a:t>, что </a:t>
            </a:r>
            <a:r>
              <a:rPr lang="ru-RU" sz="2400" dirty="0" smtClean="0"/>
              <a:t>общая </a:t>
            </a:r>
            <a:r>
              <a:rPr lang="ru-RU" sz="2400" dirty="0" err="1" smtClean="0"/>
              <a:t>подпоследовательность</a:t>
            </a:r>
            <a:r>
              <a:rPr lang="ru-RU" sz="2400" dirty="0" smtClean="0"/>
              <a:t> </a:t>
            </a:r>
            <a:r>
              <a:rPr lang="ru-RU" sz="2400" dirty="0"/>
              <a:t>будет не </a:t>
            </a:r>
            <a:r>
              <a:rPr lang="ru-RU" sz="2400" dirty="0" smtClean="0"/>
              <a:t>короче, </a:t>
            </a:r>
            <a:r>
              <a:rPr lang="ru-RU" sz="2400" dirty="0"/>
              <a:t>чем объединение </a:t>
            </a:r>
            <a:r>
              <a:rPr lang="ru-RU" sz="2400" dirty="0" smtClean="0"/>
              <a:t>общих </a:t>
            </a:r>
            <a:r>
              <a:rPr lang="ru-RU" sz="2400" dirty="0" err="1" smtClean="0"/>
              <a:t>подпоследовательностей</a:t>
            </a:r>
            <a:r>
              <a:rPr lang="ru-RU" sz="2400" dirty="0" smtClean="0"/>
              <a:t> </a:t>
            </a:r>
            <a:r>
              <a:rPr lang="ru-RU" sz="2400" dirty="0"/>
              <a:t>для фрагментов:</a:t>
            </a:r>
            <a:br>
              <a:rPr lang="ru-RU" sz="2400" dirty="0"/>
            </a:br>
            <a:r>
              <a:rPr lang="ru-RU" sz="2400" dirty="0"/>
              <a:t>	 </a:t>
            </a:r>
            <a:r>
              <a:rPr lang="en-US" sz="2400" i="1" dirty="0"/>
              <a:t>r(n)</a:t>
            </a:r>
            <a:r>
              <a:rPr lang="ru-RU" sz="2400" i="1" dirty="0"/>
              <a:t> </a:t>
            </a:r>
            <a:r>
              <a:rPr lang="en-US" sz="2400" i="1" dirty="0">
                <a:cs typeface="Times New Roman" pitchFamily="18" charset="0"/>
              </a:rPr>
              <a:t>≥</a:t>
            </a:r>
            <a:r>
              <a:rPr lang="ru-RU" sz="2400" i="1" dirty="0">
                <a:cs typeface="Times New Roman" pitchFamily="18" charset="0"/>
              </a:rPr>
              <a:t> </a:t>
            </a:r>
            <a:r>
              <a:rPr lang="en-US" sz="2400" i="1" dirty="0"/>
              <a:t>r</a:t>
            </a:r>
            <a:r>
              <a:rPr lang="en-US" sz="2400" i="1" baseline="-25000" dirty="0"/>
              <a:t>1</a:t>
            </a:r>
            <a:r>
              <a:rPr lang="en-US" sz="2400" i="1" dirty="0"/>
              <a:t>(n</a:t>
            </a:r>
            <a:r>
              <a:rPr lang="ru-RU" sz="2400" i="1" baseline="-25000" dirty="0"/>
              <a:t>1</a:t>
            </a:r>
            <a:r>
              <a:rPr lang="en-US" sz="2400" i="1" dirty="0"/>
              <a:t>)+r</a:t>
            </a:r>
            <a:r>
              <a:rPr lang="en-US" sz="2400" i="1" baseline="-25000" dirty="0"/>
              <a:t>2</a:t>
            </a:r>
            <a:r>
              <a:rPr lang="en-US" sz="2400" i="1" dirty="0"/>
              <a:t>(n</a:t>
            </a:r>
            <a:r>
              <a:rPr lang="ru-RU" sz="2400" i="1" baseline="-25000" dirty="0"/>
              <a:t>2</a:t>
            </a:r>
            <a:r>
              <a:rPr lang="en-US" sz="2400" i="1" dirty="0"/>
              <a:t>) </a:t>
            </a:r>
            <a:r>
              <a:rPr lang="ru-RU" sz="2400" i="1" dirty="0"/>
              <a:t>     </a:t>
            </a:r>
            <a:r>
              <a:rPr lang="en-US" sz="2000" i="1" dirty="0"/>
              <a:t>(</a:t>
            </a:r>
            <a:r>
              <a:rPr lang="ru-RU" sz="2000" i="1" dirty="0"/>
              <a:t>попробуйте понять </a:t>
            </a:r>
            <a:r>
              <a:rPr lang="ru-RU" sz="2000" i="1" dirty="0" smtClean="0"/>
              <a:t>смысл неравенства</a:t>
            </a:r>
            <a:r>
              <a:rPr lang="ru-RU" sz="2000" i="1" dirty="0"/>
              <a:t>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Отсюда следует</a:t>
            </a:r>
            <a:r>
              <a:rPr lang="ru-RU" sz="2400" dirty="0"/>
              <a:t>, что </a:t>
            </a:r>
            <a:r>
              <a:rPr lang="ru-RU" sz="2400" dirty="0" smtClean="0"/>
              <a:t>математическое </a:t>
            </a:r>
            <a:r>
              <a:rPr lang="ru-RU" sz="2400" dirty="0"/>
              <a:t>ожидание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i="1" dirty="0"/>
              <a:t>E(r(n)) </a:t>
            </a:r>
            <a:r>
              <a:rPr lang="en-US" sz="2400" i="1" dirty="0">
                <a:cs typeface="Times New Roman" pitchFamily="18" charset="0"/>
              </a:rPr>
              <a:t>≥</a:t>
            </a:r>
            <a:r>
              <a:rPr lang="en-US" sz="2400" i="1" dirty="0"/>
              <a:t> E(r(n</a:t>
            </a:r>
            <a:r>
              <a:rPr lang="en-US" sz="2400" i="1" baseline="-25000" dirty="0"/>
              <a:t>1</a:t>
            </a:r>
            <a:r>
              <a:rPr lang="en-US" sz="2400" i="1" dirty="0"/>
              <a:t>)) + E(r(n</a:t>
            </a:r>
            <a:r>
              <a:rPr lang="en-US" sz="2400" i="1" baseline="-25000" dirty="0"/>
              <a:t>2</a:t>
            </a:r>
            <a:r>
              <a:rPr lang="en-US" sz="2400" i="1" dirty="0"/>
              <a:t>)</a:t>
            </a:r>
            <a:r>
              <a:rPr lang="ru-RU" sz="2400" i="1" dirty="0"/>
              <a:t>), </a:t>
            </a:r>
            <a:r>
              <a:rPr lang="en-US" sz="2400" i="1" dirty="0"/>
              <a:t>    </a:t>
            </a:r>
            <a:r>
              <a:rPr lang="ru-RU" sz="2400" dirty="0"/>
              <a:t>или </a:t>
            </a:r>
            <a:r>
              <a:rPr lang="en-US" sz="2400" dirty="0"/>
              <a:t>     </a:t>
            </a:r>
            <a:r>
              <a:rPr lang="en-US" sz="2400" i="1" dirty="0"/>
              <a:t>E(r(n)) </a:t>
            </a:r>
            <a:r>
              <a:rPr lang="en-US" sz="2400" i="1" dirty="0">
                <a:cs typeface="Times New Roman" pitchFamily="18" charset="0"/>
              </a:rPr>
              <a:t>≥</a:t>
            </a:r>
            <a:r>
              <a:rPr lang="en-US" sz="2400" i="1" dirty="0"/>
              <a:t> </a:t>
            </a:r>
            <a:r>
              <a:rPr lang="en-US" sz="2400" i="1" dirty="0" err="1" smtClean="0"/>
              <a:t>c</a:t>
            </a:r>
            <a:r>
              <a:rPr lang="en-US" sz="2400" i="1" dirty="0" err="1" smtClean="0">
                <a:latin typeface="Times New Roman"/>
                <a:cs typeface="Times New Roman"/>
              </a:rPr>
              <a:t>∙</a:t>
            </a:r>
            <a:r>
              <a:rPr lang="en-US" sz="2400" i="1" dirty="0" err="1" smtClean="0"/>
              <a:t>n</a:t>
            </a: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2400" dirty="0"/>
              <a:t>Можно показать, что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>		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/>
              <a:t>))</a:t>
            </a:r>
            <a:r>
              <a:rPr lang="en-US" sz="2400" i="1" dirty="0"/>
              <a:t> </a:t>
            </a:r>
            <a:r>
              <a:rPr lang="ru-RU" sz="2400" i="1" dirty="0"/>
              <a:t>– </a:t>
            </a:r>
            <a:r>
              <a:rPr lang="en-US" sz="2400" i="1" dirty="0"/>
              <a:t> </a:t>
            </a:r>
            <a:r>
              <a:rPr lang="ru-RU" sz="2800" dirty="0" smtClean="0"/>
              <a:t>(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1</a:t>
            </a:r>
            <a:r>
              <a:rPr lang="en-US" sz="2400" dirty="0"/>
              <a:t>))</a:t>
            </a:r>
            <a:r>
              <a:rPr lang="en-US" sz="2400" i="1" dirty="0"/>
              <a:t> +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</a:t>
            </a:r>
            <a:r>
              <a:rPr lang="ru-RU" sz="2400" dirty="0" smtClean="0"/>
              <a:t>)</a:t>
            </a:r>
            <a:r>
              <a:rPr lang="ru-RU" sz="2800" dirty="0" smtClean="0"/>
              <a:t>)</a:t>
            </a:r>
            <a:r>
              <a:rPr lang="ru-RU" sz="2400" i="1" dirty="0" smtClean="0"/>
              <a:t> </a:t>
            </a:r>
            <a:r>
              <a:rPr lang="en-US" sz="2400" dirty="0">
                <a:cs typeface="Times New Roman" pitchFamily="18" charset="0"/>
              </a:rPr>
              <a:t>→</a:t>
            </a:r>
            <a:r>
              <a:rPr lang="en-US" sz="2400" dirty="0"/>
              <a:t> 0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Поэтому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931863" y="1168400"/>
            <a:ext cx="70246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31863" y="1455738"/>
            <a:ext cx="70246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33191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40335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76371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83515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26695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33997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41141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484438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700338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20357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27660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348038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349250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363537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85127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92430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06717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428466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57200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71646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493236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500380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514826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29272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58006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72452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86740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615632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300788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443663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516688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588125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687705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948488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7092950" y="1168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4427538" y="950913"/>
            <a:ext cx="0" cy="720725"/>
          </a:xfrm>
          <a:prstGeom prst="line">
            <a:avLst/>
          </a:prstGeom>
          <a:noFill/>
          <a:ln w="9525">
            <a:solidFill>
              <a:srgbClr val="FF868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4075113" y="609600"/>
            <a:ext cx="57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/>
              </a:rPr>
              <a:t>r(n)</a:t>
            </a:r>
            <a:endParaRPr lang="ru-RU" i="1">
              <a:effectLst/>
            </a:endParaRP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2484438" y="1576388"/>
            <a:ext cx="74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/>
              </a:rPr>
              <a:t>r</a:t>
            </a:r>
            <a:r>
              <a:rPr lang="en-US" i="1" baseline="-25000">
                <a:effectLst/>
              </a:rPr>
              <a:t>1</a:t>
            </a:r>
            <a:r>
              <a:rPr lang="en-US" i="1">
                <a:effectLst/>
              </a:rPr>
              <a:t>(n</a:t>
            </a:r>
            <a:r>
              <a:rPr lang="en-US" i="1" baseline="-25000">
                <a:effectLst/>
              </a:rPr>
              <a:t>1</a:t>
            </a:r>
            <a:r>
              <a:rPr lang="en-US" i="1">
                <a:effectLst/>
              </a:rPr>
              <a:t>)</a:t>
            </a:r>
            <a:endParaRPr lang="ru-RU" i="1">
              <a:effectLst/>
            </a:endParaRP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5897563" y="1563688"/>
            <a:ext cx="74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effectLst/>
              </a:rPr>
              <a:t>r</a:t>
            </a:r>
            <a:r>
              <a:rPr lang="en-US" i="1" baseline="-25000">
                <a:effectLst/>
              </a:rPr>
              <a:t>2</a:t>
            </a:r>
            <a:r>
              <a:rPr lang="en-US" i="1">
                <a:effectLst/>
              </a:rPr>
              <a:t>(n</a:t>
            </a:r>
            <a:r>
              <a:rPr lang="en-US" i="1" baseline="-25000">
                <a:effectLst/>
              </a:rPr>
              <a:t>2</a:t>
            </a:r>
            <a:r>
              <a:rPr lang="en-US" i="1">
                <a:effectLst/>
              </a:rPr>
              <a:t>)</a:t>
            </a:r>
            <a:endParaRPr lang="ru-RU" i="1">
              <a:effectLst/>
            </a:endParaRPr>
          </a:p>
        </p:txBody>
      </p:sp>
      <p:sp>
        <p:nvSpPr>
          <p:cNvPr id="29741" name="Freeform 45"/>
          <p:cNvSpPr>
            <a:spLocks/>
          </p:cNvSpPr>
          <p:nvPr/>
        </p:nvSpPr>
        <p:spPr bwMode="auto">
          <a:xfrm>
            <a:off x="841375" y="1497013"/>
            <a:ext cx="2074863" cy="174625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178" y="48"/>
              </a:cxn>
              <a:cxn ang="0">
                <a:pos x="1126" y="48"/>
              </a:cxn>
              <a:cxn ang="0">
                <a:pos x="1246" y="96"/>
              </a:cxn>
            </a:cxnLst>
            <a:rect l="0" t="0" r="r" b="b"/>
            <a:pathLst>
              <a:path w="1304" h="96">
                <a:moveTo>
                  <a:pt x="58" y="0"/>
                </a:moveTo>
                <a:cubicBezTo>
                  <a:pt x="78" y="8"/>
                  <a:pt x="0" y="40"/>
                  <a:pt x="178" y="48"/>
                </a:cubicBezTo>
                <a:cubicBezTo>
                  <a:pt x="356" y="56"/>
                  <a:pt x="948" y="40"/>
                  <a:pt x="1126" y="48"/>
                </a:cubicBezTo>
                <a:cubicBezTo>
                  <a:pt x="1304" y="56"/>
                  <a:pt x="1221" y="86"/>
                  <a:pt x="124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42" name="Freeform 46"/>
          <p:cNvSpPr>
            <a:spLocks/>
          </p:cNvSpPr>
          <p:nvPr/>
        </p:nvSpPr>
        <p:spPr bwMode="auto">
          <a:xfrm flipH="1">
            <a:off x="2771775" y="1527175"/>
            <a:ext cx="1655763" cy="144463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178" y="48"/>
              </a:cxn>
              <a:cxn ang="0">
                <a:pos x="1126" y="48"/>
              </a:cxn>
              <a:cxn ang="0">
                <a:pos x="1246" y="96"/>
              </a:cxn>
            </a:cxnLst>
            <a:rect l="0" t="0" r="r" b="b"/>
            <a:pathLst>
              <a:path w="1304" h="96">
                <a:moveTo>
                  <a:pt x="58" y="0"/>
                </a:moveTo>
                <a:cubicBezTo>
                  <a:pt x="78" y="8"/>
                  <a:pt x="0" y="40"/>
                  <a:pt x="178" y="48"/>
                </a:cubicBezTo>
                <a:cubicBezTo>
                  <a:pt x="356" y="56"/>
                  <a:pt x="948" y="40"/>
                  <a:pt x="1126" y="48"/>
                </a:cubicBezTo>
                <a:cubicBezTo>
                  <a:pt x="1304" y="56"/>
                  <a:pt x="1221" y="86"/>
                  <a:pt x="124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43" name="Freeform 47"/>
          <p:cNvSpPr>
            <a:spLocks/>
          </p:cNvSpPr>
          <p:nvPr/>
        </p:nvSpPr>
        <p:spPr bwMode="auto">
          <a:xfrm>
            <a:off x="4356100" y="1527175"/>
            <a:ext cx="2074863" cy="174625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178" y="48"/>
              </a:cxn>
              <a:cxn ang="0">
                <a:pos x="1126" y="48"/>
              </a:cxn>
              <a:cxn ang="0">
                <a:pos x="1246" y="96"/>
              </a:cxn>
            </a:cxnLst>
            <a:rect l="0" t="0" r="r" b="b"/>
            <a:pathLst>
              <a:path w="1304" h="96">
                <a:moveTo>
                  <a:pt x="58" y="0"/>
                </a:moveTo>
                <a:cubicBezTo>
                  <a:pt x="78" y="8"/>
                  <a:pt x="0" y="40"/>
                  <a:pt x="178" y="48"/>
                </a:cubicBezTo>
                <a:cubicBezTo>
                  <a:pt x="356" y="56"/>
                  <a:pt x="948" y="40"/>
                  <a:pt x="1126" y="48"/>
                </a:cubicBezTo>
                <a:cubicBezTo>
                  <a:pt x="1304" y="56"/>
                  <a:pt x="1221" y="86"/>
                  <a:pt x="124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44" name="Freeform 48"/>
          <p:cNvSpPr>
            <a:spLocks/>
          </p:cNvSpPr>
          <p:nvPr/>
        </p:nvSpPr>
        <p:spPr bwMode="auto">
          <a:xfrm flipH="1">
            <a:off x="6286500" y="1557338"/>
            <a:ext cx="1655763" cy="144462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178" y="48"/>
              </a:cxn>
              <a:cxn ang="0">
                <a:pos x="1126" y="48"/>
              </a:cxn>
              <a:cxn ang="0">
                <a:pos x="1246" y="96"/>
              </a:cxn>
            </a:cxnLst>
            <a:rect l="0" t="0" r="r" b="b"/>
            <a:pathLst>
              <a:path w="1304" h="96">
                <a:moveTo>
                  <a:pt x="58" y="0"/>
                </a:moveTo>
                <a:cubicBezTo>
                  <a:pt x="78" y="8"/>
                  <a:pt x="0" y="40"/>
                  <a:pt x="178" y="48"/>
                </a:cubicBezTo>
                <a:cubicBezTo>
                  <a:pt x="356" y="56"/>
                  <a:pt x="948" y="40"/>
                  <a:pt x="1126" y="48"/>
                </a:cubicBezTo>
                <a:cubicBezTo>
                  <a:pt x="1304" y="56"/>
                  <a:pt x="1221" y="86"/>
                  <a:pt x="124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45" name="Freeform 49"/>
          <p:cNvSpPr>
            <a:spLocks/>
          </p:cNvSpPr>
          <p:nvPr/>
        </p:nvSpPr>
        <p:spPr bwMode="auto">
          <a:xfrm>
            <a:off x="4284663" y="950913"/>
            <a:ext cx="3743325" cy="174625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178" y="48"/>
              </a:cxn>
              <a:cxn ang="0">
                <a:pos x="1126" y="48"/>
              </a:cxn>
              <a:cxn ang="0">
                <a:pos x="1246" y="96"/>
              </a:cxn>
            </a:cxnLst>
            <a:rect l="0" t="0" r="r" b="b"/>
            <a:pathLst>
              <a:path w="1304" h="96">
                <a:moveTo>
                  <a:pt x="58" y="0"/>
                </a:moveTo>
                <a:cubicBezTo>
                  <a:pt x="78" y="8"/>
                  <a:pt x="0" y="40"/>
                  <a:pt x="178" y="48"/>
                </a:cubicBezTo>
                <a:cubicBezTo>
                  <a:pt x="356" y="56"/>
                  <a:pt x="948" y="40"/>
                  <a:pt x="1126" y="48"/>
                </a:cubicBezTo>
                <a:cubicBezTo>
                  <a:pt x="1304" y="56"/>
                  <a:pt x="1221" y="86"/>
                  <a:pt x="124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46" name="Freeform 50"/>
          <p:cNvSpPr>
            <a:spLocks/>
          </p:cNvSpPr>
          <p:nvPr/>
        </p:nvSpPr>
        <p:spPr bwMode="auto">
          <a:xfrm flipH="1">
            <a:off x="900113" y="950913"/>
            <a:ext cx="3671887" cy="215900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178" y="48"/>
              </a:cxn>
              <a:cxn ang="0">
                <a:pos x="1126" y="48"/>
              </a:cxn>
              <a:cxn ang="0">
                <a:pos x="1246" y="96"/>
              </a:cxn>
            </a:cxnLst>
            <a:rect l="0" t="0" r="r" b="b"/>
            <a:pathLst>
              <a:path w="1304" h="96">
                <a:moveTo>
                  <a:pt x="58" y="0"/>
                </a:moveTo>
                <a:cubicBezTo>
                  <a:pt x="78" y="8"/>
                  <a:pt x="0" y="40"/>
                  <a:pt x="178" y="48"/>
                </a:cubicBezTo>
                <a:cubicBezTo>
                  <a:pt x="356" y="56"/>
                  <a:pt x="948" y="40"/>
                  <a:pt x="1126" y="48"/>
                </a:cubicBezTo>
                <a:cubicBezTo>
                  <a:pt x="1304" y="56"/>
                  <a:pt x="1221" y="86"/>
                  <a:pt x="124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47" name="Text Box 51"/>
          <p:cNvSpPr txBox="1">
            <a:spLocks noChangeArrowheads="1"/>
          </p:cNvSpPr>
          <p:nvPr/>
        </p:nvSpPr>
        <p:spPr bwMode="auto">
          <a:xfrm>
            <a:off x="2438400" y="5943600"/>
            <a:ext cx="3847528" cy="584775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))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≈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 sz="3200" b="1" dirty="0">
                <a:effectLst/>
                <a:cs typeface="Times New Roman" pitchFamily="18" charset="0"/>
              </a:rPr>
              <a:t>→ ∞)</a:t>
            </a:r>
            <a:endParaRPr lang="ru-RU" sz="3200" b="1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77850"/>
          </a:xfrm>
        </p:spPr>
        <p:txBody>
          <a:bodyPr/>
          <a:lstStyle/>
          <a:p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Наибольшее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общее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слово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3454400"/>
          </a:xfrm>
        </p:spPr>
        <p:txBody>
          <a:bodyPr/>
          <a:lstStyle/>
          <a:p>
            <a:r>
              <a:rPr lang="ru-RU" sz="2000" dirty="0"/>
              <a:t>Наложим </a:t>
            </a:r>
            <a:r>
              <a:rPr lang="ru-RU" sz="2000"/>
              <a:t>одну </a:t>
            </a:r>
            <a:r>
              <a:rPr lang="ru-RU" sz="2000" smtClean="0"/>
              <a:t>последовательность </a:t>
            </a:r>
            <a:r>
              <a:rPr lang="ru-RU" sz="2000" dirty="0"/>
              <a:t>на другую. Будем идти вдоль </a:t>
            </a:r>
            <a:r>
              <a:rPr lang="ru-RU" sz="2000"/>
              <a:t>пары </a:t>
            </a:r>
            <a:r>
              <a:rPr lang="ru-RU" sz="2000" smtClean="0"/>
              <a:t>последовательностей </a:t>
            </a:r>
            <a:r>
              <a:rPr lang="ru-RU" sz="2000" dirty="0"/>
              <a:t>и</a:t>
            </a:r>
            <a:r>
              <a:rPr lang="ru-RU" sz="2000"/>
              <a:t>, </a:t>
            </a:r>
            <a:r>
              <a:rPr lang="ru-RU" sz="2000" smtClean="0"/>
              <a:t>если </a:t>
            </a:r>
            <a:r>
              <a:rPr lang="ru-RU" sz="2000"/>
              <a:t>буквы </a:t>
            </a:r>
            <a:r>
              <a:rPr lang="ru-RU" sz="2000" smtClean="0"/>
              <a:t>совпали</a:t>
            </a:r>
            <a:r>
              <a:rPr lang="ru-RU" sz="2000" dirty="0"/>
              <a:t>, то </a:t>
            </a:r>
            <a:r>
              <a:rPr lang="ru-RU" sz="2000"/>
              <a:t>будем </a:t>
            </a:r>
            <a:r>
              <a:rPr lang="ru-RU" sz="2000" smtClean="0"/>
              <a:t>считать успехом</a:t>
            </a:r>
            <a:r>
              <a:rPr lang="ru-RU" sz="2000" dirty="0"/>
              <a:t>, иначе – неудача. </a:t>
            </a:r>
            <a:r>
              <a:rPr lang="ru-RU" sz="2000"/>
              <a:t>Имеем </a:t>
            </a:r>
            <a:r>
              <a:rPr lang="ru-RU" sz="2000" smtClean="0"/>
              <a:t>классическую схему испытаний </a:t>
            </a:r>
            <a:r>
              <a:rPr lang="ru-RU" sz="2000" dirty="0"/>
              <a:t>Бернулли. Наибольшему </a:t>
            </a:r>
            <a:r>
              <a:rPr lang="ru-RU" sz="2000"/>
              <a:t>общему </a:t>
            </a:r>
            <a:r>
              <a:rPr lang="ru-RU" sz="2000" smtClean="0"/>
              <a:t>слову </a:t>
            </a:r>
            <a:r>
              <a:rPr lang="ru-RU" sz="2000" dirty="0"/>
              <a:t>при </a:t>
            </a:r>
            <a:r>
              <a:rPr lang="ru-RU" sz="2000"/>
              <a:t>таких </a:t>
            </a:r>
            <a:r>
              <a:rPr lang="ru-RU" sz="2000" smtClean="0"/>
              <a:t>испытаниях </a:t>
            </a:r>
            <a:r>
              <a:rPr lang="ru-RU" sz="2000"/>
              <a:t>будет </a:t>
            </a:r>
            <a:r>
              <a:rPr lang="ru-RU" sz="2000" smtClean="0"/>
              <a:t>соответствовать максимальная серия успехов</a:t>
            </a:r>
            <a:r>
              <a:rPr lang="ru-RU" sz="2000"/>
              <a:t>. </a:t>
            </a:r>
            <a:r>
              <a:rPr lang="ru-RU" sz="2000" smtClean="0"/>
              <a:t>Известно</a:t>
            </a:r>
            <a:r>
              <a:rPr lang="ru-RU" sz="2000" dirty="0"/>
              <a:t>, </a:t>
            </a:r>
            <a:r>
              <a:rPr lang="ru-RU" sz="2000"/>
              <a:t>что </a:t>
            </a:r>
            <a:r>
              <a:rPr lang="ru-RU" sz="2000" smtClean="0"/>
              <a:t>средняя </a:t>
            </a:r>
            <a:r>
              <a:rPr lang="ru-RU" sz="2000"/>
              <a:t>величина </a:t>
            </a:r>
            <a:r>
              <a:rPr lang="ru-RU" sz="2000" smtClean="0"/>
              <a:t>максимальной серии успехов </a:t>
            </a:r>
            <a:r>
              <a:rPr lang="ru-RU" sz="2000" dirty="0"/>
              <a:t>равна:</a:t>
            </a:r>
            <a:br>
              <a:rPr lang="ru-RU" sz="2000" dirty="0"/>
            </a:br>
            <a:r>
              <a:rPr lang="ru-RU" sz="2000" dirty="0"/>
              <a:t>		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i="1" dirty="0"/>
              <a:t>l</a:t>
            </a:r>
            <a:r>
              <a:rPr lang="en-US" sz="2000" dirty="0"/>
              <a:t>) = log</a:t>
            </a:r>
            <a:r>
              <a:rPr lang="en-US" sz="2000" baseline="-25000" dirty="0"/>
              <a:t>1/</a:t>
            </a:r>
            <a:r>
              <a:rPr lang="en-US" sz="2000" i="1" baseline="-25000" dirty="0"/>
              <a:t>p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)</a:t>
            </a:r>
            <a:endParaRPr lang="ru-RU" sz="2000" dirty="0"/>
          </a:p>
          <a:p>
            <a:r>
              <a:rPr lang="ru-RU" sz="2000" dirty="0"/>
              <a:t>Возможных наложений много (порядка </a:t>
            </a:r>
            <a:r>
              <a:rPr lang="ru-RU" sz="2000"/>
              <a:t>длины </a:t>
            </a:r>
            <a:r>
              <a:rPr lang="ru-RU" sz="2000" smtClean="0"/>
              <a:t>последовательности</a:t>
            </a:r>
            <a:r>
              <a:rPr lang="ru-RU" sz="2000"/>
              <a:t>). </a:t>
            </a:r>
            <a:r>
              <a:rPr lang="ru-RU" sz="2000" smtClean="0"/>
              <a:t>Максимальное </a:t>
            </a:r>
            <a:r>
              <a:rPr lang="ru-RU" sz="2000"/>
              <a:t>общее </a:t>
            </a:r>
            <a:r>
              <a:rPr lang="ru-RU" sz="2000" smtClean="0"/>
              <a:t>слово есть максимум </a:t>
            </a:r>
            <a:r>
              <a:rPr lang="ru-RU" sz="2000"/>
              <a:t>от </a:t>
            </a:r>
            <a:r>
              <a:rPr lang="ru-RU" sz="2000" smtClean="0"/>
              <a:t>максимальных серий успехов </a:t>
            </a:r>
            <a:r>
              <a:rPr lang="ru-RU" sz="2000"/>
              <a:t>при </a:t>
            </a:r>
            <a:r>
              <a:rPr lang="ru-RU" sz="2000" smtClean="0"/>
              <a:t>всех </a:t>
            </a:r>
            <a:r>
              <a:rPr lang="ru-RU" sz="2000" dirty="0"/>
              <a:t>возможных наложениях. Показано</a:t>
            </a:r>
            <a:r>
              <a:rPr lang="en-US" sz="2000" dirty="0"/>
              <a:t> (</a:t>
            </a:r>
            <a:r>
              <a:rPr lang="en-US" sz="2000" i="1" dirty="0"/>
              <a:t>Waterman</a:t>
            </a:r>
            <a:r>
              <a:rPr lang="en-US" sz="2000" dirty="0"/>
              <a:t>)</a:t>
            </a:r>
            <a:r>
              <a:rPr lang="ru-RU" sz="2000" dirty="0"/>
              <a:t>, что: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06525" y="4252913"/>
            <a:ext cx="6405563" cy="2185214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≈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log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+ log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1-p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1/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e) – ½</a:t>
            </a:r>
            <a:r>
              <a:rPr lang="en-US" sz="2400" dirty="0">
                <a:effectLst/>
              </a:rPr>
              <a:t> =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	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Knm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),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/>
                <a:cs typeface="Times New Roman" pitchFamily="18" charset="0"/>
              </a:rPr>
              <a:t>→ ∞, γ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≈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577</a:t>
            </a:r>
            <a:r>
              <a:rPr lang="en-US" sz="2400" dirty="0">
                <a:effectLst/>
                <a:cs typeface="Times New Roman" pitchFamily="18" charset="0"/>
              </a:rPr>
              <a:t>)</a:t>
            </a:r>
          </a:p>
          <a:p>
            <a:endParaRPr lang="en-US" sz="2400" dirty="0">
              <a:effectLst/>
              <a:cs typeface="Times New Roman" pitchFamily="18" charset="0"/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(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l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dirty="0">
                <a:effectLst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≈ [ </a:t>
            </a:r>
            <a:r>
              <a:rPr lang="el-GR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1/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]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 6 + ½,  </a:t>
            </a:r>
            <a:r>
              <a:rPr lang="en-US" sz="2400" i="1" dirty="0">
                <a:effectLst/>
              </a:rPr>
              <a:t>(</a:t>
            </a:r>
            <a:r>
              <a:rPr lang="ru-RU" sz="2400" i="1" dirty="0">
                <a:effectLst/>
              </a:rPr>
              <a:t>не </a:t>
            </a:r>
            <a:r>
              <a:rPr lang="ru-RU" sz="2400" i="1" dirty="0" smtClean="0">
                <a:effectLst/>
              </a:rPr>
              <a:t>зависит </a:t>
            </a:r>
            <a:r>
              <a:rPr lang="ru-RU" sz="2400" i="1" dirty="0">
                <a:effectLst/>
              </a:rPr>
              <a:t>от </a:t>
            </a:r>
            <a:r>
              <a:rPr lang="en-US" sz="2400" i="1" dirty="0">
                <a:effectLst/>
              </a:rPr>
              <a:t>n !)</a:t>
            </a:r>
          </a:p>
          <a:p>
            <a:endParaRPr lang="el-GR" sz="2400" i="1" baseline="30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658813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Зависимость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 параметров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2497138"/>
          </a:xfrm>
          <a:solidFill>
            <a:srgbClr val="000099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Показано, что </a:t>
            </a:r>
            <a:r>
              <a:rPr lang="ru-RU" sz="2800" dirty="0" smtClean="0"/>
              <a:t>зависимость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ожидаемого </a:t>
            </a:r>
            <a:r>
              <a:rPr lang="ru-RU" sz="2800" dirty="0" smtClean="0"/>
              <a:t>веса </a:t>
            </a:r>
            <a:r>
              <a:rPr lang="ru-RU" sz="2800" dirty="0"/>
              <a:t>выравнивания от длины </a:t>
            </a:r>
            <a:r>
              <a:rPr lang="ru-RU" sz="2800" dirty="0" smtClean="0"/>
              <a:t>последовательности</a:t>
            </a:r>
            <a:r>
              <a:rPr lang="en-US" sz="2800" dirty="0" smtClean="0"/>
              <a:t> </a:t>
            </a:r>
            <a:r>
              <a:rPr lang="ru-RU" sz="2800" dirty="0"/>
              <a:t>может быть либо </a:t>
            </a:r>
            <a:r>
              <a:rPr lang="ru-RU" sz="2800" dirty="0" smtClean="0"/>
              <a:t>логарифмической, </a:t>
            </a:r>
            <a:r>
              <a:rPr lang="ru-RU" sz="2800" dirty="0"/>
              <a:t>либо линейной в </a:t>
            </a:r>
            <a:r>
              <a:rPr lang="ru-RU" sz="2800" dirty="0" smtClean="0"/>
              <a:t>зависимости </a:t>
            </a:r>
            <a:r>
              <a:rPr lang="ru-RU" sz="2800" dirty="0"/>
              <a:t>от параметров. </a:t>
            </a:r>
            <a:r>
              <a:rPr lang="ru-RU" sz="2800" dirty="0" smtClean="0"/>
              <a:t>Все пространство </a:t>
            </a:r>
            <a:r>
              <a:rPr lang="ru-RU" sz="2800" dirty="0"/>
              <a:t>параметров </a:t>
            </a:r>
            <a:r>
              <a:rPr lang="ru-RU" sz="2800" dirty="0" smtClean="0"/>
              <a:t>разбивается </a:t>
            </a:r>
            <a:r>
              <a:rPr lang="ru-RU" sz="2800" dirty="0"/>
              <a:t>некой </a:t>
            </a:r>
            <a:r>
              <a:rPr lang="ru-RU" sz="2800" dirty="0" smtClean="0"/>
              <a:t>поверхностью </a:t>
            </a:r>
            <a:r>
              <a:rPr lang="ru-RU" sz="2800" dirty="0"/>
              <a:t>на две </a:t>
            </a:r>
            <a:r>
              <a:rPr lang="ru-RU" sz="2800" dirty="0" smtClean="0"/>
              <a:t>области </a:t>
            </a:r>
            <a:r>
              <a:rPr lang="ru-RU" sz="2800" dirty="0"/>
              <a:t>поведения. </a:t>
            </a:r>
          </a:p>
        </p:txBody>
      </p: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4867275" y="3251200"/>
            <a:ext cx="4276725" cy="3352800"/>
            <a:chOff x="3066" y="2048"/>
            <a:chExt cx="2694" cy="2112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3356" y="2432"/>
              <a:ext cx="2155" cy="1728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effectLst/>
              </a:endParaRP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V="1">
              <a:off x="3356" y="2048"/>
              <a:ext cx="0" cy="2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3356" y="4160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5055" y="3872"/>
              <a:ext cx="4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mism</a:t>
              </a:r>
              <a:endParaRPr lang="ru-RU" b="1" i="1">
                <a:effectLst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 rot="16200000">
              <a:off x="2969" y="2575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effectLst/>
                </a:rPr>
                <a:t>indel</a:t>
              </a:r>
              <a:endParaRPr lang="ru-RU" b="1" i="1">
                <a:effectLst/>
              </a:endParaRPr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3563" y="2432"/>
              <a:ext cx="1948" cy="13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1" y="2003"/>
                </a:cxn>
                <a:cxn ang="0">
                  <a:pos x="2221" y="2716"/>
                </a:cxn>
              </a:cxnLst>
              <a:rect l="0" t="0" r="r" b="b"/>
              <a:pathLst>
                <a:path w="2221" h="2716">
                  <a:moveTo>
                    <a:pt x="0" y="0"/>
                  </a:moveTo>
                  <a:cubicBezTo>
                    <a:pt x="140" y="334"/>
                    <a:pt x="471" y="1550"/>
                    <a:pt x="841" y="2003"/>
                  </a:cubicBezTo>
                  <a:cubicBezTo>
                    <a:pt x="1211" y="2456"/>
                    <a:pt x="1934" y="2568"/>
                    <a:pt x="2221" y="27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4088" y="2656"/>
              <a:ext cx="1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W</a:t>
              </a:r>
              <a:r>
                <a:rPr lang="en-US" sz="2400">
                  <a:effectLst/>
                </a:rPr>
                <a:t> = </a:t>
              </a:r>
              <a:r>
                <a:rPr lang="en-US" sz="2400" i="1">
                  <a:effectLst/>
                </a:rPr>
                <a:t>O</a:t>
              </a:r>
              <a:r>
                <a:rPr lang="en-US" sz="2400">
                  <a:effectLst/>
                </a:rPr>
                <a:t>(log(</a:t>
              </a:r>
              <a:r>
                <a:rPr lang="en-US" sz="2400" i="1">
                  <a:effectLst/>
                </a:rPr>
                <a:t>n</a:t>
              </a:r>
              <a:r>
                <a:rPr lang="en-US" sz="2400">
                  <a:effectLst/>
                </a:rPr>
                <a:t>))</a:t>
              </a:r>
              <a:endParaRPr lang="ru-RU" sz="2400">
                <a:effectLst/>
              </a:endParaRP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3592" y="3680"/>
              <a:ext cx="8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effectLst/>
                </a:rPr>
                <a:t>W</a:t>
              </a:r>
              <a:r>
                <a:rPr lang="en-US" sz="2400">
                  <a:effectLst/>
                </a:rPr>
                <a:t> = </a:t>
              </a:r>
              <a:r>
                <a:rPr lang="en-US" sz="2400" i="1">
                  <a:effectLst/>
                </a:rPr>
                <a:t>O</a:t>
              </a:r>
              <a:r>
                <a:rPr lang="en-US" sz="2400">
                  <a:effectLst/>
                </a:rPr>
                <a:t>(</a:t>
              </a:r>
              <a:r>
                <a:rPr lang="en-US" sz="2400" i="1">
                  <a:effectLst/>
                </a:rPr>
                <a:t>n</a:t>
              </a:r>
              <a:r>
                <a:rPr lang="en-US" sz="2400">
                  <a:effectLst/>
                </a:rPr>
                <a:t>)</a:t>
              </a:r>
              <a:endParaRPr lang="ru-RU" sz="2400">
                <a:effectLst/>
              </a:endParaRPr>
            </a:p>
          </p:txBody>
        </p:sp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47675" y="3933825"/>
            <a:ext cx="4484688" cy="24066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effectLst/>
              </a:rPr>
              <a:t>При </a:t>
            </a:r>
            <a:r>
              <a:rPr lang="ru-RU" sz="2800" dirty="0" err="1">
                <a:effectLst/>
              </a:rPr>
              <a:t>безделеционном</a:t>
            </a:r>
            <a:r>
              <a:rPr lang="ru-RU" sz="2800" dirty="0">
                <a:effectLst/>
              </a:rPr>
              <a:t> выравнивании </a:t>
            </a:r>
            <a:r>
              <a:rPr lang="ru-RU" sz="2800">
                <a:effectLst/>
              </a:rPr>
              <a:t>поведение </a:t>
            </a:r>
            <a:r>
              <a:rPr lang="ru-RU" sz="2800" smtClean="0">
                <a:effectLst/>
              </a:rPr>
              <a:t>логарифмическое</a:t>
            </a:r>
            <a:r>
              <a:rPr lang="ru-RU" sz="2800">
                <a:effectLst/>
              </a:rPr>
              <a:t>, </a:t>
            </a:r>
            <a:r>
              <a:rPr lang="ru-RU" sz="2800" smtClean="0">
                <a:effectLst/>
              </a:rPr>
              <a:t>если </a:t>
            </a:r>
            <a:r>
              <a:rPr lang="ru-RU" sz="2800" dirty="0">
                <a:effectLst/>
              </a:rPr>
              <a:t>мат.ожидание </a:t>
            </a:r>
            <a:r>
              <a:rPr lang="ru-RU" sz="2800" smtClean="0">
                <a:effectLst/>
              </a:rPr>
              <a:t>в</a:t>
            </a:r>
            <a:r>
              <a:rPr lang="pl-PL" sz="2800" smtClean="0">
                <a:effectLst/>
                <a:latin typeface="Times New Roman"/>
                <a:cs typeface="Times New Roman"/>
              </a:rPr>
              <a:t>é</a:t>
            </a:r>
            <a:r>
              <a:rPr lang="ru-RU" sz="2800" smtClean="0">
                <a:effectLst/>
              </a:rPr>
              <a:t>са сравнения двух случайных сегментов </a:t>
            </a:r>
            <a:r>
              <a:rPr lang="ru-RU" sz="2800" dirty="0">
                <a:effectLst/>
              </a:rPr>
              <a:t>отрицательно.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683000"/>
          </a:xfrm>
        </p:spPr>
        <p:txBody>
          <a:bodyPr/>
          <a:lstStyle/>
          <a:p>
            <a:r>
              <a:rPr lang="ru-RU" sz="8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Матрицы замен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7700"/>
          </a:xfrm>
        </p:spPr>
        <p:txBody>
          <a:bodyPr/>
          <a:lstStyle/>
          <a:p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Откуда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берутся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параметры для выравнивания?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Пусть </a:t>
            </a:r>
            <a:r>
              <a:rPr lang="ru-RU" sz="2400"/>
              <a:t>у </a:t>
            </a:r>
            <a:r>
              <a:rPr lang="ru-RU" sz="2400" smtClean="0"/>
              <a:t>нас есть </a:t>
            </a:r>
            <a:r>
              <a:rPr lang="ru-RU" sz="2400" dirty="0"/>
              <a:t>выравнивание</a:t>
            </a:r>
            <a:r>
              <a:rPr lang="ru-RU" sz="2400"/>
              <a:t>. </a:t>
            </a:r>
            <a:r>
              <a:rPr lang="ru-RU" sz="2400" smtClean="0"/>
              <a:t>Если последовательности случайные </a:t>
            </a:r>
            <a:r>
              <a:rPr lang="ru-RU" sz="2400"/>
              <a:t>и </a:t>
            </a:r>
            <a:r>
              <a:rPr lang="ru-RU" sz="2400" smtClean="0"/>
              <a:t>независимые </a:t>
            </a:r>
            <a:r>
              <a:rPr lang="ru-RU" sz="2400" dirty="0"/>
              <a:t>(модель </a:t>
            </a:r>
            <a:r>
              <a:rPr lang="en-US" sz="2400" dirty="0"/>
              <a:t>R</a:t>
            </a:r>
            <a:r>
              <a:rPr lang="ru-RU" sz="2400" dirty="0"/>
              <a:t>), </a:t>
            </a:r>
            <a:r>
              <a:rPr lang="ru-RU" sz="2400"/>
              <a:t>то </a:t>
            </a:r>
            <a:r>
              <a:rPr lang="ru-RU" sz="2400" smtClean="0"/>
              <a:t>вероятность </a:t>
            </a:r>
            <a:r>
              <a:rPr lang="ru-RU" sz="2400" dirty="0"/>
              <a:t>увидеть букву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ru-RU" sz="2400" dirty="0"/>
              <a:t> </a:t>
            </a:r>
            <a:r>
              <a:rPr lang="ru-RU" sz="2400" dirty="0">
                <a:cs typeface="Times New Roman" pitchFamily="18" charset="0"/>
              </a:rPr>
              <a:t>против </a:t>
            </a:r>
            <a:r>
              <a:rPr lang="el-GR" sz="2400" dirty="0">
                <a:cs typeface="Times New Roman" pitchFamily="18" charset="0"/>
              </a:rPr>
              <a:t>β</a:t>
            </a:r>
            <a:endParaRPr lang="ru-RU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400" i="1" dirty="0">
                <a:cs typeface="Times New Roman" pitchFamily="18" charset="0"/>
              </a:rPr>
              <a:t>			</a:t>
            </a:r>
            <a:r>
              <a:rPr lang="en-US" sz="2400" i="1" dirty="0">
                <a:cs typeface="Times New Roman" pitchFamily="18" charset="0"/>
              </a:rPr>
              <a:t>p(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i="1" dirty="0">
                <a:cs typeface="Times New Roman" pitchFamily="18" charset="0"/>
              </a:rPr>
              <a:t>, 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i="1" dirty="0">
                <a:cs typeface="Times New Roman" pitchFamily="18" charset="0"/>
              </a:rPr>
              <a:t> | R) = p(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i="1" dirty="0">
                <a:cs typeface="Times New Roman" pitchFamily="18" charset="0"/>
              </a:rPr>
              <a:t>) p(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i="1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cs typeface="Times New Roman" pitchFamily="18" charset="0"/>
              </a:rPr>
              <a:t>а </a:t>
            </a:r>
            <a:r>
              <a:rPr lang="ru-RU" sz="2400" smtClean="0">
                <a:cs typeface="Times New Roman" pitchFamily="18" charset="0"/>
              </a:rPr>
              <a:t>вероятность </a:t>
            </a:r>
            <a:r>
              <a:rPr lang="ru-RU" sz="2400" dirty="0">
                <a:cs typeface="Times New Roman" pitchFamily="18" charset="0"/>
              </a:rPr>
              <a:t>выравнивания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x,y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ru-RU" sz="2400" dirty="0">
                <a:cs typeface="Times New Roman" pitchFamily="18" charset="0"/>
              </a:rPr>
              <a:t>будет равна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			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x,y</a:t>
            </a:r>
            <a:r>
              <a:rPr lang="en-US" sz="2400" dirty="0">
                <a:cs typeface="Times New Roman" pitchFamily="18" charset="0"/>
              </a:rPr>
              <a:t> | R) = </a:t>
            </a:r>
            <a:r>
              <a:rPr lang="el-GR" sz="2400" b="1" dirty="0">
                <a:cs typeface="Times New Roman" pitchFamily="18" charset="0"/>
              </a:rPr>
              <a:t>Π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l-GR" sz="2400" b="1" dirty="0">
                <a:cs typeface="Times New Roman" pitchFamily="18" charset="0"/>
              </a:rPr>
              <a:t>Π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y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cs typeface="Times New Roman" pitchFamily="18" charset="0"/>
              </a:rPr>
              <a:t>Если </a:t>
            </a:r>
            <a:r>
              <a:rPr lang="ru-RU" sz="2400" dirty="0">
                <a:cs typeface="Times New Roman" pitchFamily="18" charset="0"/>
              </a:rPr>
              <a:t>выравнивание </a:t>
            </a:r>
            <a:r>
              <a:rPr lang="ru-RU" sz="2400">
                <a:cs typeface="Times New Roman" pitchFamily="18" charset="0"/>
              </a:rPr>
              <a:t>не </a:t>
            </a:r>
            <a:r>
              <a:rPr lang="ru-RU" sz="2400" smtClean="0">
                <a:cs typeface="Times New Roman" pitchFamily="18" charset="0"/>
              </a:rPr>
              <a:t>случайно </a:t>
            </a:r>
            <a:r>
              <a:rPr lang="ru-RU" sz="2400" dirty="0">
                <a:cs typeface="Times New Roman" pitchFamily="18" charset="0"/>
              </a:rPr>
              <a:t>(модель </a:t>
            </a:r>
            <a:r>
              <a:rPr lang="en-US" sz="2400" dirty="0">
                <a:cs typeface="Times New Roman" pitchFamily="18" charset="0"/>
              </a:rPr>
              <a:t>M</a:t>
            </a:r>
            <a:r>
              <a:rPr lang="ru-RU" sz="2400" dirty="0">
                <a:cs typeface="Times New Roman" pitchFamily="18" charset="0"/>
              </a:rPr>
              <a:t>), то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			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x,y</a:t>
            </a:r>
            <a:r>
              <a:rPr lang="en-US" sz="2400" dirty="0">
                <a:cs typeface="Times New Roman" pitchFamily="18" charset="0"/>
              </a:rPr>
              <a:t> | M) = </a:t>
            </a:r>
            <a:r>
              <a:rPr lang="el-GR" sz="2400" b="1" dirty="0">
                <a:cs typeface="Times New Roman" pitchFamily="18" charset="0"/>
              </a:rPr>
              <a:t>Π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ru-RU" sz="2400" i="1" baseline="-25000" dirty="0">
                <a:cs typeface="Times New Roman" pitchFamily="18" charset="0"/>
              </a:rPr>
              <a:t> </a:t>
            </a:r>
            <a:r>
              <a:rPr lang="ru-RU" sz="2400" i="1" dirty="0">
                <a:cs typeface="Times New Roman" pitchFamily="18" charset="0"/>
              </a:rPr>
              <a:t>,</a:t>
            </a:r>
            <a:r>
              <a:rPr lang="ru-RU" sz="2400" i="1" baseline="-250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y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Отношение правдоподобия: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buFontTx/>
              <a:buNone/>
            </a:pPr>
            <a:endParaRPr lang="ru-RU" sz="24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ru-RU" sz="2400" i="1" dirty="0">
                <a:cs typeface="Times New Roman" pitchFamily="18" charset="0"/>
              </a:rPr>
              <a:t>			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x,y</a:t>
            </a:r>
            <a:r>
              <a:rPr lang="en-US" sz="2400" dirty="0">
                <a:cs typeface="Times New Roman" pitchFamily="18" charset="0"/>
              </a:rPr>
              <a:t> | M)</a:t>
            </a:r>
            <a:r>
              <a:rPr lang="ru-RU" sz="2400" dirty="0">
                <a:cs typeface="Times New Roman" pitchFamily="18" charset="0"/>
              </a:rPr>
              <a:t>        </a:t>
            </a:r>
            <a:r>
              <a:rPr lang="el-GR" sz="2400" b="1" dirty="0">
                <a:cs typeface="Times New Roman" pitchFamily="18" charset="0"/>
              </a:rPr>
              <a:t>Π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ru-RU" sz="2400" i="1" baseline="-25000" dirty="0">
                <a:cs typeface="Times New Roman" pitchFamily="18" charset="0"/>
              </a:rPr>
              <a:t> </a:t>
            </a:r>
            <a:r>
              <a:rPr lang="ru-RU" sz="2400" i="1" dirty="0">
                <a:cs typeface="Times New Roman" pitchFamily="18" charset="0"/>
              </a:rPr>
              <a:t>,</a:t>
            </a:r>
            <a:r>
              <a:rPr lang="ru-RU" sz="2400" i="1" baseline="-250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y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ru-RU" sz="2400" dirty="0">
                <a:cs typeface="Times New Roman" pitchFamily="18" charset="0"/>
              </a:rPr>
              <a:t> )</a:t>
            </a:r>
            <a:br>
              <a:rPr lang="ru-RU" sz="2400" dirty="0">
                <a:cs typeface="Times New Roman" pitchFamily="18" charset="0"/>
              </a:rPr>
            </a:br>
            <a:r>
              <a:rPr lang="ru-RU" sz="2400" dirty="0">
                <a:cs typeface="Times New Roman" pitchFamily="18" charset="0"/>
              </a:rPr>
              <a:t>		 	      =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ru-RU" sz="2400" i="1" dirty="0">
                <a:cs typeface="Times New Roman" pitchFamily="18" charset="0"/>
              </a:rPr>
              <a:t>			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x,y</a:t>
            </a:r>
            <a:r>
              <a:rPr lang="en-US" sz="2400" dirty="0">
                <a:cs typeface="Times New Roman" pitchFamily="18" charset="0"/>
              </a:rPr>
              <a:t> | R)</a:t>
            </a:r>
            <a:r>
              <a:rPr lang="ru-RU" sz="2400" dirty="0">
                <a:cs typeface="Times New Roman" pitchFamily="18" charset="0"/>
              </a:rPr>
              <a:t>         </a:t>
            </a:r>
            <a:r>
              <a:rPr lang="el-GR" sz="2400" b="1" dirty="0">
                <a:cs typeface="Times New Roman" pitchFamily="18" charset="0"/>
              </a:rPr>
              <a:t>Π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i="1" baseline="-25000" dirty="0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l-GR" sz="2400" b="1" dirty="0">
                <a:cs typeface="Times New Roman" pitchFamily="18" charset="0"/>
              </a:rPr>
              <a:t>Π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y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ru-RU" sz="2400" dirty="0"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cs typeface="Times New Roman" pitchFamily="18" charset="0"/>
              </a:rPr>
              <a:t>Логарифмируя, получаем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ru-RU" sz="2400" dirty="0">
                <a:cs typeface="Times New Roman" pitchFamily="18" charset="0"/>
              </a:rPr>
              <a:t>		</a:t>
            </a:r>
            <a:r>
              <a:rPr lang="en-US" sz="2400" dirty="0">
                <a:cs typeface="Times New Roman" pitchFamily="18" charset="0"/>
              </a:rPr>
              <a:t>log(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x,y</a:t>
            </a:r>
            <a:r>
              <a:rPr lang="en-US" sz="2400" dirty="0" err="1">
                <a:cs typeface="Times New Roman" pitchFamily="18" charset="0"/>
              </a:rPr>
              <a:t>|M</a:t>
            </a:r>
            <a:r>
              <a:rPr lang="en-US" sz="2400" dirty="0">
                <a:cs typeface="Times New Roman" pitchFamily="18" charset="0"/>
              </a:rPr>
              <a:t>)/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x,y</a:t>
            </a:r>
            <a:r>
              <a:rPr lang="en-US" sz="2400" dirty="0" err="1">
                <a:cs typeface="Times New Roman" pitchFamily="18" charset="0"/>
              </a:rPr>
              <a:t>|R</a:t>
            </a:r>
            <a:r>
              <a:rPr lang="en-US" sz="2400" dirty="0">
                <a:cs typeface="Times New Roman" pitchFamily="18" charset="0"/>
              </a:rPr>
              <a:t>) ) = ∑</a:t>
            </a:r>
            <a:r>
              <a:rPr lang="en-US" sz="2400" i="1" dirty="0">
                <a:cs typeface="Times New Roman" pitchFamily="18" charset="0"/>
              </a:rPr>
              <a:t>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 err="1">
                <a:cs typeface="Times New Roman" pitchFamily="18" charset="0"/>
              </a:rPr>
              <a:t>x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i="1" dirty="0" err="1">
                <a:cs typeface="Times New Roman" pitchFamily="18" charset="0"/>
              </a:rPr>
              <a:t>,y</a:t>
            </a:r>
            <a:r>
              <a:rPr lang="en-US" sz="2400" i="1" baseline="-25000" dirty="0" err="1">
                <a:cs typeface="Times New Roman" pitchFamily="18" charset="0"/>
              </a:rPr>
              <a:t>i</a:t>
            </a:r>
            <a:r>
              <a:rPr lang="en-US" sz="2400" dirty="0">
                <a:cs typeface="Times New Roman" pitchFamily="18" charset="0"/>
              </a:rPr>
              <a:t>); </a:t>
            </a:r>
            <a:endParaRPr lang="el-GR" sz="2400" dirty="0">
              <a:cs typeface="Times New Roman" pitchFamily="18" charset="0"/>
            </a:endParaRPr>
          </a:p>
        </p:txBody>
      </p:sp>
      <p:sp>
        <p:nvSpPr>
          <p:cNvPr id="277508" name="Line 4"/>
          <p:cNvSpPr>
            <a:spLocks noChangeShapeType="1"/>
          </p:cNvSpPr>
          <p:nvPr/>
        </p:nvSpPr>
        <p:spPr bwMode="auto">
          <a:xfrm>
            <a:off x="3851275" y="48688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2051050" y="486886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719263" y="6205538"/>
            <a:ext cx="6459537" cy="536575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Матрица замен: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log(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l-GR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/p</a:t>
            </a:r>
            <a:r>
              <a:rPr lang="el-GR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l-GR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8636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Серия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BLOSUM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13787" cy="4897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База данных </a:t>
            </a:r>
            <a:r>
              <a:rPr lang="en-US" sz="2400" dirty="0"/>
              <a:t>BLOCKS</a:t>
            </a:r>
            <a:r>
              <a:rPr lang="ru-RU" sz="2400" dirty="0"/>
              <a:t> </a:t>
            </a:r>
            <a:r>
              <a:rPr lang="en-US" sz="2400" dirty="0"/>
              <a:t>(</a:t>
            </a:r>
            <a:r>
              <a:rPr lang="en-US" sz="2000" i="1" dirty="0" err="1"/>
              <a:t>Henikoff</a:t>
            </a:r>
            <a:r>
              <a:rPr lang="en-US" sz="2000" i="1" dirty="0"/>
              <a:t> &amp; </a:t>
            </a:r>
            <a:r>
              <a:rPr lang="en-US" sz="2000" i="1" dirty="0" err="1"/>
              <a:t>Henikoff</a:t>
            </a:r>
            <a:r>
              <a:rPr lang="en-US" sz="2400" dirty="0"/>
              <a:t>) </a:t>
            </a:r>
            <a:r>
              <a:rPr lang="ru-RU" sz="2400" dirty="0"/>
              <a:t>– </a:t>
            </a:r>
            <a:r>
              <a:rPr lang="ru-RU" sz="2400" dirty="0" err="1"/>
              <a:t>безделеционные</a:t>
            </a:r>
            <a:r>
              <a:rPr lang="ru-RU" sz="2400" dirty="0"/>
              <a:t> фрагменты </a:t>
            </a:r>
            <a:r>
              <a:rPr lang="ru-RU" sz="2400" dirty="0" smtClean="0"/>
              <a:t>множественных </a:t>
            </a:r>
            <a:r>
              <a:rPr lang="ru-RU" sz="2400" dirty="0"/>
              <a:t>выравниваний (выравнивания получены </a:t>
            </a:r>
            <a:r>
              <a:rPr lang="ru-RU" sz="2400" dirty="0" smtClean="0"/>
              <a:t>специальной </a:t>
            </a:r>
            <a:r>
              <a:rPr lang="ru-RU" sz="2400" dirty="0"/>
              <a:t>программой).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 каждом блоке отбираем </a:t>
            </a:r>
            <a:r>
              <a:rPr lang="ru-RU" sz="2400" dirty="0" smtClean="0"/>
              <a:t>подмножество </a:t>
            </a:r>
            <a:r>
              <a:rPr lang="ru-RU" sz="2400" dirty="0" smtClean="0"/>
              <a:t>последовательностей такое, что для каждой пары в нём </a:t>
            </a:r>
            <a:r>
              <a:rPr lang="ru-RU" sz="2400" dirty="0"/>
              <a:t>процент идентичных </a:t>
            </a:r>
            <a:r>
              <a:rPr lang="ru-RU" sz="2400" dirty="0" smtClean="0"/>
              <a:t>аминокислот </a:t>
            </a:r>
            <a:r>
              <a:rPr lang="ru-RU" sz="2400" dirty="0"/>
              <a:t>не больше заданного значения </a:t>
            </a:r>
            <a:r>
              <a:rPr lang="en-US" sz="2400" dirty="0"/>
              <a:t>ID</a:t>
            </a:r>
            <a:r>
              <a:rPr lang="ru-RU" sz="24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 урезанном блоке в каждой колонке </a:t>
            </a:r>
            <a:r>
              <a:rPr lang="ru-RU" sz="2400" dirty="0" smtClean="0"/>
              <a:t>подсчитываем число </a:t>
            </a:r>
            <a:r>
              <a:rPr lang="ru-RU" sz="2400" dirty="0"/>
              <a:t>пар </a:t>
            </a:r>
            <a:r>
              <a:rPr lang="ru-RU" sz="2400" dirty="0" smtClean="0"/>
              <a:t>аминокислот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	</a:t>
            </a:r>
            <a:r>
              <a:rPr lang="en-US" sz="2400" i="1" dirty="0"/>
              <a:t>n</a:t>
            </a:r>
            <a:r>
              <a:rPr lang="ru-RU" sz="2400" dirty="0"/>
              <a:t> </a:t>
            </a:r>
            <a:r>
              <a:rPr lang="en-US" sz="2400" baseline="30000" dirty="0" err="1"/>
              <a:t>bl</a:t>
            </a:r>
            <a:r>
              <a:rPr lang="en-US" sz="2400" baseline="-25000" dirty="0" err="1"/>
              <a:t>col</a:t>
            </a:r>
            <a:r>
              <a:rPr lang="ru-RU" sz="2400" dirty="0"/>
              <a:t> </a:t>
            </a:r>
            <a:r>
              <a:rPr lang="en-US" sz="2400" dirty="0"/>
              <a:t>(</a:t>
            </a:r>
            <a:r>
              <a:rPr lang="el-GR" sz="2400" dirty="0"/>
              <a:t>α</a:t>
            </a:r>
            <a:r>
              <a:rPr lang="en-US" sz="2400" dirty="0"/>
              <a:t>, </a:t>
            </a:r>
            <a:r>
              <a:rPr lang="el-GR" sz="2400" dirty="0"/>
              <a:t>β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Усредняем </a:t>
            </a:r>
            <a:r>
              <a:rPr lang="ru-RU" sz="2400" dirty="0"/>
              <a:t>по </a:t>
            </a:r>
            <a:r>
              <a:rPr lang="ru-RU" sz="2400" dirty="0" smtClean="0"/>
              <a:t>всем </a:t>
            </a:r>
            <a:r>
              <a:rPr lang="ru-RU" sz="2400" dirty="0"/>
              <a:t>колонкам и по </a:t>
            </a:r>
            <a:r>
              <a:rPr lang="ru-RU" sz="2400" dirty="0" smtClean="0"/>
              <a:t>всем </a:t>
            </a:r>
            <a:r>
              <a:rPr lang="ru-RU" sz="2400" dirty="0"/>
              <a:t>блокам: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			</a:t>
            </a:r>
            <a:r>
              <a:rPr lang="en-US" sz="2400" i="1" dirty="0"/>
              <a:t>f</a:t>
            </a:r>
            <a:r>
              <a:rPr lang="ru-RU" sz="2400" dirty="0"/>
              <a:t> </a:t>
            </a:r>
            <a:r>
              <a:rPr lang="en-US" sz="2400" dirty="0"/>
              <a:t>(</a:t>
            </a:r>
            <a:r>
              <a:rPr lang="el-GR" sz="2400" dirty="0"/>
              <a:t>α</a:t>
            </a:r>
            <a:r>
              <a:rPr lang="en-US" sz="2400" dirty="0"/>
              <a:t>, </a:t>
            </a:r>
            <a:r>
              <a:rPr lang="el-GR" sz="2400" dirty="0"/>
              <a:t>β</a:t>
            </a:r>
            <a:r>
              <a:rPr lang="en-US" sz="2400" dirty="0"/>
              <a:t>)</a:t>
            </a:r>
            <a:r>
              <a:rPr lang="ru-RU" sz="2400" dirty="0"/>
              <a:t> = </a:t>
            </a:r>
            <a:r>
              <a:rPr lang="ru-RU" sz="2400" dirty="0">
                <a:cs typeface="Times New Roman" pitchFamily="18" charset="0"/>
              </a:rPr>
              <a:t>∑ </a:t>
            </a:r>
            <a:r>
              <a:rPr lang="en-US" sz="2400" i="1" dirty="0"/>
              <a:t>n</a:t>
            </a:r>
            <a:r>
              <a:rPr lang="ru-RU" sz="2400" dirty="0"/>
              <a:t> </a:t>
            </a:r>
            <a:r>
              <a:rPr lang="en-US" sz="2400" baseline="30000" dirty="0" err="1"/>
              <a:t>bl</a:t>
            </a:r>
            <a:r>
              <a:rPr lang="en-US" sz="2400" baseline="-25000" dirty="0" err="1"/>
              <a:t>col</a:t>
            </a:r>
            <a:r>
              <a:rPr lang="ru-RU" sz="2400" dirty="0"/>
              <a:t> </a:t>
            </a:r>
            <a:r>
              <a:rPr lang="en-US" sz="2400" dirty="0"/>
              <a:t>(</a:t>
            </a:r>
            <a:r>
              <a:rPr lang="el-GR" sz="2400" dirty="0"/>
              <a:t>α</a:t>
            </a:r>
            <a:r>
              <a:rPr lang="en-US" sz="2400" dirty="0"/>
              <a:t>, </a:t>
            </a:r>
            <a:r>
              <a:rPr lang="el-GR" sz="2400" dirty="0"/>
              <a:t>β</a:t>
            </a:r>
            <a:r>
              <a:rPr lang="en-US" sz="2400" dirty="0"/>
              <a:t>)</a:t>
            </a:r>
            <a:r>
              <a:rPr lang="ru-RU" sz="2400" dirty="0"/>
              <a:t> </a:t>
            </a:r>
            <a:r>
              <a:rPr lang="en-US" sz="2400" dirty="0"/>
              <a:t>/ N </a:t>
            </a:r>
            <a:r>
              <a:rPr lang="en-US" sz="2400" baseline="-25000" dirty="0" err="1"/>
              <a:t>col</a:t>
            </a:r>
            <a:endParaRPr lang="en-US" sz="2400" baseline="-25000" dirty="0"/>
          </a:p>
          <a:p>
            <a:pPr>
              <a:lnSpc>
                <a:spcPct val="90000"/>
              </a:lnSpc>
            </a:pPr>
            <a:r>
              <a:rPr lang="ru-RU" sz="2400" dirty="0"/>
              <a:t>Элемент матрицы</a:t>
            </a:r>
            <a:r>
              <a:rPr lang="en-US" sz="2400" dirty="0"/>
              <a:t> BLOSUM</a:t>
            </a:r>
            <a:r>
              <a:rPr lang="en-US" sz="2400" baseline="-25000" dirty="0"/>
              <a:t>ID</a:t>
            </a:r>
            <a:r>
              <a:rPr lang="ru-RU" sz="2400" dirty="0"/>
              <a:t>: 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None/>
            </a:pPr>
            <a:endParaRPr lang="ru-RU" sz="2400" dirty="0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827088" y="5805488"/>
            <a:ext cx="7991290" cy="584775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BLOSUM </a:t>
            </a:r>
            <a:r>
              <a:rPr lang="en-US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log(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 </a:t>
            </a:r>
            <a:r>
              <a:rPr lang="el-G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)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Сравнение 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u="sng" dirty="0"/>
              <a:t>Формализация1:</a:t>
            </a:r>
            <a:r>
              <a:rPr lang="ru-RU" dirty="0"/>
              <a:t> глобальное выравнивание</a:t>
            </a:r>
          </a:p>
          <a:p>
            <a:pPr>
              <a:lnSpc>
                <a:spcPct val="90000"/>
              </a:lnSpc>
            </a:pPr>
            <a:r>
              <a:rPr lang="ru-RU" i="1" u="sng" dirty="0"/>
              <a:t>Алгоритм1:</a:t>
            </a:r>
            <a:r>
              <a:rPr lang="ru-RU" dirty="0"/>
              <a:t> Граф выравнивания</a:t>
            </a:r>
            <a:r>
              <a:rPr lang="ru-RU"/>
              <a:t>, </a:t>
            </a:r>
            <a:r>
              <a:rPr lang="ru-RU" smtClean="0"/>
              <a:t>динамическое </a:t>
            </a:r>
            <a:r>
              <a:rPr lang="ru-RU" dirty="0"/>
              <a:t>программирование</a:t>
            </a:r>
          </a:p>
          <a:p>
            <a:pPr>
              <a:lnSpc>
                <a:spcPct val="90000"/>
              </a:lnSpc>
            </a:pPr>
            <a:r>
              <a:rPr lang="ru-RU" i="1" u="sng" dirty="0"/>
              <a:t>Алгоритм1а:</a:t>
            </a:r>
            <a:r>
              <a:rPr lang="ru-RU" dirty="0"/>
              <a:t> Граф выравнивания</a:t>
            </a:r>
            <a:r>
              <a:rPr lang="ru-RU"/>
              <a:t>, </a:t>
            </a:r>
            <a:r>
              <a:rPr lang="ru-RU" smtClean="0"/>
              <a:t>динамическое </a:t>
            </a:r>
            <a:r>
              <a:rPr lang="ru-RU" dirty="0"/>
              <a:t>программирование, линейная память</a:t>
            </a:r>
          </a:p>
          <a:p>
            <a:pPr>
              <a:lnSpc>
                <a:spcPct val="90000"/>
              </a:lnSpc>
            </a:pPr>
            <a:r>
              <a:rPr lang="ru-RU" i="1" u="sng" dirty="0"/>
              <a:t>Параметры:</a:t>
            </a:r>
            <a:r>
              <a:rPr lang="ru-RU" dirty="0"/>
              <a:t>  </a:t>
            </a:r>
            <a:r>
              <a:rPr lang="ru-RU"/>
              <a:t>Матрица </a:t>
            </a:r>
            <a:r>
              <a:rPr lang="ru-RU" smtClean="0"/>
              <a:t>сходства</a:t>
            </a:r>
            <a:r>
              <a:rPr lang="ru-RU" dirty="0"/>
              <a:t>, штраф за </a:t>
            </a:r>
            <a:r>
              <a:rPr lang="ru-RU" dirty="0" err="1"/>
              <a:t>делецию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3975"/>
            <a:ext cx="7772400" cy="1069975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Серия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PAM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3950"/>
            <a:ext cx="8569325" cy="5473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 dirty="0"/>
              <a:t>P</a:t>
            </a:r>
            <a:r>
              <a:rPr lang="en-US" sz="2800" dirty="0"/>
              <a:t>oint </a:t>
            </a:r>
            <a:r>
              <a:rPr lang="en-US" sz="2800" b="1" u="sng" dirty="0"/>
              <a:t>A</a:t>
            </a:r>
            <a:r>
              <a:rPr lang="en-US" sz="2800" dirty="0"/>
              <a:t>ccepted </a:t>
            </a:r>
            <a:r>
              <a:rPr lang="en-US" sz="2800" b="1" u="sng" dirty="0"/>
              <a:t>M</a:t>
            </a:r>
            <a:r>
              <a:rPr lang="en-US" sz="2800" dirty="0"/>
              <a:t>utation – </a:t>
            </a:r>
            <a:r>
              <a:rPr lang="ru-RU" sz="2800" dirty="0"/>
              <a:t>эволюционное </a:t>
            </a:r>
            <a:r>
              <a:rPr lang="ru-RU" sz="2800" dirty="0" smtClean="0"/>
              <a:t>расстояние</a:t>
            </a:r>
            <a:r>
              <a:rPr lang="ru-RU" sz="2800" dirty="0"/>
              <a:t>, при котором произошла одна замена на 100 </a:t>
            </a:r>
            <a:r>
              <a:rPr lang="ru-RU" sz="2800" dirty="0" smtClean="0"/>
              <a:t>остатков</a:t>
            </a:r>
            <a:r>
              <a:rPr lang="ru-RU" sz="28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Эволюционный </a:t>
            </a:r>
            <a:r>
              <a:rPr lang="ru-RU" sz="2800" dirty="0" smtClean="0"/>
              <a:t>процесс </a:t>
            </a:r>
            <a:r>
              <a:rPr lang="ru-RU" sz="2800" dirty="0"/>
              <a:t>можно </a:t>
            </a:r>
            <a:r>
              <a:rPr lang="ru-RU" sz="2800" dirty="0" smtClean="0"/>
              <a:t>представить </a:t>
            </a:r>
            <a:r>
              <a:rPr lang="ru-RU" sz="2800" dirty="0"/>
              <a:t>как </a:t>
            </a:r>
            <a:r>
              <a:rPr lang="ru-RU" sz="2800" dirty="0" err="1" smtClean="0"/>
              <a:t>марковский</a:t>
            </a:r>
            <a:r>
              <a:rPr lang="ru-RU" sz="2800" dirty="0" smtClean="0"/>
              <a:t> процесс</a:t>
            </a:r>
            <a:r>
              <a:rPr lang="ru-RU" sz="2800" dirty="0" smtClean="0"/>
              <a:t>. Если </a:t>
            </a:r>
            <a:r>
              <a:rPr lang="ru-RU" sz="2800" dirty="0"/>
              <a:t>в начальный момент времени </a:t>
            </a:r>
            <a:r>
              <a:rPr lang="en-US" sz="2800" i="1" dirty="0" smtClean="0"/>
              <a:t>t</a:t>
            </a:r>
            <a:r>
              <a:rPr lang="ru-RU" sz="2800" i="1" dirty="0" smtClean="0"/>
              <a:t> 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en-US" sz="2800" dirty="0" smtClean="0"/>
              <a:t>0</a:t>
            </a:r>
            <a:r>
              <a:rPr lang="ru-RU" sz="2800" dirty="0" smtClean="0"/>
              <a:t> </a:t>
            </a:r>
            <a:r>
              <a:rPr lang="ru-RU" sz="2800" dirty="0"/>
              <a:t>в некоторой позиции был </a:t>
            </a:r>
            <a:r>
              <a:rPr lang="ru-RU" sz="2800" dirty="0" smtClean="0"/>
              <a:t>остаток </a:t>
            </a:r>
            <a:r>
              <a:rPr lang="el-GR" sz="2800" dirty="0">
                <a:cs typeface="Times New Roman" pitchFamily="18" charset="0"/>
              </a:rPr>
              <a:t>α</a:t>
            </a:r>
            <a:r>
              <a:rPr lang="ru-RU" sz="2800" dirty="0">
                <a:cs typeface="Times New Roman" pitchFamily="18" charset="0"/>
              </a:rPr>
              <a:t>, то через время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en-US" sz="2800" i="1" dirty="0">
                <a:cs typeface="Times New Roman" pitchFamily="18" charset="0"/>
              </a:rPr>
              <a:t>t</a:t>
            </a:r>
            <a:r>
              <a:rPr lang="ru-RU" sz="2800" dirty="0">
                <a:cs typeface="Times New Roman" pitchFamily="18" charset="0"/>
              </a:rPr>
              <a:t> в этой позиции </a:t>
            </a:r>
            <a:r>
              <a:rPr lang="ru-RU" sz="2800" dirty="0" smtClean="0">
                <a:cs typeface="Times New Roman" pitchFamily="18" charset="0"/>
              </a:rPr>
              <a:t>с </a:t>
            </a:r>
            <a:r>
              <a:rPr lang="ru-RU" sz="2800" dirty="0">
                <a:cs typeface="Times New Roman" pitchFamily="18" charset="0"/>
              </a:rPr>
              <a:t>некоторой </a:t>
            </a:r>
            <a:r>
              <a:rPr lang="ru-RU" sz="2800" dirty="0" smtClean="0">
                <a:cs typeface="Times New Roman" pitchFamily="18" charset="0"/>
              </a:rPr>
              <a:t>вероятностью </a:t>
            </a:r>
            <a:r>
              <a:rPr lang="ru-RU" sz="2800" dirty="0">
                <a:cs typeface="Times New Roman" pitchFamily="18" charset="0"/>
              </a:rPr>
              <a:t>будет </a:t>
            </a:r>
            <a:r>
              <a:rPr lang="ru-RU" sz="2800" dirty="0" smtClean="0">
                <a:cs typeface="Times New Roman" pitchFamily="18" charset="0"/>
              </a:rPr>
              <a:t>остаток </a:t>
            </a:r>
            <a:r>
              <a:rPr lang="el-GR" sz="2800" dirty="0">
                <a:cs typeface="Times New Roman" pitchFamily="18" charset="0"/>
              </a:rPr>
              <a:t>β</a:t>
            </a:r>
            <a:r>
              <a:rPr lang="ru-RU" sz="2800" dirty="0"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	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p(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|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ru-RU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sz="2800" b="1" baseline="-25000" dirty="0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sz="2800" b="1" i="1" baseline="-25000" dirty="0" smtClean="0">
                <a:solidFill>
                  <a:schemeClr val="tx2"/>
                </a:solidFill>
                <a:cs typeface="Times New Roman" pitchFamily="18" charset="0"/>
              </a:rPr>
              <a:t>t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ru-RU" sz="2800" dirty="0">
                <a:cs typeface="Times New Roman" pitchFamily="18" charset="0"/>
              </a:rPr>
              <a:t>   </a:t>
            </a:r>
            <a:br>
              <a:rPr lang="ru-RU" sz="2800" dirty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M</a:t>
            </a:r>
            <a:r>
              <a:rPr lang="el-GR" sz="2800" baseline="-25000" dirty="0" smtClean="0">
                <a:cs typeface="Times New Roman" pitchFamily="18" charset="0"/>
              </a:rPr>
              <a:t>Δ</a:t>
            </a:r>
            <a:r>
              <a:rPr lang="en-US" sz="2800" i="1" baseline="-25000" dirty="0">
                <a:cs typeface="Times New Roman" pitchFamily="18" charset="0"/>
              </a:rPr>
              <a:t>t</a:t>
            </a:r>
            <a:r>
              <a:rPr lang="ru-RU" sz="2800" baseline="-25000" dirty="0" smtClean="0">
                <a:cs typeface="Times New Roman" pitchFamily="18" charset="0"/>
              </a:rPr>
              <a:t> </a:t>
            </a:r>
            <a:r>
              <a:rPr lang="en-US" sz="2800" baseline="-25000" dirty="0" smtClean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– </a:t>
            </a:r>
            <a:r>
              <a:rPr lang="ru-RU" sz="2800" dirty="0">
                <a:cs typeface="Times New Roman" pitchFamily="18" charset="0"/>
              </a:rPr>
              <a:t>эволюционная матрица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Через время </a:t>
            </a:r>
            <a:r>
              <a:rPr lang="ru-RU" sz="2800" dirty="0" smtClean="0"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/>
                <a:cs typeface="Times New Roman"/>
              </a:rPr>
              <a:t>∙</a:t>
            </a:r>
            <a:r>
              <a:rPr lang="el-GR" sz="2800" dirty="0" smtClean="0">
                <a:cs typeface="Times New Roman" pitchFamily="18" charset="0"/>
              </a:rPr>
              <a:t>Δ</a:t>
            </a:r>
            <a:r>
              <a:rPr lang="en-US" sz="2800" i="1" dirty="0">
                <a:cs typeface="Times New Roman" pitchFamily="18" charset="0"/>
              </a:rPr>
              <a:t>t</a:t>
            </a:r>
            <a:r>
              <a:rPr lang="en-US" sz="2800" dirty="0">
                <a:cs typeface="Times New Roman" pitchFamily="18" charset="0"/>
              </a:rPr>
              <a:t> </a:t>
            </a:r>
            <a:endParaRPr lang="ru-RU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p(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|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∙</a:t>
            </a:r>
            <a:r>
              <a:rPr lang="el-GR" sz="2800" b="1" dirty="0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ru-RU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= ∑</a:t>
            </a:r>
            <a:r>
              <a:rPr lang="ru-RU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l-GR" sz="2800" b="1" baseline="-25000" dirty="0">
                <a:solidFill>
                  <a:schemeClr val="tx2"/>
                </a:solidFill>
                <a:cs typeface="Times New Roman" pitchFamily="18" charset="0"/>
              </a:rPr>
              <a:t>γ</a:t>
            </a:r>
            <a:r>
              <a:rPr lang="ru-RU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sz="2800" b="1" baseline="-25000" dirty="0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sz="2800" b="1" i="1" baseline="-25000" dirty="0" smtClean="0">
                <a:solidFill>
                  <a:schemeClr val="tx2"/>
                </a:solidFill>
                <a:cs typeface="Times New Roman" pitchFamily="18" charset="0"/>
              </a:rPr>
              <a:t>t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γ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tx2"/>
                </a:solidFill>
                <a:cs typeface="Times New Roman"/>
              </a:rPr>
              <a:t> ∙</a:t>
            </a:r>
            <a:r>
              <a:rPr lang="ru-RU" sz="28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sz="2800" b="1" baseline="-25000" dirty="0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sz="2800" b="1" i="1" baseline="-25000" dirty="0" smtClean="0">
                <a:solidFill>
                  <a:schemeClr val="tx2"/>
                </a:solidFill>
                <a:cs typeface="Times New Roman" pitchFamily="18" charset="0"/>
              </a:rPr>
              <a:t>t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γ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ru-RU" sz="2800" b="1" dirty="0">
                <a:solidFill>
                  <a:schemeClr val="tx2"/>
                </a:solidFill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l-GR" sz="2800" b="1" baseline="-25000" dirty="0" smtClean="0">
                <a:solidFill>
                  <a:schemeClr val="tx2"/>
                </a:solidFill>
                <a:cs typeface="Times New Roman" pitchFamily="18" charset="0"/>
              </a:rPr>
              <a:t>Δ</a:t>
            </a:r>
            <a:r>
              <a:rPr lang="en-US" sz="2800" b="1" i="1" baseline="-25000" dirty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ru-RU" sz="2800" b="1" baseline="-25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800" b="1" baseline="30000" dirty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l-GR" sz="2800" b="1" dirty="0">
                <a:solidFill>
                  <a:schemeClr val="tx2"/>
                </a:solidFill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ru-RU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cs typeface="Times New Roman" pitchFamily="18" charset="0"/>
              </a:rPr>
              <a:t>Через время </a:t>
            </a:r>
            <a:r>
              <a:rPr lang="en-US" sz="2800" i="1" dirty="0" smtClean="0"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/>
                <a:cs typeface="Times New Roman" pitchFamily="18" charset="0"/>
              </a:rPr>
              <a:t>∙</a:t>
            </a:r>
            <a:r>
              <a:rPr lang="el-GR" sz="2800" dirty="0" smtClean="0">
                <a:cs typeface="Times New Roman" pitchFamily="18" charset="0"/>
              </a:rPr>
              <a:t>Δ</a:t>
            </a:r>
            <a:r>
              <a:rPr lang="en-US" sz="2800" i="1" dirty="0">
                <a:cs typeface="Times New Roman" pitchFamily="18" charset="0"/>
              </a:rPr>
              <a:t>t</a:t>
            </a:r>
            <a:r>
              <a:rPr lang="en-US" sz="2800" dirty="0">
                <a:cs typeface="Times New Roman" pitchFamily="18" charset="0"/>
              </a:rPr>
              <a:t> </a:t>
            </a:r>
            <a:endParaRPr lang="ru-RU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				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| 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2"/>
                </a:solidFill>
                <a:cs typeface="Times New Roman"/>
              </a:rPr>
              <a:t>∙</a:t>
            </a:r>
            <a:r>
              <a:rPr lang="el-G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)= M </a:t>
            </a:r>
            <a:r>
              <a:rPr lang="el-GR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ru-RU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ru-RU" sz="2800" dirty="0">
                <a:cs typeface="Times New Roman" pitchFamily="18" charset="0"/>
              </a:rPr>
              <a:t> </a:t>
            </a:r>
            <a:endParaRPr lang="el-GR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275512" cy="792162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Серия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матриц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PAM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496300" cy="46815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Находим выравнивания, отвечающие </a:t>
            </a:r>
            <a:r>
              <a:rPr lang="ru-RU" sz="2400" dirty="0" smtClean="0"/>
              <a:t>расстоянию </a:t>
            </a:r>
            <a:r>
              <a:rPr lang="en-US" sz="2400" dirty="0"/>
              <a:t>PAM1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Находим </a:t>
            </a:r>
            <a:r>
              <a:rPr lang="ru-RU" sz="2400" dirty="0" smtClean="0"/>
              <a:t>частоты </a:t>
            </a:r>
            <a:r>
              <a:rPr lang="ru-RU" sz="2400" dirty="0"/>
              <a:t>пар и </a:t>
            </a:r>
            <a:r>
              <a:rPr lang="ru-RU" sz="2400" dirty="0" smtClean="0"/>
              <a:t>вычисляем частоты </a:t>
            </a:r>
            <a:r>
              <a:rPr lang="ru-RU" sz="2400" dirty="0"/>
              <a:t>пар. </a:t>
            </a:r>
            <a:r>
              <a:rPr lang="ru-RU" sz="2400" dirty="0" smtClean="0"/>
              <a:t>Поскольку расстояние </a:t>
            </a:r>
            <a:r>
              <a:rPr lang="ru-RU" sz="2400" dirty="0"/>
              <a:t>мало, то один из </a:t>
            </a:r>
            <a:r>
              <a:rPr lang="ru-RU" sz="2400" dirty="0" smtClean="0"/>
              <a:t>символов соответствует </a:t>
            </a:r>
            <a:r>
              <a:rPr lang="ru-RU" sz="2400" dirty="0"/>
              <a:t>предку: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αβ</a:t>
            </a:r>
            <a:r>
              <a:rPr lang="en-US" sz="2400" dirty="0">
                <a:cs typeface="Times New Roman" pitchFamily="18" charset="0"/>
              </a:rPr>
              <a:t>) =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α → β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en-US" sz="2400" i="1" dirty="0">
                <a:cs typeface="Times New Roman" pitchFamily="18" charset="0"/>
              </a:rPr>
              <a:t>+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dirty="0"/>
              <a:t> </a:t>
            </a:r>
            <a:r>
              <a:rPr lang="el-GR" sz="2400" i="1" dirty="0">
                <a:cs typeface="Times New Roman" pitchFamily="18" charset="0"/>
              </a:rPr>
              <a:t>→ α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полагая эволюцию </a:t>
            </a:r>
            <a:r>
              <a:rPr lang="ru-RU" sz="2400" dirty="0" smtClean="0">
                <a:cs typeface="Times New Roman" pitchFamily="18" charset="0"/>
              </a:rPr>
              <a:t>равновесной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α → β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ru-RU" sz="2400" dirty="0">
                <a:cs typeface="Times New Roman" pitchFamily="18" charset="0"/>
              </a:rPr>
              <a:t>=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dirty="0"/>
              <a:t> </a:t>
            </a:r>
            <a:r>
              <a:rPr lang="el-GR" sz="2400" i="1" dirty="0">
                <a:cs typeface="Times New Roman" pitchFamily="18" charset="0"/>
              </a:rPr>
              <a:t>→ α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получаем </a:t>
            </a:r>
            <a:endParaRPr 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		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α → β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ru-RU" sz="2400" dirty="0">
                <a:cs typeface="Times New Roman" pitchFamily="18" charset="0"/>
              </a:rPr>
              <a:t> = </a:t>
            </a:r>
            <a:r>
              <a:rPr lang="en-US" sz="2400" dirty="0">
                <a:cs typeface="Times New Roman" pitchFamily="18" charset="0"/>
              </a:rPr>
              <a:t>2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αβ</a:t>
            </a:r>
            <a:r>
              <a:rPr lang="en-US" sz="2400" dirty="0">
                <a:cs typeface="Times New Roman" pitchFamily="18" charset="0"/>
              </a:rPr>
              <a:t>) /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		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α → α</a:t>
            </a:r>
            <a:r>
              <a:rPr lang="en-US" sz="2400" dirty="0">
                <a:cs typeface="Times New Roman" pitchFamily="18" charset="0"/>
              </a:rPr>
              <a:t>) = 1 – ∑ </a:t>
            </a:r>
            <a:r>
              <a:rPr lang="el-GR" sz="2400" i="1" baseline="-25000" dirty="0">
                <a:cs typeface="Times New Roman" pitchFamily="18" charset="0"/>
              </a:rPr>
              <a:t>β≠α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α → β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ru-RU" sz="2400" dirty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cs typeface="Times New Roman" pitchFamily="18" charset="0"/>
              </a:rPr>
              <a:t>Марковский процесс:</a:t>
            </a:r>
            <a:r>
              <a:rPr lang="ru-RU" sz="2400" i="1" dirty="0" smtClean="0">
                <a:cs typeface="Times New Roman" pitchFamily="18" charset="0"/>
              </a:rPr>
              <a:t> </a:t>
            </a:r>
            <a:endParaRPr lang="ru-RU" sz="2400" i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i="1" dirty="0" err="1">
                <a:cs typeface="Times New Roman" pitchFamily="18" charset="0"/>
              </a:rPr>
              <a:t>p</a:t>
            </a:r>
            <a:r>
              <a:rPr lang="en-US" sz="2400" i="1" baseline="-25000" dirty="0" err="1">
                <a:cs typeface="Times New Roman" pitchFamily="18" charset="0"/>
              </a:rPr>
              <a:t>N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αβ</a:t>
            </a:r>
            <a:r>
              <a:rPr lang="en-US" sz="2400" dirty="0">
                <a:cs typeface="Times New Roman" pitchFamily="18" charset="0"/>
              </a:rPr>
              <a:t>)= </a:t>
            </a:r>
            <a:r>
              <a:rPr lang="en-US" sz="2400" i="1" dirty="0" err="1"/>
              <a:t>p</a:t>
            </a:r>
            <a:r>
              <a:rPr lang="en-US" sz="2400" i="1" baseline="30000" dirty="0" err="1"/>
              <a:t>N</a:t>
            </a:r>
            <a:r>
              <a:rPr lang="en-US" sz="2400" dirty="0"/>
              <a:t>(</a:t>
            </a:r>
            <a:r>
              <a:rPr lang="el-GR" sz="2400" i="1" dirty="0">
                <a:cs typeface="Times New Roman" pitchFamily="18" charset="0"/>
              </a:rPr>
              <a:t>α → β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l-GR" sz="2400" dirty="0">
              <a:cs typeface="Times New Roman" pitchFamily="18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619250" y="6051550"/>
            <a:ext cx="5897768" cy="584775"/>
          </a:xfrm>
          <a:prstGeom prst="rect">
            <a:avLst/>
          </a:prstGeom>
          <a:solidFill>
            <a:srgbClr val="000099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PAM</a:t>
            </a:r>
            <a:r>
              <a:rPr lang="en-US" sz="32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αβ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log (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3200" b="1" i="1" baseline="30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 → β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l-GR" sz="32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Распределение экстремальных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значений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473700"/>
          </a:xfrm>
        </p:spPr>
        <p:txBody>
          <a:bodyPr/>
          <a:lstStyle/>
          <a:p>
            <a:r>
              <a:rPr lang="ru-RU" dirty="0" smtClean="0"/>
              <a:t>Пусть вес </a:t>
            </a:r>
            <a:r>
              <a:rPr lang="ru-RU" dirty="0"/>
              <a:t>выравнивания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 smtClean="0"/>
              <a:t>(случайная </a:t>
            </a:r>
            <a:r>
              <a:rPr lang="ru-RU" dirty="0"/>
              <a:t>величина) имеет </a:t>
            </a:r>
            <a:r>
              <a:rPr lang="ru-RU" dirty="0" smtClean="0"/>
              <a:t>распределение </a:t>
            </a:r>
            <a:endParaRPr lang="en-US" dirty="0"/>
          </a:p>
          <a:p>
            <a:pPr>
              <a:buFontTx/>
              <a:buNone/>
            </a:pPr>
            <a:r>
              <a:rPr lang="en-US" i="1" dirty="0"/>
              <a:t>				G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&lt; </a:t>
            </a:r>
            <a:r>
              <a:rPr lang="en-US" i="1" dirty="0"/>
              <a:t>S</a:t>
            </a:r>
            <a:r>
              <a:rPr lang="en-US" dirty="0"/>
              <a:t>)</a:t>
            </a:r>
          </a:p>
          <a:p>
            <a:r>
              <a:rPr lang="ru-RU" dirty="0"/>
              <a:t>Тогда при </a:t>
            </a:r>
            <a:r>
              <a:rPr lang="en-US" i="1" dirty="0"/>
              <a:t>N</a:t>
            </a:r>
            <a:r>
              <a:rPr lang="ru-RU" dirty="0"/>
              <a:t> </a:t>
            </a:r>
            <a:r>
              <a:rPr lang="ru-RU" dirty="0" smtClean="0"/>
              <a:t>независимых испытаниях распределение максимального </a:t>
            </a:r>
            <a:r>
              <a:rPr lang="ru-RU" dirty="0"/>
              <a:t>значения будет</a:t>
            </a:r>
          </a:p>
          <a:p>
            <a:pPr>
              <a:buFontTx/>
              <a:buNone/>
            </a:pPr>
            <a:r>
              <a:rPr lang="ru-RU" dirty="0"/>
              <a:t>			</a:t>
            </a:r>
            <a:r>
              <a:rPr lang="en-US" dirty="0"/>
              <a:t>	</a:t>
            </a:r>
            <a:r>
              <a:rPr lang="en-US" i="1" dirty="0"/>
              <a:t>G</a:t>
            </a:r>
            <a:r>
              <a:rPr lang="en-US" i="1" baseline="-25000" dirty="0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G</a:t>
            </a:r>
            <a:r>
              <a:rPr lang="en-US" i="1" baseline="30000" dirty="0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);  </a:t>
            </a:r>
          </a:p>
          <a:p>
            <a:r>
              <a:rPr lang="ru-RU" dirty="0"/>
              <a:t>Можно показать, что для нормально </a:t>
            </a:r>
            <a:r>
              <a:rPr lang="ru-RU" dirty="0" smtClean="0"/>
              <a:t>распределенного </a:t>
            </a:r>
            <a:r>
              <a:rPr lang="en-US" i="1" dirty="0"/>
              <a:t>G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en-US" dirty="0" smtClean="0"/>
              <a:t>) </a:t>
            </a:r>
            <a:r>
              <a:rPr lang="ru-RU" dirty="0" smtClean="0"/>
              <a:t>при больших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endParaRPr lang="ru-RU" dirty="0"/>
          </a:p>
          <a:p>
            <a:pPr>
              <a:buFontTx/>
              <a:buNone/>
            </a:pPr>
            <a:r>
              <a:rPr lang="ru-RU" i="1" dirty="0"/>
              <a:t>			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≈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KN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</a:t>
            </a:r>
            <a:r>
              <a:rPr lang="el-GR" b="1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λ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731838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E-value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P-value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942975"/>
            <a:ext cx="8966200" cy="591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Для </a:t>
            </a:r>
            <a:r>
              <a:rPr lang="ru-RU" sz="2800" u="sng" dirty="0" err="1" smtClean="0"/>
              <a:t>бернуллиевских</a:t>
            </a:r>
            <a:r>
              <a:rPr lang="ru-RU" sz="2800" dirty="0" smtClean="0"/>
              <a:t> последовательностей длин </a:t>
            </a:r>
            <a:r>
              <a:rPr lang="en-US" sz="2800" i="1" dirty="0" smtClean="0"/>
              <a:t>m </a:t>
            </a:r>
            <a:r>
              <a:rPr lang="ru-RU" sz="2800" dirty="0" smtClean="0"/>
              <a:t>и </a:t>
            </a:r>
            <a:r>
              <a:rPr lang="en-US" sz="2800" i="1" dirty="0" smtClean="0"/>
              <a:t>n </a:t>
            </a:r>
            <a:r>
              <a:rPr lang="ru-RU" sz="2800" dirty="0" smtClean="0"/>
              <a:t>математическое ожидание количества независимых </a:t>
            </a:r>
            <a:r>
              <a:rPr lang="ru-RU" sz="2800" dirty="0"/>
              <a:t>локальных выравниваний </a:t>
            </a:r>
            <a:r>
              <a:rPr lang="ru-RU" sz="2800" dirty="0" smtClean="0"/>
              <a:t>с весом </a:t>
            </a:r>
            <a:r>
              <a:rPr lang="en-US" sz="2800" dirty="0"/>
              <a:t>&gt;</a:t>
            </a:r>
            <a:r>
              <a:rPr lang="en-US" sz="2800" i="1" dirty="0"/>
              <a:t>S</a:t>
            </a:r>
            <a:r>
              <a:rPr lang="ru-RU" sz="2800" dirty="0"/>
              <a:t> </a:t>
            </a:r>
            <a:r>
              <a:rPr lang="ru-RU" sz="2800" dirty="0" smtClean="0"/>
              <a:t>описывается формулой </a:t>
            </a:r>
            <a:r>
              <a:rPr lang="en-US" sz="2800" dirty="0" smtClean="0"/>
              <a:t>(</a:t>
            </a:r>
            <a:r>
              <a:rPr lang="en-US" sz="2400" i="1" dirty="0" err="1" smtClean="0"/>
              <a:t>Karlin</a:t>
            </a:r>
            <a:r>
              <a:rPr lang="en-US" sz="2400" i="1" dirty="0" smtClean="0"/>
              <a:t> </a:t>
            </a:r>
            <a:r>
              <a:rPr lang="en-US" sz="2400" i="1" dirty="0"/>
              <a:t>&amp;</a:t>
            </a:r>
            <a:r>
              <a:rPr lang="en-US" sz="2400" i="1" dirty="0" err="1"/>
              <a:t>Altschul</a:t>
            </a:r>
            <a:r>
              <a:rPr lang="en-US" sz="2800" dirty="0"/>
              <a:t>) </a:t>
            </a:r>
            <a:r>
              <a:rPr lang="ru-RU" sz="28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 dirty="0"/>
              <a:t>				E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dirty="0"/>
              <a:t>) = </a:t>
            </a:r>
            <a:r>
              <a:rPr lang="en-US" sz="2800" i="1" dirty="0" err="1"/>
              <a:t>Kmn</a:t>
            </a:r>
            <a:r>
              <a:rPr lang="en-US" sz="2800" dirty="0"/>
              <a:t> e </a:t>
            </a:r>
            <a:r>
              <a:rPr lang="en-US" sz="2800" i="1" baseline="30000" dirty="0"/>
              <a:t>–</a:t>
            </a:r>
            <a:r>
              <a:rPr lang="el-GR" sz="2800" i="1" baseline="30000" dirty="0">
                <a:cs typeface="Times New Roman" pitchFamily="18" charset="0"/>
              </a:rPr>
              <a:t>λ</a:t>
            </a:r>
            <a:r>
              <a:rPr lang="en-US" sz="2800" i="1" baseline="30000" dirty="0">
                <a:cs typeface="Times New Roman" pitchFamily="18" charset="0"/>
              </a:rPr>
              <a:t>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>
                <a:cs typeface="Times New Roman" pitchFamily="18" charset="0"/>
              </a:rPr>
              <a:t>	</a:t>
            </a:r>
            <a:r>
              <a:rPr lang="ru-RU" sz="2000" dirty="0" smtClean="0">
                <a:cs typeface="Times New Roman" pitchFamily="18" charset="0"/>
              </a:rPr>
              <a:t>где </a:t>
            </a:r>
            <a:r>
              <a:rPr lang="el-GR" sz="2000" i="1" dirty="0">
                <a:cs typeface="Times New Roman" pitchFamily="18" charset="0"/>
              </a:rPr>
              <a:t>λ</a:t>
            </a:r>
            <a:r>
              <a:rPr lang="ru-RU" sz="2000" i="1" dirty="0">
                <a:cs typeface="Times New Roman" pitchFamily="18" charset="0"/>
              </a:rPr>
              <a:t> – </a:t>
            </a:r>
            <a:r>
              <a:rPr lang="ru-RU" sz="2000" dirty="0">
                <a:cs typeface="Times New Roman" pitchFamily="18" charset="0"/>
              </a:rPr>
              <a:t>положительный корень </a:t>
            </a:r>
            <a:r>
              <a:rPr lang="ru-RU" sz="2000" dirty="0" smtClean="0">
                <a:cs typeface="Times New Roman" pitchFamily="18" charset="0"/>
              </a:rPr>
              <a:t>уравнения </a:t>
            </a:r>
            <a:r>
              <a:rPr lang="el-GR" sz="2000" b="1" dirty="0" smtClean="0">
                <a:cs typeface="Times New Roman" pitchFamily="18" charset="0"/>
              </a:rPr>
              <a:t>∑</a:t>
            </a:r>
            <a:r>
              <a:rPr lang="el-GR" sz="2000" b="1" i="1" baseline="-25000" dirty="0" smtClean="0">
                <a:cs typeface="Times New Roman" pitchFamily="18" charset="0"/>
              </a:rPr>
              <a:t>αβ</a:t>
            </a:r>
            <a:r>
              <a:rPr lang="ru-RU" sz="2000" b="1" dirty="0" smtClean="0">
                <a:cs typeface="Times New Roman" pitchFamily="18" charset="0"/>
              </a:rPr>
              <a:t> </a:t>
            </a:r>
            <a:r>
              <a:rPr lang="en-US" sz="2000" b="1" i="1" dirty="0">
                <a:cs typeface="Times New Roman" pitchFamily="18" charset="0"/>
              </a:rPr>
              <a:t>p</a:t>
            </a:r>
            <a:r>
              <a:rPr lang="el-GR" sz="2000" b="1" i="1" baseline="-25000" dirty="0">
                <a:cs typeface="Times New Roman" pitchFamily="18" charset="0"/>
              </a:rPr>
              <a:t>α</a:t>
            </a:r>
            <a:r>
              <a:rPr lang="en-US" sz="2000" b="1" i="1" dirty="0">
                <a:cs typeface="Times New Roman" pitchFamily="18" charset="0"/>
              </a:rPr>
              <a:t>p</a:t>
            </a:r>
            <a:r>
              <a:rPr lang="el-GR" sz="2000" b="1" i="1" baseline="-25000" dirty="0">
                <a:cs typeface="Times New Roman" pitchFamily="18" charset="0"/>
              </a:rPr>
              <a:t>β</a:t>
            </a:r>
            <a:r>
              <a:rPr lang="en-US" sz="2000" b="1" baseline="-25000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e </a:t>
            </a:r>
            <a:r>
              <a:rPr lang="el-GR" sz="2000" b="1" i="1" baseline="30000" dirty="0">
                <a:cs typeface="Times New Roman" pitchFamily="18" charset="0"/>
              </a:rPr>
              <a:t>λ</a:t>
            </a:r>
            <a:r>
              <a:rPr lang="en-US" sz="2000" b="1" i="1" baseline="30000" dirty="0">
                <a:cs typeface="Times New Roman" pitchFamily="18" charset="0"/>
              </a:rPr>
              <a:t>s(</a:t>
            </a:r>
            <a:r>
              <a:rPr lang="el-GR" sz="2000" b="1" i="1" baseline="30000" dirty="0">
                <a:cs typeface="Times New Roman" pitchFamily="18" charset="0"/>
              </a:rPr>
              <a:t>αβ</a:t>
            </a:r>
            <a:r>
              <a:rPr lang="en-US" sz="2000" b="1" i="1" baseline="30000" dirty="0">
                <a:cs typeface="Times New Roman" pitchFamily="18" charset="0"/>
              </a:rPr>
              <a:t>) </a:t>
            </a:r>
            <a:r>
              <a:rPr lang="en-US" sz="2000" b="1" i="1" dirty="0">
                <a:cs typeface="Times New Roman" pitchFamily="18" charset="0"/>
              </a:rPr>
              <a:t>= </a:t>
            </a:r>
            <a:r>
              <a:rPr lang="en-US" sz="2000" b="1" dirty="0" smtClean="0">
                <a:cs typeface="Times New Roman" pitchFamily="18" charset="0"/>
              </a:rPr>
              <a:t>1 </a:t>
            </a:r>
            <a:r>
              <a:rPr lang="ru-RU" sz="2000" b="1" dirty="0" smtClean="0">
                <a:cs typeface="Times New Roman" pitchFamily="18" charset="0"/>
              </a:rPr>
              <a:t/>
            </a:r>
            <a:br>
              <a:rPr lang="ru-RU" sz="2000" b="1" dirty="0" smtClean="0">
                <a:cs typeface="Times New Roman" pitchFamily="18" charset="0"/>
              </a:rPr>
            </a:br>
            <a:r>
              <a:rPr lang="en-US" sz="2000" b="1" i="1" dirty="0" smtClean="0">
                <a:cs typeface="Times New Roman" pitchFamily="18" charset="0"/>
              </a:rPr>
              <a:t>s</a:t>
            </a:r>
            <a:r>
              <a:rPr lang="en-US" sz="2000" b="1" dirty="0" smtClean="0">
                <a:cs typeface="Times New Roman" pitchFamily="18" charset="0"/>
              </a:rPr>
              <a:t>(</a:t>
            </a:r>
            <a:r>
              <a:rPr lang="el-GR" sz="2000" b="1" i="1" dirty="0">
                <a:cs typeface="Times New Roman" pitchFamily="18" charset="0"/>
              </a:rPr>
              <a:t>αβ</a:t>
            </a:r>
            <a:r>
              <a:rPr lang="en-US" sz="2000" b="1" dirty="0">
                <a:cs typeface="Times New Roman" pitchFamily="18" charset="0"/>
              </a:rPr>
              <a:t>)</a:t>
            </a:r>
            <a:r>
              <a:rPr lang="en-US" sz="2000" b="1" i="1" dirty="0">
                <a:cs typeface="Times New Roman" pitchFamily="18" charset="0"/>
              </a:rPr>
              <a:t> – </a:t>
            </a:r>
            <a:r>
              <a:rPr lang="ru-RU" sz="2000" dirty="0">
                <a:cs typeface="Times New Roman" pitchFamily="18" charset="0"/>
              </a:rPr>
              <a:t>матрица </a:t>
            </a:r>
            <a:r>
              <a:rPr lang="ru-RU" sz="2000" dirty="0" smtClean="0">
                <a:cs typeface="Times New Roman" pitchFamily="18" charset="0"/>
              </a:rPr>
              <a:t>замен (с отрицательным </a:t>
            </a:r>
            <a:r>
              <a:rPr lang="ru-RU" sz="2000" dirty="0" err="1" smtClean="0">
                <a:cs typeface="Times New Roman" pitchFamily="18" charset="0"/>
              </a:rPr>
              <a:t>матожиданием</a:t>
            </a:r>
            <a:r>
              <a:rPr lang="ru-RU" sz="2000" dirty="0" smtClean="0">
                <a:cs typeface="Times New Roman" pitchFamily="18" charset="0"/>
              </a:rPr>
              <a:t> сравнения случайных букв: </a:t>
            </a:r>
            <a:r>
              <a:rPr lang="el-GR" sz="2000" b="1" dirty="0" smtClean="0">
                <a:cs typeface="Times New Roman" pitchFamily="18" charset="0"/>
              </a:rPr>
              <a:t>∑</a:t>
            </a:r>
            <a:r>
              <a:rPr lang="el-GR" sz="2000" b="1" i="1" baseline="-25000" dirty="0" smtClean="0">
                <a:cs typeface="Times New Roman" pitchFamily="18" charset="0"/>
              </a:rPr>
              <a:t>αβ</a:t>
            </a:r>
            <a:r>
              <a:rPr lang="ru-RU" sz="2000" b="1" dirty="0" smtClean="0">
                <a:cs typeface="Times New Roman" pitchFamily="18" charset="0"/>
              </a:rPr>
              <a:t> </a:t>
            </a:r>
            <a:r>
              <a:rPr lang="en-US" sz="2000" b="1" i="1" dirty="0" smtClean="0">
                <a:cs typeface="Times New Roman" pitchFamily="18" charset="0"/>
              </a:rPr>
              <a:t>p</a:t>
            </a:r>
            <a:r>
              <a:rPr lang="el-GR" sz="2000" b="1" i="1" baseline="-25000" dirty="0" smtClean="0">
                <a:cs typeface="Times New Roman" pitchFamily="18" charset="0"/>
              </a:rPr>
              <a:t>α</a:t>
            </a:r>
            <a:r>
              <a:rPr lang="en-US" sz="2000" b="1" i="1" dirty="0" smtClean="0">
                <a:cs typeface="Times New Roman" pitchFamily="18" charset="0"/>
              </a:rPr>
              <a:t>p</a:t>
            </a:r>
            <a:r>
              <a:rPr lang="el-GR" sz="2000" b="1" i="1" baseline="-25000" dirty="0" smtClean="0">
                <a:cs typeface="Times New Roman" pitchFamily="18" charset="0"/>
              </a:rPr>
              <a:t>β</a:t>
            </a:r>
            <a:r>
              <a:rPr lang="en-US" sz="2000" b="1" i="1" dirty="0" smtClean="0">
                <a:cs typeface="Times New Roman" pitchFamily="18" charset="0"/>
              </a:rPr>
              <a:t> s</a:t>
            </a:r>
            <a:r>
              <a:rPr lang="en-US" sz="2000" b="1" dirty="0" smtClean="0">
                <a:cs typeface="Times New Roman" pitchFamily="18" charset="0"/>
              </a:rPr>
              <a:t>(</a:t>
            </a:r>
            <a:r>
              <a:rPr lang="el-GR" sz="2000" b="1" i="1" dirty="0" smtClean="0">
                <a:cs typeface="Times New Roman" pitchFamily="18" charset="0"/>
              </a:rPr>
              <a:t>αβ</a:t>
            </a:r>
            <a:r>
              <a:rPr lang="en-US" sz="2000" b="1" dirty="0" smtClean="0">
                <a:cs typeface="Times New Roman" pitchFamily="18" charset="0"/>
              </a:rPr>
              <a:t>) &lt; 0 )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cs typeface="Times New Roman" pitchFamily="18" charset="0"/>
              </a:rPr>
              <a:t>	</a:t>
            </a:r>
            <a:r>
              <a:rPr lang="en-US" sz="2000" i="1" dirty="0" smtClean="0">
                <a:cs typeface="Times New Roman" pitchFamily="18" charset="0"/>
              </a:rPr>
              <a:t>K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– </a:t>
            </a:r>
            <a:r>
              <a:rPr lang="ru-RU" sz="2000" dirty="0" smtClean="0">
                <a:cs typeface="Times New Roman" pitchFamily="18" charset="0"/>
              </a:rPr>
              <a:t>константа</a:t>
            </a:r>
            <a:r>
              <a:rPr lang="ru-RU" sz="2000" dirty="0">
                <a:cs typeface="Times New Roman" pitchFamily="18" charset="0"/>
              </a:rPr>
              <a:t>, </a:t>
            </a:r>
            <a:r>
              <a:rPr lang="ru-RU" sz="2000" dirty="0" smtClean="0">
                <a:cs typeface="Times New Roman" pitchFamily="18" charset="0"/>
              </a:rPr>
              <a:t>зависящая </a:t>
            </a:r>
            <a:r>
              <a:rPr lang="ru-RU" sz="2000" dirty="0">
                <a:cs typeface="Times New Roman" pitchFamily="18" charset="0"/>
              </a:rPr>
              <a:t>от </a:t>
            </a:r>
            <a:r>
              <a:rPr lang="en-US" sz="2000" b="1" i="1" dirty="0">
                <a:cs typeface="Times New Roman" pitchFamily="18" charset="0"/>
              </a:rPr>
              <a:t>p</a:t>
            </a:r>
            <a:r>
              <a:rPr lang="el-GR" sz="2000" b="1" i="1" baseline="-25000" dirty="0">
                <a:cs typeface="Times New Roman" pitchFamily="18" charset="0"/>
              </a:rPr>
              <a:t>α</a:t>
            </a:r>
            <a:r>
              <a:rPr lang="ru-RU" sz="2000" b="1" i="1" baseline="-25000" dirty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и </a:t>
            </a:r>
            <a:r>
              <a:rPr lang="en-US" sz="2000" b="1" i="1" dirty="0">
                <a:cs typeface="Times New Roman" pitchFamily="18" charset="0"/>
              </a:rPr>
              <a:t>s</a:t>
            </a:r>
            <a:r>
              <a:rPr lang="en-US" sz="2000" b="1" dirty="0">
                <a:cs typeface="Times New Roman" pitchFamily="18" charset="0"/>
              </a:rPr>
              <a:t>(</a:t>
            </a:r>
            <a:r>
              <a:rPr lang="el-GR" sz="2000" b="1" i="1" dirty="0">
                <a:cs typeface="Times New Roman" pitchFamily="18" charset="0"/>
              </a:rPr>
              <a:t>αβ</a:t>
            </a:r>
            <a:r>
              <a:rPr lang="en-US" sz="2000" b="1" dirty="0" smtClean="0">
                <a:cs typeface="Times New Roman" pitchFamily="18" charset="0"/>
              </a:rPr>
              <a:t>)</a:t>
            </a:r>
            <a:endParaRPr lang="en-US" sz="2000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cs typeface="Times New Roman" pitchFamily="18" charset="0"/>
              </a:rPr>
              <a:t>	Для поиска по банку </a:t>
            </a:r>
            <a:r>
              <a:rPr lang="en-US" sz="2000" i="1" dirty="0" smtClean="0">
                <a:cs typeface="Times New Roman" pitchFamily="18" charset="0"/>
              </a:rPr>
              <a:t>n</a:t>
            </a:r>
            <a:r>
              <a:rPr lang="en-US" sz="2000" dirty="0" smtClean="0">
                <a:cs typeface="Times New Roman" pitchFamily="18" charset="0"/>
              </a:rPr>
              <a:t> – </a:t>
            </a:r>
            <a:r>
              <a:rPr lang="ru-RU" sz="2000" dirty="0" smtClean="0">
                <a:cs typeface="Times New Roman" pitchFamily="18" charset="0"/>
              </a:rPr>
              <a:t>суммарная длина банка.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E-value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2800" dirty="0"/>
              <a:t>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i="1" dirty="0" smtClean="0"/>
              <a:t>ожидаемое количество </a:t>
            </a:r>
            <a:r>
              <a:rPr lang="ru-RU" sz="2800" i="1" dirty="0"/>
              <a:t>выравниваний </a:t>
            </a:r>
            <a:r>
              <a:rPr lang="ru-RU" sz="2800" i="1" dirty="0" smtClean="0"/>
              <a:t>с таким или большим весом</a:t>
            </a:r>
            <a:endParaRPr lang="ru-RU" sz="2800" i="1" dirty="0"/>
          </a:p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P-value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p(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en-US" sz="2800" i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–E</a:t>
            </a:r>
            <a:r>
              <a:rPr lang="en-US" sz="28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i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800" i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i="1" dirty="0" smtClean="0"/>
              <a:t>вероятность встретить </a:t>
            </a:r>
            <a:r>
              <a:rPr lang="en-US" sz="2800" i="1" dirty="0" smtClean="0"/>
              <a:t>(</a:t>
            </a:r>
            <a:r>
              <a:rPr lang="ru-RU" sz="2800" i="1" dirty="0" smtClean="0"/>
              <a:t>хоть одно) выравнивание с таким </a:t>
            </a:r>
            <a:r>
              <a:rPr lang="ru-RU" sz="2800" i="1" dirty="0"/>
              <a:t>или большим </a:t>
            </a:r>
            <a:r>
              <a:rPr lang="ru-RU" sz="2800" i="1" dirty="0" smtClean="0"/>
              <a:t>весом</a:t>
            </a:r>
            <a:endParaRPr lang="en-US" sz="2800" i="1" baseline="300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l-GR" sz="2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731838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малой сложности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942975"/>
            <a:ext cx="8966200" cy="591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cs typeface="Times New Roman" pitchFamily="18" charset="0"/>
              </a:rPr>
              <a:t>В формулах для </a:t>
            </a:r>
            <a:r>
              <a:rPr lang="en-US" sz="2800" dirty="0" smtClean="0">
                <a:cs typeface="Times New Roman" pitchFamily="18" charset="0"/>
              </a:rPr>
              <a:t>E-value </a:t>
            </a:r>
            <a:r>
              <a:rPr lang="ru-RU" sz="2800" dirty="0" smtClean="0">
                <a:cs typeface="Times New Roman" pitchFamily="18" charset="0"/>
              </a:rPr>
              <a:t>и </a:t>
            </a:r>
            <a:r>
              <a:rPr lang="en-US" sz="2800" dirty="0" smtClean="0">
                <a:cs typeface="Times New Roman" pitchFamily="18" charset="0"/>
              </a:rPr>
              <a:t>P-value </a:t>
            </a:r>
            <a:r>
              <a:rPr lang="ru-RU" sz="2800" dirty="0" smtClean="0">
                <a:cs typeface="Times New Roman" pitchFamily="18" charset="0"/>
              </a:rPr>
              <a:t>присутствуют вероятности букв </a:t>
            </a:r>
            <a:r>
              <a:rPr lang="en-US" sz="2800" b="1" i="1" dirty="0" smtClean="0">
                <a:cs typeface="Times New Roman" pitchFamily="18" charset="0"/>
              </a:rPr>
              <a:t>p</a:t>
            </a:r>
            <a:r>
              <a:rPr lang="el-GR" sz="2800" b="1" i="1" baseline="-25000" dirty="0" smtClean="0">
                <a:cs typeface="Times New Roman" pitchFamily="18" charset="0"/>
              </a:rPr>
              <a:t>α</a:t>
            </a:r>
            <a:endParaRPr lang="ru-RU" sz="2800" b="1" i="1" baseline="-250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cs typeface="Times New Roman" pitchFamily="18" charset="0"/>
              </a:rPr>
              <a:t>Эти формулы работают удовлетворительно, если частоты букв в последовательностях примерно равны  вероятностям букв в модели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cs typeface="Times New Roman" pitchFamily="18" charset="0"/>
              </a:rPr>
              <a:t>Но в биологических последовательностях встречаются участки, в которых частоты букв сильно </a:t>
            </a:r>
            <a:r>
              <a:rPr lang="en-US" sz="2800" dirty="0" smtClean="0">
                <a:cs typeface="Times New Roman" pitchFamily="18" charset="0"/>
              </a:rPr>
              <a:t>“</a:t>
            </a:r>
            <a:r>
              <a:rPr lang="ru-RU" sz="2800" dirty="0" smtClean="0">
                <a:cs typeface="Times New Roman" pitchFamily="18" charset="0"/>
              </a:rPr>
              <a:t>сдвинуты</a:t>
            </a:r>
            <a:r>
              <a:rPr lang="en-US" sz="2800" dirty="0" smtClean="0">
                <a:cs typeface="Times New Roman" pitchFamily="18" charset="0"/>
              </a:rPr>
              <a:t>” </a:t>
            </a:r>
            <a:r>
              <a:rPr lang="ru-RU" sz="2800" dirty="0" smtClean="0">
                <a:cs typeface="Times New Roman" pitchFamily="18" charset="0"/>
              </a:rPr>
              <a:t>(например, богатые </a:t>
            </a:r>
            <a:r>
              <a:rPr lang="ru-RU" sz="2800" dirty="0" err="1" smtClean="0">
                <a:cs typeface="Times New Roman" pitchFamily="18" charset="0"/>
              </a:rPr>
              <a:t>пролином</a:t>
            </a:r>
            <a:r>
              <a:rPr lang="ru-RU" sz="2800" dirty="0" smtClean="0">
                <a:cs typeface="Times New Roman" pitchFamily="18" charset="0"/>
              </a:rPr>
              <a:t> петли в белках). Выравнивание таких участков при использовании стандартной матрицы </a:t>
            </a:r>
            <a:r>
              <a:rPr lang="en-US" sz="2800" b="1" i="1" dirty="0" smtClean="0">
                <a:cs typeface="Times New Roman" pitchFamily="18" charset="0"/>
              </a:rPr>
              <a:t>s</a:t>
            </a:r>
            <a:r>
              <a:rPr lang="en-US" sz="2800" b="1" dirty="0" smtClean="0">
                <a:cs typeface="Times New Roman" pitchFamily="18" charset="0"/>
              </a:rPr>
              <a:t>(</a:t>
            </a:r>
            <a:r>
              <a:rPr lang="el-GR" sz="2800" b="1" i="1" dirty="0" smtClean="0">
                <a:cs typeface="Times New Roman" pitchFamily="18" charset="0"/>
              </a:rPr>
              <a:t>αβ</a:t>
            </a:r>
            <a:r>
              <a:rPr lang="en-US" sz="2800" b="1" dirty="0" smtClean="0">
                <a:cs typeface="Times New Roman" pitchFamily="18" charset="0"/>
              </a:rPr>
              <a:t>) </a:t>
            </a:r>
            <a:r>
              <a:rPr lang="ru-RU" sz="2800" dirty="0" smtClean="0">
                <a:cs typeface="Times New Roman" pitchFamily="18" charset="0"/>
              </a:rPr>
              <a:t>получит высокий вес даже при отсутствии реальной гомологии.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cs typeface="Times New Roman" pitchFamily="18" charset="0"/>
              </a:rPr>
              <a:t>Близкая проблема: участки вида</a:t>
            </a:r>
            <a:endParaRPr lang="en-US" sz="2800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atgcatgcatgcatgcatgcatgcatgc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l-GR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6540"/>
            <a:ext cx="7772400" cy="947868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малой сложности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подходы к решению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186485"/>
            <a:ext cx="8966200" cy="567151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cs typeface="Times New Roman" pitchFamily="18" charset="0"/>
              </a:rPr>
              <a:t>«Маскировка» участков малой сложности: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>
                <a:cs typeface="Times New Roman" pitchFamily="18" charset="0"/>
              </a:rPr>
              <a:t>применялась в </a:t>
            </a:r>
            <a:r>
              <a:rPr lang="en-US" sz="2000" dirty="0" smtClean="0">
                <a:cs typeface="Times New Roman" pitchFamily="18" charset="0"/>
              </a:rPr>
              <a:t>BLAST </a:t>
            </a:r>
            <a:r>
              <a:rPr lang="ru-RU" sz="2000" dirty="0" smtClean="0">
                <a:cs typeface="Times New Roman" pitchFamily="18" charset="0"/>
              </a:rPr>
              <a:t>до 2005 года как единственный вариант</a:t>
            </a:r>
            <a:r>
              <a:rPr lang="en-US" sz="2000" dirty="0" smtClean="0">
                <a:cs typeface="Times New Roman" pitchFamily="18" charset="0"/>
              </a:rPr>
              <a:t>; </a:t>
            </a:r>
            <a:r>
              <a:rPr lang="ru-RU" sz="2000" dirty="0" smtClean="0">
                <a:cs typeface="Times New Roman" pitchFamily="18" charset="0"/>
              </a:rPr>
              <a:t>сейчас применяется в основном для нуклеотидных последовательностей;</a:t>
            </a:r>
            <a:endParaRPr lang="ru-RU" sz="20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000" dirty="0" smtClean="0">
                <a:cs typeface="Times New Roman" pitchFamily="18" charset="0"/>
              </a:rPr>
              <a:t>для белковых последовательностей применяется программа </a:t>
            </a:r>
            <a:r>
              <a:rPr lang="en-US" sz="2000" b="1" dirty="0" err="1" smtClean="0">
                <a:cs typeface="Times New Roman" pitchFamily="18" charset="0"/>
              </a:rPr>
              <a:t>seg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ru-RU" sz="2000" dirty="0" smtClean="0">
                <a:cs typeface="Times New Roman" pitchFamily="18" charset="0"/>
              </a:rPr>
              <a:t>маскирующая участки с частотами букв, сильно отличающимися от «базовых»</a:t>
            </a:r>
            <a:r>
              <a:rPr lang="en-US" sz="2000" dirty="0" smtClean="0">
                <a:cs typeface="Times New Roman" pitchFamily="18" charset="0"/>
              </a:rPr>
              <a:t>;</a:t>
            </a:r>
            <a:endParaRPr lang="ru-RU" sz="20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000" dirty="0" smtClean="0">
                <a:cs typeface="Times New Roman" pitchFamily="18" charset="0"/>
              </a:rPr>
              <a:t>для нуклеотидных последовательностей применяется программа </a:t>
            </a:r>
            <a:r>
              <a:rPr lang="en-US" sz="2000" b="1" dirty="0" smtClean="0">
                <a:cs typeface="Times New Roman" pitchFamily="18" charset="0"/>
              </a:rPr>
              <a:t>dust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ru-RU" sz="2000" dirty="0" smtClean="0">
                <a:cs typeface="Times New Roman" pitchFamily="18" charset="0"/>
              </a:rPr>
              <a:t>которая маскирует участки с сильно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«сдвинутым» составом триплетов (</a:t>
            </a:r>
            <a:r>
              <a:rPr lang="ru-RU" sz="2000" dirty="0" err="1" smtClean="0">
                <a:cs typeface="Times New Roman" pitchFamily="18" charset="0"/>
              </a:rPr>
              <a:t>подслов</a:t>
            </a:r>
            <a:r>
              <a:rPr lang="ru-RU" sz="2000" dirty="0" smtClean="0">
                <a:cs typeface="Times New Roman" pitchFamily="18" charset="0"/>
              </a:rPr>
              <a:t> длины 3)</a:t>
            </a:r>
            <a:r>
              <a:rPr lang="en-US" sz="2000" dirty="0" smtClean="0">
                <a:cs typeface="Times New Roman" pitchFamily="18" charset="0"/>
              </a:rPr>
              <a:t>;</a:t>
            </a:r>
            <a:endParaRPr lang="ru-RU" sz="20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000" dirty="0" smtClean="0">
                <a:cs typeface="Times New Roman" pitchFamily="18" charset="0"/>
              </a:rPr>
              <a:t>основной недостаток — «всё или ничего»: можно замаскировать биологически осмысленное выравнивание, с другой стороны участок чуть выше «порога сложности» может дать много бессмысленных выравниваний с последовательностями банка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ru-RU" sz="20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cs typeface="Times New Roman" pitchFamily="18" charset="0"/>
              </a:rPr>
              <a:t>Корректировка матрицы замен </a:t>
            </a:r>
            <a:r>
              <a:rPr lang="en-US" sz="2800" b="1" i="1" dirty="0" smtClean="0">
                <a:cs typeface="Times New Roman" pitchFamily="18" charset="0"/>
              </a:rPr>
              <a:t>s</a:t>
            </a:r>
            <a:r>
              <a:rPr lang="en-US" sz="2800" b="1" dirty="0" smtClean="0">
                <a:cs typeface="Times New Roman" pitchFamily="18" charset="0"/>
              </a:rPr>
              <a:t>(</a:t>
            </a:r>
            <a:r>
              <a:rPr lang="el-GR" sz="2800" b="1" i="1" dirty="0" smtClean="0">
                <a:cs typeface="Times New Roman" pitchFamily="18" charset="0"/>
              </a:rPr>
              <a:t>αβ</a:t>
            </a:r>
            <a:r>
              <a:rPr lang="en-US" sz="2800" b="1" dirty="0" smtClean="0">
                <a:cs typeface="Times New Roman" pitchFamily="18" charset="0"/>
              </a:rPr>
              <a:t>) </a:t>
            </a:r>
            <a:r>
              <a:rPr lang="ru-RU" sz="2800" dirty="0" smtClean="0">
                <a:cs typeface="Times New Roman" pitchFamily="18" charset="0"/>
              </a:rPr>
              <a:t>в соответствии с частотами букв в последовательностях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>
                <a:cs typeface="Times New Roman" pitchFamily="18" charset="0"/>
              </a:rPr>
              <a:t>предложена в статьях </a:t>
            </a:r>
            <a:r>
              <a:rPr lang="en-US" sz="2000" dirty="0" smtClean="0">
                <a:cs typeface="Times New Roman" pitchFamily="18" charset="0"/>
              </a:rPr>
              <a:t>Yu (</a:t>
            </a:r>
            <a:r>
              <a:rPr lang="ru-RU" sz="2000" dirty="0" err="1" smtClean="0">
                <a:cs typeface="Times New Roman" pitchFamily="18" charset="0"/>
              </a:rPr>
              <a:t>Юй</a:t>
            </a:r>
            <a:r>
              <a:rPr lang="ru-RU" sz="2000" dirty="0" smtClean="0">
                <a:cs typeface="Times New Roman" pitchFamily="18" charset="0"/>
              </a:rPr>
              <a:t>) и </a:t>
            </a:r>
            <a:r>
              <a:rPr lang="ru-RU" sz="2000" dirty="0" err="1" smtClean="0">
                <a:cs typeface="Times New Roman" pitchFamily="18" charset="0"/>
              </a:rPr>
              <a:t>Альтшуля</a:t>
            </a:r>
            <a:r>
              <a:rPr lang="ru-RU" sz="2000" dirty="0" smtClean="0">
                <a:cs typeface="Times New Roman" pitchFamily="18" charset="0"/>
              </a:rPr>
              <a:t> 2003–2005;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>
                <a:cs typeface="Times New Roman" pitchFamily="18" charset="0"/>
              </a:rPr>
              <a:t>с 2005 включена по умолчанию в </a:t>
            </a:r>
            <a:r>
              <a:rPr lang="en-US" sz="2000" dirty="0" smtClean="0">
                <a:cs typeface="Times New Roman" pitchFamily="18" charset="0"/>
              </a:rPr>
              <a:t>BLAST </a:t>
            </a:r>
            <a:r>
              <a:rPr lang="ru-RU" sz="2000" dirty="0" smtClean="0">
                <a:cs typeface="Times New Roman" pitchFamily="18" charset="0"/>
              </a:rPr>
              <a:t>для 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60" y="116540"/>
            <a:ext cx="7772400" cy="1143000"/>
          </a:xfrm>
        </p:spPr>
        <p:txBody>
          <a:bodyPr/>
          <a:lstStyle/>
          <a:p>
            <a:r>
              <a:rPr lang="ru-RU" dirty="0" smtClean="0"/>
              <a:t>Алгоритм </a:t>
            </a:r>
            <a:r>
              <a:rPr lang="en-US" dirty="0" smtClean="0"/>
              <a:t>dust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400" y="1268700"/>
            <a:ext cx="87132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входе: нуклеотидная последовательность</a:t>
            </a:r>
            <a:r>
              <a:rPr lang="en-US" dirty="0" smtClean="0"/>
              <a:t> </a:t>
            </a:r>
            <a:r>
              <a:rPr lang="ru-RU" dirty="0" smtClean="0"/>
              <a:t>(в алфавите </a:t>
            </a:r>
            <a:r>
              <a:rPr lang="en-US" dirty="0" smtClean="0"/>
              <a:t>A, T, G, C).</a:t>
            </a:r>
            <a:endParaRPr lang="ru-RU" dirty="0" smtClean="0"/>
          </a:p>
          <a:p>
            <a:r>
              <a:rPr lang="ru-RU" dirty="0" smtClean="0"/>
              <a:t>На выходе: маскированная последовательности, отличающаяся от исходной тем, что участки малой сложности заменены буквами </a:t>
            </a:r>
            <a:r>
              <a:rPr lang="en-US" dirty="0" smtClean="0"/>
              <a:t>N.</a:t>
            </a:r>
          </a:p>
          <a:p>
            <a:endParaRPr lang="en-US" dirty="0" smtClean="0"/>
          </a:p>
          <a:p>
            <a:r>
              <a:rPr lang="ru-RU" dirty="0" smtClean="0"/>
              <a:t>Для каждой </a:t>
            </a:r>
            <a:r>
              <a:rPr lang="ru-RU" dirty="0" err="1" smtClean="0"/>
              <a:t>подпоследовательности</a:t>
            </a:r>
            <a:r>
              <a:rPr lang="ru-RU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для каждого триплета (слова длины 3) </a:t>
            </a:r>
            <a:r>
              <a:rPr lang="en-US" i="1" dirty="0" smtClean="0"/>
              <a:t>t </a:t>
            </a:r>
            <a:r>
              <a:rPr lang="ru-RU" dirty="0" smtClean="0"/>
              <a:t>определяется число </a:t>
            </a:r>
            <a:r>
              <a:rPr lang="en-US" i="1" dirty="0" smtClean="0"/>
              <a:t>c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), </a:t>
            </a:r>
            <a:r>
              <a:rPr lang="ru-RU" dirty="0" smtClean="0"/>
              <a:t>равное числу </a:t>
            </a:r>
            <a:r>
              <a:rPr lang="ru-RU" dirty="0" err="1" smtClean="0"/>
              <a:t>подслов</a:t>
            </a:r>
            <a:r>
              <a:rPr lang="ru-RU" dirty="0" smtClean="0"/>
              <a:t> в </a:t>
            </a:r>
            <a:r>
              <a:rPr lang="en-US" i="1" dirty="0" smtClean="0"/>
              <a:t>a</a:t>
            </a:r>
            <a:r>
              <a:rPr lang="ru-RU" dirty="0" smtClean="0"/>
              <a:t>, совпадающих с </a:t>
            </a:r>
            <a:r>
              <a:rPr lang="en-US" i="1" dirty="0" smtClean="0"/>
              <a:t>t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Вес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ru-RU" dirty="0" smtClean="0"/>
              <a:t>определяется как (</a:t>
            </a:r>
            <a:r>
              <a:rPr lang="en-US" i="1" dirty="0" smtClean="0"/>
              <a:t>n</a:t>
            </a:r>
            <a:r>
              <a:rPr lang="en-US" dirty="0" smtClean="0"/>
              <a:t>–3)</a:t>
            </a:r>
            <a:r>
              <a:rPr lang="en-US" baseline="30000" dirty="0" smtClean="0"/>
              <a:t>–1</a:t>
            </a:r>
            <a:r>
              <a:rPr lang="en-US" dirty="0" smtClean="0">
                <a:latin typeface="Times New Roman"/>
                <a:cs typeface="Times New Roman"/>
              </a:rPr>
              <a:t>∙∑</a:t>
            </a:r>
            <a:r>
              <a:rPr lang="en-US" i="1" baseline="-25000" dirty="0" smtClean="0">
                <a:latin typeface="Times New Roman"/>
                <a:cs typeface="Times New Roman"/>
              </a:rPr>
              <a:t>t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/>
              <a:t>c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  <a:r>
              <a:rPr lang="en-US" dirty="0" smtClean="0">
                <a:latin typeface="Times New Roman"/>
                <a:cs typeface="Times New Roman"/>
              </a:rPr>
              <a:t>∙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– 1)/2</a:t>
            </a:r>
            <a:r>
              <a:rPr lang="ru-RU" dirty="0" smtClean="0"/>
              <a:t> , где </a:t>
            </a:r>
            <a:r>
              <a:rPr lang="en-US" i="1" dirty="0" smtClean="0"/>
              <a:t>n </a:t>
            </a:r>
            <a:r>
              <a:rPr lang="ru-RU" i="1" dirty="0" smtClean="0"/>
              <a:t>– </a:t>
            </a:r>
            <a:r>
              <a:rPr lang="ru-RU" dirty="0" smtClean="0"/>
              <a:t>длина </a:t>
            </a:r>
            <a:r>
              <a:rPr lang="en-US" i="1" dirty="0" smtClean="0"/>
              <a:t>a.</a:t>
            </a:r>
            <a:endParaRPr lang="en-US" dirty="0" smtClean="0"/>
          </a:p>
          <a:p>
            <a:r>
              <a:rPr lang="ru-RU" dirty="0" smtClean="0"/>
              <a:t>При более или менее равных частотах триплетов вес мал, а если какие-то триплеты встречаются сильно чаще других, велик (почему?).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Алгоритм:</a:t>
            </a:r>
          </a:p>
          <a:p>
            <a:r>
              <a:rPr lang="ru-RU" dirty="0" smtClean="0"/>
              <a:t> – рассматриваются все </a:t>
            </a:r>
            <a:r>
              <a:rPr lang="ru-RU" dirty="0" err="1" smtClean="0"/>
              <a:t>подпоследовательности</a:t>
            </a:r>
            <a:r>
              <a:rPr lang="ru-RU" dirty="0" smtClean="0"/>
              <a:t> </a:t>
            </a:r>
            <a:r>
              <a:rPr lang="en-US" i="1" dirty="0" smtClean="0"/>
              <a:t>a</a:t>
            </a:r>
            <a:r>
              <a:rPr lang="ru-RU" i="1" dirty="0" smtClean="0"/>
              <a:t> </a:t>
            </a:r>
            <a:r>
              <a:rPr lang="ru-RU" dirty="0" smtClean="0"/>
              <a:t>длины </a:t>
            </a:r>
            <a:r>
              <a:rPr lang="en-US" i="1" dirty="0" smtClean="0"/>
              <a:t>W</a:t>
            </a:r>
            <a:r>
              <a:rPr lang="en-US" dirty="0" smtClean="0"/>
              <a:t>=64</a:t>
            </a:r>
          </a:p>
          <a:p>
            <a:r>
              <a:rPr lang="en-US" dirty="0" smtClean="0"/>
              <a:t> – </a:t>
            </a:r>
            <a:r>
              <a:rPr lang="ru-RU" dirty="0" smtClean="0"/>
              <a:t>для каждого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находится префикс </a:t>
            </a:r>
            <a:r>
              <a:rPr lang="en-US" i="1" dirty="0" smtClean="0"/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максимального веса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i="1" dirty="0" smtClean="0"/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если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i="1" dirty="0" smtClean="0"/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) &gt;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= 2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, то в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a'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находится суффикс </a:t>
            </a:r>
            <a:r>
              <a:rPr lang="en-US" i="1" dirty="0" smtClean="0"/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максимального веса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i="1" dirty="0" smtClean="0"/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)</a:t>
            </a: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– все найденные так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подпоследовательности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dirty="0" smtClean="0"/>
              <a:t>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''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маскируются.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60" y="116540"/>
            <a:ext cx="7772400" cy="1143000"/>
          </a:xfrm>
        </p:spPr>
        <p:txBody>
          <a:bodyPr/>
          <a:lstStyle/>
          <a:p>
            <a:r>
              <a:rPr lang="ru-RU" dirty="0" smtClean="0"/>
              <a:t>Алгоритм </a:t>
            </a:r>
            <a:r>
              <a:rPr lang="en-US" dirty="0" err="1" smtClean="0"/>
              <a:t>seg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400" y="1196690"/>
            <a:ext cx="87852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Вход: белковая или нуклеотидная последовательность.</a:t>
            </a:r>
          </a:p>
          <a:p>
            <a:r>
              <a:rPr lang="ru-RU" dirty="0" smtClean="0"/>
              <a:t>Выход: маскированная последовательность (нуклеотиды в участках малой сложности заменяются на </a:t>
            </a:r>
            <a:r>
              <a:rPr lang="en-US" dirty="0" smtClean="0"/>
              <a:t>“N”, </a:t>
            </a:r>
            <a:r>
              <a:rPr lang="ru-RU" dirty="0" smtClean="0"/>
              <a:t>аминокислоты — на </a:t>
            </a:r>
            <a:r>
              <a:rPr lang="en-US" dirty="0" smtClean="0"/>
              <a:t>“X”).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алгоритме </a:t>
            </a:r>
            <a:r>
              <a:rPr lang="en-US" dirty="0" smtClean="0"/>
              <a:t>SEG </a:t>
            </a:r>
            <a:r>
              <a:rPr lang="ru-RU" dirty="0" smtClean="0"/>
              <a:t>используется две меры сложности последовательности: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i="1" dirty="0" smtClean="0"/>
              <a:t> </a:t>
            </a:r>
            <a:r>
              <a:rPr lang="en-US" sz="2400" i="1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1/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∙ </a:t>
            </a:r>
            <a:r>
              <a:rPr lang="en-US" sz="2400" dirty="0" err="1" smtClean="0"/>
              <a:t>log</a:t>
            </a:r>
            <a:r>
              <a:rPr lang="en-US" sz="2400" i="1" baseline="-25000" dirty="0" err="1" smtClean="0"/>
              <a:t>N</a:t>
            </a:r>
            <a:r>
              <a:rPr lang="el-GR" sz="2400" dirty="0" smtClean="0">
                <a:latin typeface="Times New Roman"/>
                <a:cs typeface="Times New Roman"/>
              </a:rPr>
              <a:t>Ω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>здесь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ru-RU" dirty="0" smtClean="0">
                <a:latin typeface="Times New Roman"/>
                <a:cs typeface="Times New Roman"/>
              </a:rPr>
              <a:t> – размер алфавита (4 или 20), </a:t>
            </a:r>
            <a:r>
              <a:rPr lang="en-US" i="1" dirty="0" smtClean="0">
                <a:latin typeface="Times New Roman"/>
                <a:cs typeface="Times New Roman"/>
              </a:rPr>
              <a:t>L </a:t>
            </a:r>
            <a:r>
              <a:rPr lang="ru-RU" dirty="0" smtClean="0">
                <a:latin typeface="Times New Roman"/>
                <a:cs typeface="Times New Roman"/>
              </a:rPr>
              <a:t>– длина последовательности, а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ru-RU" dirty="0" smtClean="0">
                <a:latin typeface="Times New Roman"/>
                <a:cs typeface="Times New Roman"/>
              </a:rPr>
              <a:t> равно числу различных последовательностей, имеющих в точности те же частоты букв, что и данная. </a:t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dirty="0" smtClean="0">
                <a:solidFill>
                  <a:srgbClr val="FFFF00"/>
                </a:solidFill>
                <a:latin typeface="Times New Roman"/>
                <a:cs typeface="Times New Roman"/>
              </a:rPr>
              <a:t>Чем больше частоты букв различаются между собой, тем меньше </a:t>
            </a:r>
            <a:r>
              <a:rPr lang="en-US" i="1" dirty="0" smtClean="0">
                <a:solidFill>
                  <a:srgbClr val="FFFF00"/>
                </a:solidFill>
              </a:rPr>
              <a:t>K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ru-RU" dirty="0" smtClean="0">
                <a:solidFill>
                  <a:srgbClr val="FFFF00"/>
                </a:solidFill>
              </a:rPr>
              <a:t>почему?)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sz="2400" i="1" dirty="0" smtClean="0"/>
              <a:t>K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 =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∑</a:t>
            </a:r>
            <a:r>
              <a:rPr lang="el-GR" sz="2400" baseline="-25000" dirty="0" smtClean="0">
                <a:latin typeface="Times New Roman"/>
                <a:cs typeface="Times New Roman"/>
              </a:rPr>
              <a:t>α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ru-RU" sz="2400" i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US" sz="2400" dirty="0" smtClean="0">
                <a:latin typeface="Times New Roman"/>
                <a:cs typeface="Times New Roman"/>
              </a:rPr>
              <a:t>) log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ru-RU" dirty="0" smtClean="0">
                <a:latin typeface="Times New Roman"/>
                <a:cs typeface="Times New Roman"/>
              </a:rPr>
              <a:t>где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– </a:t>
            </a:r>
            <a:r>
              <a:rPr lang="ru-RU" dirty="0" smtClean="0">
                <a:latin typeface="Times New Roman"/>
                <a:cs typeface="Times New Roman"/>
              </a:rPr>
              <a:t>частоты букв.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i="1" dirty="0" smtClean="0"/>
              <a:t> K</a:t>
            </a:r>
            <a:r>
              <a:rPr lang="ru-RU" baseline="-25000" dirty="0" smtClean="0"/>
              <a:t>2</a:t>
            </a:r>
            <a:r>
              <a:rPr lang="en-US" dirty="0" smtClean="0"/>
              <a:t>  </a:t>
            </a:r>
            <a:r>
              <a:rPr lang="ru-RU" dirty="0" smtClean="0"/>
              <a:t>представляет собой приближение 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: </a:t>
            </a:r>
            <a:r>
              <a:rPr lang="en-US" i="1" dirty="0" smtClean="0"/>
              <a:t>K</a:t>
            </a:r>
            <a:r>
              <a:rPr lang="ru-RU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/>
              <a:t>K</a:t>
            </a:r>
            <a:r>
              <a:rPr lang="ru-RU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∞</a:t>
            </a: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en-US" dirty="0" err="1" smtClean="0"/>
              <a:t>seg</a:t>
            </a:r>
            <a:r>
              <a:rPr lang="ru-RU" dirty="0" smtClean="0"/>
              <a:t> (окончание)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390" y="1700760"/>
            <a:ext cx="8713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Проходим по последовательности окном длины 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ru-RU" sz="2400" dirty="0" smtClean="0">
                <a:latin typeface="Times New Roman"/>
                <a:cs typeface="Times New Roman"/>
              </a:rPr>
              <a:t> (по умолчанию 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 = 12) </a:t>
            </a:r>
            <a:r>
              <a:rPr lang="ru-RU" sz="2400" dirty="0" smtClean="0">
                <a:latin typeface="Times New Roman"/>
                <a:cs typeface="Times New Roman"/>
              </a:rPr>
              <a:t>и определяем  сложность</a:t>
            </a:r>
            <a:r>
              <a:rPr lang="en-US" sz="2400" i="1" dirty="0" smtClean="0"/>
              <a:t> </a:t>
            </a:r>
            <a:r>
              <a:rPr lang="ru-RU" sz="2400" dirty="0" smtClean="0"/>
              <a:t>(</a:t>
            </a:r>
            <a:r>
              <a:rPr lang="en-US" sz="2400" i="1" dirty="0" smtClean="0"/>
              <a:t>K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) для каждого окна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Помечаем все буквы, попавшие в окна, чья  сложность ниже первого порога,</a:t>
            </a:r>
            <a:r>
              <a:rPr lang="en-US" sz="2400" dirty="0" smtClean="0"/>
              <a:t> </a:t>
            </a:r>
            <a:r>
              <a:rPr lang="ru-RU" sz="2400" dirty="0" smtClean="0"/>
              <a:t>по умолчанию равного 2</a:t>
            </a:r>
            <a:r>
              <a:rPr lang="en-US" sz="2400" dirty="0" smtClean="0"/>
              <a:t>,2.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Помечаем все буквы, попавшие в окна, пересекающиеся с уже помеченными участками и чья  сложность ниже второго порога,</a:t>
            </a:r>
            <a:r>
              <a:rPr lang="en-US" sz="2400" dirty="0" smtClean="0"/>
              <a:t> </a:t>
            </a:r>
            <a:r>
              <a:rPr lang="ru-RU" sz="2400" dirty="0" smtClean="0"/>
              <a:t>по умолчанию равного 2</a:t>
            </a:r>
            <a:r>
              <a:rPr lang="en-US" sz="2400" dirty="0" smtClean="0"/>
              <a:t>,</a:t>
            </a:r>
            <a:r>
              <a:rPr lang="ru-RU" sz="2400" dirty="0" smtClean="0"/>
              <a:t>5.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Для каждого непрерывного отрезка из помеченных букв уточняем границы участка малой сложности, используя меру </a:t>
            </a:r>
            <a:r>
              <a:rPr lang="en-US" sz="2400" i="1" dirty="0" smtClean="0"/>
              <a:t>K</a:t>
            </a:r>
            <a:r>
              <a:rPr lang="ru-RU" sz="2400" baseline="-25000" dirty="0" smtClean="0"/>
              <a:t>1</a:t>
            </a:r>
            <a:r>
              <a:rPr lang="en-US" sz="2400" dirty="0" smtClean="0"/>
              <a:t> .</a:t>
            </a:r>
            <a:endParaRPr lang="ru-RU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60" y="116540"/>
            <a:ext cx="7772400" cy="1143000"/>
          </a:xfrm>
        </p:spPr>
        <p:txBody>
          <a:bodyPr/>
          <a:lstStyle/>
          <a:p>
            <a:r>
              <a:rPr lang="ru-RU" dirty="0" smtClean="0"/>
              <a:t>Корректировка матрицы замен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400" y="1340710"/>
            <a:ext cx="8641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Матрица замен (</a:t>
            </a:r>
            <a:r>
              <a:rPr lang="en-US" dirty="0" smtClean="0"/>
              <a:t>BLOSUM </a:t>
            </a:r>
            <a:r>
              <a:rPr lang="ru-RU" dirty="0" smtClean="0"/>
              <a:t>или </a:t>
            </a:r>
            <a:r>
              <a:rPr lang="en-US" dirty="0" smtClean="0"/>
              <a:t>PAM) </a:t>
            </a:r>
            <a:r>
              <a:rPr lang="ru-RU" dirty="0" smtClean="0"/>
              <a:t>может быть представлена в виде:</a:t>
            </a:r>
            <a:br>
              <a:rPr lang="ru-RU" dirty="0" smtClean="0"/>
            </a:b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="1" i="1" dirty="0" smtClean="0">
                <a:cs typeface="Times New Roman" pitchFamily="18" charset="0"/>
              </a:rPr>
              <a:t>s</a:t>
            </a:r>
            <a:r>
              <a:rPr lang="en-US" b="1" dirty="0" smtClean="0">
                <a:cs typeface="Times New Roman" pitchFamily="18" charset="0"/>
              </a:rPr>
              <a:t>(</a:t>
            </a:r>
            <a:r>
              <a:rPr lang="el-GR" b="1" i="1" dirty="0" smtClean="0">
                <a:cs typeface="Times New Roman" pitchFamily="18" charset="0"/>
              </a:rPr>
              <a:t>αβ</a:t>
            </a:r>
            <a:r>
              <a:rPr lang="en-US" b="1" dirty="0" smtClean="0">
                <a:cs typeface="Times New Roman" pitchFamily="18" charset="0"/>
              </a:rPr>
              <a:t>) = </a:t>
            </a:r>
            <a:r>
              <a:rPr lang="el-GR" b="1" i="1" dirty="0" smtClean="0">
                <a:cs typeface="Times New Roman" pitchFamily="18" charset="0"/>
              </a:rPr>
              <a:t>λ</a:t>
            </a:r>
            <a:r>
              <a:rPr lang="en-US" b="1" i="1" baseline="30000" dirty="0" smtClean="0">
                <a:cs typeface="Times New Roman" pitchFamily="18" charset="0"/>
              </a:rPr>
              <a:t>–</a:t>
            </a:r>
            <a:r>
              <a:rPr lang="en-US" b="1" baseline="30000" dirty="0" smtClean="0">
                <a:cs typeface="Times New Roman" pitchFamily="18" charset="0"/>
              </a:rPr>
              <a:t>1</a:t>
            </a:r>
            <a:r>
              <a:rPr lang="el-GR" b="1" i="1" dirty="0" smtClean="0">
                <a:cs typeface="Times New Roman" pitchFamily="18" charset="0"/>
              </a:rPr>
              <a:t> </a:t>
            </a:r>
            <a:r>
              <a:rPr lang="el-GR" b="1" i="1" dirty="0" smtClean="0">
                <a:latin typeface="Times New Roman"/>
                <a:cs typeface="Times New Roman"/>
              </a:rPr>
              <a:t>·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где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частоты замен в эталонных выравниваниях, 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частоты букв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i="1" dirty="0" smtClean="0">
                <a:cs typeface="Times New Roman" pitchFamily="18" charset="0"/>
              </a:rPr>
              <a:t>p</a:t>
            </a:r>
            <a:r>
              <a:rPr lang="el-GR" i="1" baseline="-25000" dirty="0" smtClean="0">
                <a:cs typeface="Times New Roman" pitchFamily="18" charset="0"/>
              </a:rPr>
              <a:t>α</a:t>
            </a:r>
            <a:r>
              <a:rPr lang="ru-RU" i="1" baseline="-25000" dirty="0" smtClean="0"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вероятностям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бернуллиевской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модели в формуле для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E-value</a:t>
            </a: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dirty="0" smtClean="0"/>
              <a:t>Имеется очевидное равенство: </a:t>
            </a:r>
            <a:r>
              <a:rPr lang="ru-RU" dirty="0" smtClean="0">
                <a:latin typeface="Times New Roman"/>
                <a:cs typeface="Times New Roman"/>
              </a:rPr>
              <a:t>∑</a:t>
            </a:r>
            <a:r>
              <a:rPr lang="el-GR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любой буквы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Пусть теперь имеется пара последовательностей, в которых частоты букв 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≠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.</a:t>
            </a:r>
          </a:p>
          <a:p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Задача: подобрать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так, чтобы: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а) </a:t>
            </a:r>
            <a:r>
              <a:rPr lang="ru-RU" dirty="0" smtClean="0">
                <a:latin typeface="Times New Roman"/>
                <a:cs typeface="Times New Roman"/>
              </a:rPr>
              <a:t>∑</a:t>
            </a:r>
            <a:r>
              <a:rPr lang="el-GR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, т.е. частоты замен соответствовали частотам букв;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б) матрица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была (в каком-нибудь смысле) «</a:t>
            </a:r>
            <a:r>
              <a:rPr lang="ru-RU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самой близкой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» к матрице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изо всех матриц, удовлетворяющих условию (а).</a:t>
            </a:r>
          </a:p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dirty="0" smtClean="0"/>
              <a:t>Когда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подобраны, для выравнивания используется матрица замен 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="1" i="1" dirty="0" smtClean="0">
                <a:cs typeface="Times New Roman" pitchFamily="18" charset="0"/>
              </a:rPr>
              <a:t>s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cs typeface="Times New Roman" pitchFamily="18" charset="0"/>
              </a:rPr>
              <a:t>(</a:t>
            </a:r>
            <a:r>
              <a:rPr lang="el-GR" b="1" i="1" dirty="0" smtClean="0">
                <a:cs typeface="Times New Roman" pitchFamily="18" charset="0"/>
              </a:rPr>
              <a:t>αβ</a:t>
            </a:r>
            <a:r>
              <a:rPr lang="en-US" b="1" dirty="0" smtClean="0">
                <a:cs typeface="Times New Roman" pitchFamily="18" charset="0"/>
              </a:rPr>
              <a:t>) = </a:t>
            </a:r>
            <a:r>
              <a:rPr lang="el-GR" b="1" i="1" dirty="0" smtClean="0">
                <a:cs typeface="Times New Roman" pitchFamily="18" charset="0"/>
              </a:rPr>
              <a:t>λ</a:t>
            </a:r>
            <a:r>
              <a:rPr lang="en-US" b="1" i="1" baseline="30000" dirty="0" smtClean="0">
                <a:cs typeface="Times New Roman" pitchFamily="18" charset="0"/>
              </a:rPr>
              <a:t>–</a:t>
            </a:r>
            <a:r>
              <a:rPr lang="en-US" b="1" baseline="30000" dirty="0" smtClean="0">
                <a:cs typeface="Times New Roman" pitchFamily="18" charset="0"/>
              </a:rPr>
              <a:t>1</a:t>
            </a:r>
            <a:r>
              <a:rPr lang="el-GR" b="1" i="1" dirty="0" smtClean="0">
                <a:cs typeface="Times New Roman" pitchFamily="18" charset="0"/>
              </a:rPr>
              <a:t> </a:t>
            </a:r>
            <a:r>
              <a:rPr lang="el-GR" b="1" i="1" dirty="0" smtClean="0">
                <a:latin typeface="Times New Roman"/>
                <a:cs typeface="Times New Roman"/>
              </a:rPr>
              <a:t>·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)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Сравнение 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r>
              <a:rPr lang="ru-RU" i="1" u="sng" dirty="0"/>
              <a:t>Формализация2:</a:t>
            </a:r>
            <a:r>
              <a:rPr lang="ru-RU" dirty="0"/>
              <a:t> локальное выравнивание</a:t>
            </a:r>
          </a:p>
          <a:p>
            <a:r>
              <a:rPr lang="ru-RU" i="1" u="sng" dirty="0"/>
              <a:t>Алгоритм2:</a:t>
            </a:r>
            <a:r>
              <a:rPr lang="ru-RU" dirty="0"/>
              <a:t> Граф локального выравнивания</a:t>
            </a:r>
            <a:r>
              <a:rPr lang="ru-RU"/>
              <a:t>, </a:t>
            </a:r>
            <a:r>
              <a:rPr lang="ru-RU" smtClean="0"/>
              <a:t>динамическое </a:t>
            </a:r>
            <a:r>
              <a:rPr lang="ru-RU" dirty="0"/>
              <a:t>программирование</a:t>
            </a:r>
          </a:p>
          <a:p>
            <a:r>
              <a:rPr lang="ru-RU" i="1" u="sng" dirty="0"/>
              <a:t>Параметры:</a:t>
            </a:r>
            <a:r>
              <a:rPr lang="ru-RU" dirty="0"/>
              <a:t>  </a:t>
            </a:r>
            <a:r>
              <a:rPr lang="ru-RU"/>
              <a:t>Матрица </a:t>
            </a:r>
            <a:r>
              <a:rPr lang="ru-RU" smtClean="0"/>
              <a:t>сходства</a:t>
            </a:r>
            <a:r>
              <a:rPr lang="ru-RU" dirty="0"/>
              <a:t>, штраф за </a:t>
            </a:r>
            <a:r>
              <a:rPr lang="ru-RU" dirty="0" err="1"/>
              <a:t>делецию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60" y="-27480"/>
            <a:ext cx="7772400" cy="1143000"/>
          </a:xfrm>
        </p:spPr>
        <p:txBody>
          <a:bodyPr/>
          <a:lstStyle/>
          <a:p>
            <a:r>
              <a:rPr lang="ru-RU" dirty="0" smtClean="0"/>
              <a:t>Какая матрица самая близкая?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400" y="908650"/>
            <a:ext cx="8641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Используется один из двух вариантов.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Вариант 1. Самая близкая матрица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та, для которой минимальна величина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dirty="0" smtClean="0">
                <a:cs typeface="Times New Roman" pitchFamily="18" charset="0"/>
              </a:rPr>
              <a:t> D </a:t>
            </a:r>
            <a:r>
              <a:rPr lang="en-US" b="1" dirty="0" smtClean="0">
                <a:cs typeface="Times New Roman" pitchFamily="18" charset="0"/>
              </a:rPr>
              <a:t>= </a:t>
            </a:r>
            <a:r>
              <a:rPr lang="el-GR" b="1" dirty="0" smtClean="0">
                <a:cs typeface="Times New Roman" pitchFamily="18" charset="0"/>
              </a:rPr>
              <a:t>∑</a:t>
            </a:r>
            <a:r>
              <a:rPr lang="el-GR" b="1" i="1" baseline="-25000" dirty="0" smtClean="0">
                <a:cs typeface="Times New Roman" pitchFamily="18" charset="0"/>
              </a:rPr>
              <a:t>αβ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log(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Вариант 2. Самая близкая матрица та, для которой, во первых, выполнено равенство: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b="1" dirty="0" smtClean="0">
                <a:cs typeface="Times New Roman" pitchFamily="18" charset="0"/>
              </a:rPr>
              <a:t> ∑</a:t>
            </a:r>
            <a:r>
              <a:rPr lang="el-GR" b="1" i="1" baseline="-25000" dirty="0" smtClean="0">
                <a:cs typeface="Times New Roman" pitchFamily="18" charset="0"/>
              </a:rPr>
              <a:t>αβ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log(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'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l-GR" b="1" dirty="0" smtClean="0">
                <a:cs typeface="Times New Roman" pitchFamily="18" charset="0"/>
              </a:rPr>
              <a:t>∑</a:t>
            </a:r>
            <a:r>
              <a:rPr lang="el-GR" b="1" i="1" baseline="-25000" dirty="0" smtClean="0">
                <a:cs typeface="Times New Roman" pitchFamily="18" charset="0"/>
              </a:rPr>
              <a:t>αβ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log(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)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 во-вторых, величина 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минимальна среди всех матриц, для которых выполнено это равенство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Именно второй вариант реализован в программе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BLASTP.</a:t>
            </a:r>
            <a:endParaRPr lang="ru-RU" dirty="0" smtClean="0"/>
          </a:p>
          <a:p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Смысл равенства в том, что величина в правой и левой его части («энтропия матрицы») характеризует отличие частот пар в выравниваниях от произведений частот букв.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матриц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PAM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энтропия уменьшается с ростом номера (для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PAM10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она больше, чем для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PAM100)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для матриц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BLOSUM —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наоборот (почему?)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1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043363"/>
          </a:xfrm>
        </p:spPr>
        <p:txBody>
          <a:bodyPr/>
          <a:lstStyle/>
          <a:p>
            <a:r>
              <a:rPr lang="ru-RU" sz="8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</a:t>
            </a:r>
            <a:r>
              <a:rPr lang="ru-RU" sz="8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банку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31837"/>
          </a:xfrm>
        </p:spPr>
        <p:txBody>
          <a:bodyPr/>
          <a:lstStyle/>
          <a:p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банку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Постановка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4963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На входе</a:t>
            </a:r>
            <a:r>
              <a:rPr lang="ru-RU" sz="2400" smtClean="0"/>
              <a:t>: последовательность-запрос </a:t>
            </a:r>
            <a:r>
              <a:rPr lang="ru-RU" sz="2400" dirty="0" smtClean="0"/>
              <a:t>(</a:t>
            </a:r>
            <a:r>
              <a:rPr lang="en-US" sz="2400" dirty="0" smtClean="0"/>
              <a:t>query)</a:t>
            </a:r>
            <a:r>
              <a:rPr lang="ru-RU" sz="2400" dirty="0" smtClean="0"/>
              <a:t> и банк из </a:t>
            </a:r>
            <a:r>
              <a:rPr lang="ru-RU" sz="2400" smtClean="0"/>
              <a:t>большого количества последовательностей</a:t>
            </a:r>
            <a:r>
              <a:rPr lang="ru-RU" sz="2400" dirty="0" smtClean="0"/>
              <a:t>. 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Нужно найти в банке кандидатов в </a:t>
            </a:r>
            <a:r>
              <a:rPr lang="ru-RU" sz="2400" smtClean="0"/>
              <a:t>гомологи запроса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Кандидатами в </a:t>
            </a:r>
            <a:r>
              <a:rPr lang="ru-RU" sz="2400" smtClean="0"/>
              <a:t>гомологи считаются последовательности с достаточно высоким весом </a:t>
            </a:r>
            <a:r>
              <a:rPr lang="ru-RU" sz="2400" dirty="0" smtClean="0"/>
              <a:t>локального </a:t>
            </a:r>
            <a:r>
              <a:rPr lang="ru-RU" sz="2400" smtClean="0"/>
              <a:t>выравнивания с запросом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smtClean="0"/>
              <a:t>Достаточно ли высок вес, оценивается </a:t>
            </a:r>
            <a:r>
              <a:rPr lang="ru-RU" sz="2400" dirty="0" smtClean="0"/>
              <a:t>по </a:t>
            </a:r>
            <a:r>
              <a:rPr lang="en-US" sz="2400" dirty="0" smtClean="0"/>
              <a:t>P-value </a:t>
            </a:r>
            <a:r>
              <a:rPr lang="ru-RU" sz="2400" dirty="0" smtClean="0"/>
              <a:t>или </a:t>
            </a:r>
            <a:r>
              <a:rPr lang="en-US" sz="2400" dirty="0" smtClean="0"/>
              <a:t>E-value.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Главная проблема – время: </a:t>
            </a:r>
            <a:r>
              <a:rPr lang="ru-RU" sz="2400" smtClean="0"/>
              <a:t>алгоритм Смита </a:t>
            </a:r>
            <a:r>
              <a:rPr lang="ru-RU" sz="2400" dirty="0" smtClean="0"/>
              <a:t>– </a:t>
            </a:r>
            <a:r>
              <a:rPr lang="ru-RU" sz="2400" err="1" smtClean="0"/>
              <a:t>Ватермана</a:t>
            </a:r>
            <a:r>
              <a:rPr lang="ru-RU" sz="2400" smtClean="0"/>
              <a:t> слишком </a:t>
            </a:r>
            <a:r>
              <a:rPr lang="ru-RU" sz="2400" dirty="0" smtClean="0"/>
              <a:t>медленный. Нужны </a:t>
            </a:r>
            <a:r>
              <a:rPr lang="ru-RU" sz="2400" smtClean="0"/>
              <a:t>приёмы быстрого </a:t>
            </a:r>
            <a:r>
              <a:rPr lang="ru-RU" sz="2400" dirty="0" smtClean="0"/>
              <a:t>выравнивания.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Нахождение всех достаточно </a:t>
            </a:r>
            <a:r>
              <a:rPr lang="ru-RU" sz="2400" dirty="0" smtClean="0"/>
              <a:t>хороших выравниваний </a:t>
            </a:r>
            <a:r>
              <a:rPr lang="ru-RU" sz="2400" smtClean="0"/>
              <a:t>не гарантируется (эвристические </a:t>
            </a:r>
            <a:r>
              <a:rPr lang="ru-RU" sz="2400" dirty="0" smtClean="0"/>
              <a:t>алгоритмы).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31837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банку.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Хеширование.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4963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Подготовка банка </a:t>
            </a:r>
            <a:r>
              <a:rPr lang="ru-RU" sz="2800"/>
              <a:t>– </a:t>
            </a:r>
            <a:r>
              <a:rPr lang="ru-RU" sz="2800" smtClean="0"/>
              <a:t>построение </a:t>
            </a:r>
            <a:r>
              <a:rPr lang="ru-RU" sz="2800" dirty="0"/>
              <a:t>хэш-таблицы. Хэш-функция – </a:t>
            </a:r>
            <a:r>
              <a:rPr lang="ru-RU" sz="2800"/>
              <a:t>номер </a:t>
            </a:r>
            <a:r>
              <a:rPr lang="ru-RU" sz="2800" smtClean="0"/>
              <a:t>слова </a:t>
            </a:r>
            <a:r>
              <a:rPr lang="ru-RU" sz="2800" dirty="0"/>
              <a:t>заданного размера (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l-</a:t>
            </a:r>
            <a:r>
              <a:rPr lang="en-US" sz="28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tuple</a:t>
            </a:r>
            <a:r>
              <a:rPr lang="en-US" sz="2800" dirty="0"/>
              <a:t>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l-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грамма</a:t>
            </a:r>
            <a:r>
              <a:rPr lang="ru-RU" sz="2800" dirty="0"/>
              <a:t>).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В </a:t>
            </a:r>
            <a:r>
              <a:rPr lang="ru-RU" sz="2800"/>
              <a:t>хэш-таблице </a:t>
            </a:r>
            <a:r>
              <a:rPr lang="ru-RU" sz="2800" smtClean="0"/>
              <a:t>хранятся списки ссылок </a:t>
            </a:r>
            <a:r>
              <a:rPr lang="ru-RU" sz="2800"/>
              <a:t>на </a:t>
            </a:r>
            <a:r>
              <a:rPr lang="ru-RU" sz="2800" smtClean="0"/>
              <a:t>последовательности </a:t>
            </a:r>
            <a:r>
              <a:rPr lang="ru-RU" sz="2800" dirty="0"/>
              <a:t>и на позиции </a:t>
            </a:r>
            <a:r>
              <a:rPr lang="ru-RU" sz="2800"/>
              <a:t>в </a:t>
            </a:r>
            <a:r>
              <a:rPr lang="ru-RU" sz="2800" smtClean="0"/>
              <a:t>последовательностях</a:t>
            </a:r>
            <a:r>
              <a:rPr lang="ru-RU" sz="2800" dirty="0"/>
              <a:t>, </a:t>
            </a:r>
            <a:r>
              <a:rPr lang="ru-RU" sz="2800"/>
              <a:t>где </a:t>
            </a:r>
            <a:r>
              <a:rPr lang="ru-RU" sz="2800" smtClean="0"/>
              <a:t>встречается соответствующая </a:t>
            </a:r>
            <a:r>
              <a:rPr lang="en-US" sz="2800" i="1" dirty="0"/>
              <a:t>l</a:t>
            </a:r>
            <a:r>
              <a:rPr lang="ru-RU" sz="2800" dirty="0"/>
              <a:t>-грамма.</a:t>
            </a:r>
          </a:p>
          <a:p>
            <a:pPr>
              <a:lnSpc>
                <a:spcPct val="90000"/>
              </a:lnSpc>
            </a:pPr>
            <a:r>
              <a:rPr lang="ru-RU" sz="2800"/>
              <a:t>При </a:t>
            </a:r>
            <a:r>
              <a:rPr lang="ru-RU" sz="2800" smtClean="0"/>
              <a:t>поиске запроса </a:t>
            </a:r>
            <a:r>
              <a:rPr lang="ru-RU" sz="2800" dirty="0"/>
              <a:t>(</a:t>
            </a:r>
            <a:r>
              <a:rPr lang="en-US" sz="2800" dirty="0"/>
              <a:t>query) </a:t>
            </a:r>
            <a:r>
              <a:rPr lang="ru-RU" sz="2800"/>
              <a:t>в </a:t>
            </a:r>
            <a:r>
              <a:rPr lang="ru-RU" sz="2800" smtClean="0"/>
              <a:t>последовательности запроса последовательно находятся </a:t>
            </a:r>
            <a:r>
              <a:rPr lang="en-US" sz="2800" i="1" dirty="0"/>
              <a:t>l</a:t>
            </a:r>
            <a:r>
              <a:rPr lang="ru-RU" sz="2800" dirty="0"/>
              <a:t>-граммы, далее, по хэш-таблице для </a:t>
            </a:r>
            <a:r>
              <a:rPr lang="ru-RU" sz="2800"/>
              <a:t>них </a:t>
            </a:r>
            <a:r>
              <a:rPr lang="ru-RU" sz="2800" smtClean="0"/>
              <a:t>находятся соответствующие </a:t>
            </a:r>
            <a:r>
              <a:rPr lang="ru-RU" sz="2800" dirty="0"/>
              <a:t>документы и позиции. </a:t>
            </a:r>
          </a:p>
          <a:p>
            <a:pPr>
              <a:lnSpc>
                <a:spcPct val="90000"/>
              </a:lnSpc>
            </a:pPr>
            <a:r>
              <a:rPr lang="ru-RU" sz="2800"/>
              <a:t>Пара </a:t>
            </a:r>
            <a:r>
              <a:rPr lang="ru-RU" sz="2800" smtClean="0"/>
              <a:t>совпадающих </a:t>
            </a:r>
            <a:r>
              <a:rPr lang="en-US" sz="2800" i="1" dirty="0"/>
              <a:t>l</a:t>
            </a:r>
            <a:r>
              <a:rPr lang="ru-RU" sz="2800" dirty="0"/>
              <a:t>-грамм </a:t>
            </a:r>
            <a:r>
              <a:rPr lang="ru-RU" sz="2800"/>
              <a:t>в </a:t>
            </a:r>
            <a:r>
              <a:rPr lang="ru-RU" sz="2800" smtClean="0"/>
              <a:t>запросе </a:t>
            </a:r>
            <a:r>
              <a:rPr lang="ru-RU" sz="2800" dirty="0"/>
              <a:t>и в </a:t>
            </a:r>
            <a:r>
              <a:rPr lang="ru-RU" sz="2800"/>
              <a:t>банке </a:t>
            </a:r>
            <a:r>
              <a:rPr lang="ru-RU" sz="2800" smtClean="0"/>
              <a:t>называется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затравкой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якорем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seed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731837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банку.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BLAST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Ищем якоря </a:t>
            </a:r>
            <a:r>
              <a:rPr lang="ru-RU" sz="2800" dirty="0" smtClean="0"/>
              <a:t>с </a:t>
            </a:r>
            <a:r>
              <a:rPr lang="ru-RU" sz="2800" dirty="0"/>
              <a:t>помощью </a:t>
            </a:r>
            <a:r>
              <a:rPr lang="ru-RU" sz="2800" dirty="0" smtClean="0"/>
              <a:t>хэш-таблицы. Длина якоря: </a:t>
            </a:r>
            <a:r>
              <a:rPr lang="en-US" sz="2800" i="1" dirty="0" smtClean="0"/>
              <a:t>l = </a:t>
            </a:r>
            <a:r>
              <a:rPr lang="en-US" sz="2800" dirty="0" smtClean="0"/>
              <a:t>3 </a:t>
            </a:r>
            <a:r>
              <a:rPr lang="ru-RU" sz="2800" dirty="0" smtClean="0"/>
              <a:t>или 4 для белков, </a:t>
            </a:r>
            <a:r>
              <a:rPr lang="en-US" sz="2800" i="1" dirty="0" smtClean="0"/>
              <a:t>l </a:t>
            </a:r>
            <a:r>
              <a:rPr lang="ru-RU" sz="2800" dirty="0" smtClean="0">
                <a:latin typeface="Times New Roman"/>
                <a:cs typeface="Times New Roman"/>
              </a:rPr>
              <a:t>≥ </a:t>
            </a:r>
            <a:r>
              <a:rPr lang="ru-RU" sz="2800" dirty="0" smtClean="0"/>
              <a:t>7 для </a:t>
            </a:r>
            <a:r>
              <a:rPr lang="ru-RU" sz="2800" dirty="0" smtClean="0"/>
              <a:t>н.к.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Каждый якорь </a:t>
            </a:r>
            <a:r>
              <a:rPr lang="ru-RU" sz="2800" dirty="0" smtClean="0"/>
              <a:t>расширяем с </a:t>
            </a:r>
            <a:r>
              <a:rPr lang="ru-RU" sz="2800" dirty="0"/>
              <a:t>тем, чтобы получить </a:t>
            </a:r>
            <a:r>
              <a:rPr lang="ru-RU" sz="2800" dirty="0" smtClean="0"/>
              <a:t>сегмент совпадения </a:t>
            </a:r>
            <a:r>
              <a:rPr lang="ru-RU" sz="2800" dirty="0"/>
              <a:t>наибольшего </a:t>
            </a:r>
            <a:r>
              <a:rPr lang="ru-RU" sz="2800" dirty="0" smtClean="0"/>
              <a:t>веса </a:t>
            </a:r>
            <a:r>
              <a:rPr lang="en-US" sz="2800" dirty="0"/>
              <a:t>(HSP – high scoring pair).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Оцениваем его </a:t>
            </a:r>
            <a:r>
              <a:rPr lang="ru-RU" sz="2800" dirty="0" smtClean="0"/>
              <a:t>статистическую значимость</a:t>
            </a:r>
            <a:r>
              <a:rPr lang="en-US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(E-value)</a:t>
            </a:r>
            <a:r>
              <a:rPr lang="ru-RU" sz="2800" dirty="0" smtClean="0"/>
              <a:t>, </a:t>
            </a:r>
            <a:r>
              <a:rPr lang="ru-RU" sz="2800" dirty="0"/>
              <a:t>и, </a:t>
            </a:r>
            <a:r>
              <a:rPr lang="ru-RU" sz="2800" dirty="0" smtClean="0"/>
              <a:t>если </a:t>
            </a:r>
            <a:r>
              <a:rPr lang="ru-RU" sz="2800" dirty="0"/>
              <a:t>она больше порога, то </a:t>
            </a:r>
            <a:r>
              <a:rPr lang="ru-RU" sz="2800" dirty="0" smtClean="0"/>
              <a:t>выдаём</a:t>
            </a: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dirty="0" smtClean="0"/>
              <a:t>(</a:t>
            </a:r>
            <a:r>
              <a:rPr lang="de-DE" sz="2000" b="1" i="1" dirty="0" err="1" smtClean="0"/>
              <a:t>Altschul</a:t>
            </a:r>
            <a:r>
              <a:rPr lang="de-DE" sz="2000" i="1" dirty="0" smtClean="0"/>
              <a:t> , Gish, Miller, Myers, </a:t>
            </a:r>
            <a:r>
              <a:rPr lang="de-DE" sz="2000" i="1" dirty="0" err="1" smtClean="0"/>
              <a:t>Lipman</a:t>
            </a:r>
            <a:r>
              <a:rPr lang="ru-RU" sz="2000" i="1" dirty="0" smtClean="0"/>
              <a:t>, 1990</a:t>
            </a:r>
            <a:r>
              <a:rPr lang="en-US" sz="2000" i="1" dirty="0" smtClean="0"/>
              <a:t>)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803275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банку.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BLAST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24863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Расширяются не одиночные якоря, а пары якорей, которые находятся недалеко и на близких диагоналях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cs typeface="Times New Roman" pitchFamily="18" charset="0"/>
              </a:rPr>
              <a:t>При расширении пары якорей допускаются </a:t>
            </a:r>
            <a:r>
              <a:rPr lang="ru-RU" sz="2400" dirty="0" err="1" smtClean="0">
                <a:cs typeface="Times New Roman" pitchFamily="18" charset="0"/>
              </a:rPr>
              <a:t>делеции</a:t>
            </a:r>
            <a:endParaRPr lang="ru-RU" sz="24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/>
              <a:t>T</a:t>
            </a:r>
            <a:r>
              <a:rPr lang="en-US" sz="2400" dirty="0" smtClean="0"/>
              <a:t>-</a:t>
            </a:r>
            <a:r>
              <a:rPr lang="ru-RU" sz="2400" dirty="0" smtClean="0"/>
              <a:t>соседней </a:t>
            </a:r>
            <a:r>
              <a:rPr lang="en-US" sz="2400" i="1" dirty="0" smtClean="0"/>
              <a:t>l</a:t>
            </a:r>
            <a:r>
              <a:rPr lang="en-US" sz="2400" dirty="0" smtClean="0"/>
              <a:t>-</a:t>
            </a:r>
            <a:r>
              <a:rPr lang="ru-RU" sz="2400" dirty="0" err="1" smtClean="0"/>
              <a:t>граммой</a:t>
            </a:r>
            <a:r>
              <a:rPr lang="ru-RU" sz="2400" dirty="0" smtClean="0"/>
              <a:t> </a:t>
            </a:r>
            <a:r>
              <a:rPr lang="en-US" sz="2400" b="1" i="1" dirty="0" smtClean="0"/>
              <a:t>L</a:t>
            </a:r>
            <a:r>
              <a:rPr lang="en-US" sz="2400" b="1" i="1" baseline="30000" dirty="0" smtClean="0"/>
              <a:t>T</a:t>
            </a:r>
            <a:r>
              <a:rPr lang="ru-RU" sz="2400" dirty="0" smtClean="0"/>
              <a:t> для </a:t>
            </a:r>
            <a:r>
              <a:rPr lang="en-US" sz="2400" i="1" dirty="0" smtClean="0"/>
              <a:t>l</a:t>
            </a:r>
            <a:r>
              <a:rPr lang="en-US" sz="2400" dirty="0" smtClean="0"/>
              <a:t>-</a:t>
            </a:r>
            <a:r>
              <a:rPr lang="ru-RU" sz="2400" dirty="0" smtClean="0"/>
              <a:t>граммы </a:t>
            </a:r>
            <a:r>
              <a:rPr lang="en-US" sz="2400" b="1" i="1" dirty="0" smtClean="0"/>
              <a:t>L</a:t>
            </a:r>
            <a:r>
              <a:rPr lang="ru-RU" sz="2400" dirty="0" smtClean="0"/>
              <a:t> называется такая </a:t>
            </a:r>
            <a:r>
              <a:rPr lang="en-US" sz="2400" i="1" dirty="0" smtClean="0"/>
              <a:t>l</a:t>
            </a:r>
            <a:r>
              <a:rPr lang="en-US" sz="2400" dirty="0" smtClean="0"/>
              <a:t>-</a:t>
            </a:r>
            <a:r>
              <a:rPr lang="ru-RU" sz="2400" dirty="0" smtClean="0"/>
              <a:t>грамма, что вес ее сравнения</a:t>
            </a:r>
            <a:r>
              <a:rPr lang="en-US" sz="2400" dirty="0" smtClean="0"/>
              <a:t> </a:t>
            </a:r>
            <a:r>
              <a:rPr lang="ru-RU" sz="2400" dirty="0" smtClean="0"/>
              <a:t>с</a:t>
            </a:r>
            <a:r>
              <a:rPr lang="en-US" sz="2400" dirty="0" smtClean="0"/>
              <a:t> </a:t>
            </a:r>
            <a:r>
              <a:rPr lang="en-US" sz="2400" b="1" i="1" dirty="0" smtClean="0"/>
              <a:t>L</a:t>
            </a:r>
            <a:r>
              <a:rPr lang="ru-RU" sz="2400" b="1" i="1" dirty="0" smtClean="0"/>
              <a:t> </a:t>
            </a:r>
            <a:r>
              <a:rPr lang="ru-RU" sz="2400" dirty="0" smtClean="0"/>
              <a:t>не меньше заданного </a:t>
            </a:r>
            <a:r>
              <a:rPr lang="en-US" sz="2400" b="1" i="1" dirty="0" smtClean="0"/>
              <a:t>T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				</a:t>
            </a:r>
            <a:r>
              <a:rPr lang="en-US" sz="2400" b="1" dirty="0" smtClean="0">
                <a:cs typeface="Times New Roman" pitchFamily="18" charset="0"/>
              </a:rPr>
              <a:t>∑</a:t>
            </a:r>
            <a:r>
              <a:rPr lang="en-US" sz="2400" b="1" i="1" dirty="0" smtClean="0">
                <a:cs typeface="Times New Roman" pitchFamily="18" charset="0"/>
              </a:rPr>
              <a:t>s</a:t>
            </a:r>
            <a:r>
              <a:rPr lang="en-US" sz="2400" b="1" dirty="0" smtClean="0">
                <a:cs typeface="Times New Roman" pitchFamily="18" charset="0"/>
              </a:rPr>
              <a:t>(</a:t>
            </a:r>
            <a:r>
              <a:rPr lang="en-US" sz="2400" b="1" i="1" dirty="0" smtClean="0">
                <a:cs typeface="Times New Roman" pitchFamily="18" charset="0"/>
              </a:rPr>
              <a:t>L</a:t>
            </a:r>
            <a:r>
              <a:rPr lang="en-US" sz="2400" b="1" i="1" baseline="-25000" dirty="0" smtClean="0">
                <a:cs typeface="Times New Roman" pitchFamily="18" charset="0"/>
              </a:rPr>
              <a:t>i</a:t>
            </a:r>
            <a:r>
              <a:rPr lang="en-US" sz="2400" b="1" i="1" dirty="0" smtClean="0">
                <a:cs typeface="Times New Roman" pitchFamily="18" charset="0"/>
              </a:rPr>
              <a:t>, </a:t>
            </a:r>
            <a:r>
              <a:rPr lang="en-US" sz="2400" b="1" i="1" dirty="0" err="1" smtClean="0">
                <a:cs typeface="Times New Roman" pitchFamily="18" charset="0"/>
              </a:rPr>
              <a:t>L</a:t>
            </a:r>
            <a:r>
              <a:rPr lang="en-US" sz="2400" b="1" i="1" baseline="-25000" dirty="0" err="1" smtClean="0">
                <a:cs typeface="Times New Roman" pitchFamily="18" charset="0"/>
              </a:rPr>
              <a:t>i</a:t>
            </a:r>
            <a:r>
              <a:rPr lang="en-US" sz="2400" b="1" i="1" baseline="30000" dirty="0" err="1" smtClean="0">
                <a:cs typeface="Times New Roman" pitchFamily="18" charset="0"/>
              </a:rPr>
              <a:t>T</a:t>
            </a:r>
            <a:r>
              <a:rPr lang="en-US" sz="2400" b="1" dirty="0" smtClean="0">
                <a:cs typeface="Times New Roman" pitchFamily="18" charset="0"/>
              </a:rPr>
              <a:t>) ≥ </a:t>
            </a:r>
            <a:r>
              <a:rPr lang="en-US" sz="2400" b="1" i="1" dirty="0" smtClean="0">
                <a:cs typeface="Times New Roman" pitchFamily="18" charset="0"/>
              </a:rPr>
              <a:t>T </a:t>
            </a:r>
            <a:br>
              <a:rPr lang="en-US" sz="2400" b="1" i="1" dirty="0" smtClean="0">
                <a:cs typeface="Times New Roman" pitchFamily="18" charset="0"/>
              </a:rPr>
            </a:br>
            <a:r>
              <a:rPr lang="ru-RU" sz="2400" dirty="0" smtClean="0"/>
              <a:t>Для аминокислотных последовательностей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 при просмотре запроса формируем не только те </a:t>
            </a:r>
            <a:r>
              <a:rPr lang="en-US" sz="2400" i="1" dirty="0" smtClean="0"/>
              <a:t>l</a:t>
            </a:r>
            <a:r>
              <a:rPr lang="ru-RU" sz="2400" dirty="0" smtClean="0"/>
              <a:t>-граммы, которые встретились в нем, но также все </a:t>
            </a:r>
            <a:r>
              <a:rPr lang="en-US" sz="2400" i="1" dirty="0" smtClean="0"/>
              <a:t>T</a:t>
            </a:r>
            <a:r>
              <a:rPr lang="en-US" sz="2400" dirty="0" smtClean="0"/>
              <a:t>-</a:t>
            </a:r>
            <a:r>
              <a:rPr lang="ru-RU" sz="2400" dirty="0" smtClean="0"/>
              <a:t>соседние </a:t>
            </a:r>
            <a:r>
              <a:rPr lang="en-US" sz="2400" i="1" dirty="0" smtClean="0"/>
              <a:t>l</a:t>
            </a:r>
            <a:r>
              <a:rPr lang="ru-RU" sz="2400" dirty="0" smtClean="0"/>
              <a:t>-граммы.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cs typeface="Times New Roman" pitchFamily="18" charset="0"/>
              </a:rPr>
              <a:t>Используются </a:t>
            </a:r>
            <a:r>
              <a:rPr lang="en-US" sz="2400" i="1" dirty="0" smtClean="0">
                <a:cs typeface="Times New Roman" pitchFamily="18" charset="0"/>
              </a:rPr>
              <a:t>l = </a:t>
            </a:r>
            <a:r>
              <a:rPr lang="en-US" sz="2400" dirty="0" smtClean="0">
                <a:cs typeface="Times New Roman" pitchFamily="18" charset="0"/>
              </a:rPr>
              <a:t>2 </a:t>
            </a:r>
            <a:r>
              <a:rPr lang="ru-RU" sz="2400" dirty="0" smtClean="0">
                <a:cs typeface="Times New Roman" pitchFamily="18" charset="0"/>
              </a:rPr>
              <a:t>или 3 для белков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i="1" dirty="0" smtClean="0">
                <a:cs typeface="Times New Roman" pitchFamily="18" charset="0"/>
              </a:rPr>
              <a:t>l </a:t>
            </a:r>
            <a:r>
              <a:rPr lang="en-US" sz="2400" dirty="0" smtClean="0">
                <a:latin typeface="Times New Roman"/>
                <a:cs typeface="Times New Roman"/>
              </a:rPr>
              <a:t>≥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4 для </a:t>
            </a:r>
            <a:r>
              <a:rPr lang="ru-RU" sz="2400" dirty="0" smtClean="0">
                <a:cs typeface="Times New Roman" pitchFamily="18" charset="0"/>
              </a:rPr>
              <a:t>н.к.</a:t>
            </a:r>
            <a:endParaRPr lang="en-US" sz="24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cs typeface="Times New Roman" pitchFamily="18" charset="0"/>
              </a:rPr>
              <a:t/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/>
            </a:r>
            <a:br>
              <a:rPr lang="en-US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(</a:t>
            </a:r>
            <a:r>
              <a:rPr lang="en-US" sz="2400" i="1" dirty="0" err="1" smtClean="0">
                <a:cs typeface="Times New Roman" pitchFamily="18" charset="0"/>
              </a:rPr>
              <a:t>Altschul</a:t>
            </a:r>
            <a:r>
              <a:rPr lang="en-US" sz="2400" i="1" dirty="0" smtClean="0">
                <a:cs typeface="Times New Roman" pitchFamily="18" charset="0"/>
              </a:rPr>
              <a:t> et al., 1997)</a:t>
            </a:r>
            <a:endParaRPr lang="ru-RU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Поиск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банку.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FASTA.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540067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Используются </a:t>
            </a:r>
            <a:r>
              <a:rPr lang="ru-RU" sz="2400" dirty="0" smtClean="0"/>
              <a:t>якоря длины </a:t>
            </a:r>
            <a:r>
              <a:rPr lang="en-US" sz="2400" i="1" dirty="0" smtClean="0"/>
              <a:t>l = </a:t>
            </a:r>
            <a:r>
              <a:rPr lang="en-US" sz="2400" dirty="0" smtClean="0"/>
              <a:t>1 </a:t>
            </a:r>
            <a:r>
              <a:rPr lang="ru-RU" sz="2400" dirty="0" smtClean="0"/>
              <a:t>или 2 (для белков); </a:t>
            </a:r>
            <a:r>
              <a:rPr lang="en-US" sz="2400" i="1" dirty="0" smtClean="0"/>
              <a:t>l = </a:t>
            </a:r>
            <a:r>
              <a:rPr lang="en-US" sz="2400" dirty="0" smtClean="0"/>
              <a:t>3, … , 6 (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нк</a:t>
            </a:r>
            <a:r>
              <a:rPr lang="ru-RU" sz="2400" dirty="0" smtClean="0"/>
              <a:t>).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Два якоря </a:t>
            </a:r>
            <a:r>
              <a:rPr lang="ru-RU" sz="2400" i="1" dirty="0"/>
              <a:t>(</a:t>
            </a:r>
            <a:r>
              <a:rPr lang="en-US" sz="2400" i="1" dirty="0"/>
              <a:t>i</a:t>
            </a:r>
            <a:r>
              <a:rPr lang="en-US" sz="2400" i="1" baseline="-25000" dirty="0"/>
              <a:t>1</a:t>
            </a:r>
            <a:r>
              <a:rPr lang="en-US" sz="2400" i="1" dirty="0"/>
              <a:t>,j</a:t>
            </a:r>
            <a:r>
              <a:rPr lang="en-US" sz="2400" i="1" baseline="-25000" dirty="0"/>
              <a:t>1</a:t>
            </a:r>
            <a:r>
              <a:rPr lang="ru-RU" sz="2400" i="1" dirty="0"/>
              <a:t>)</a:t>
            </a:r>
            <a:r>
              <a:rPr lang="en-US" sz="2400" i="1" dirty="0"/>
              <a:t>,</a:t>
            </a:r>
            <a:r>
              <a:rPr lang="ru-RU" sz="2400" i="1" dirty="0"/>
              <a:t> (</a:t>
            </a:r>
            <a:r>
              <a:rPr lang="en-US" sz="2400" i="1" dirty="0"/>
              <a:t>i</a:t>
            </a:r>
            <a:r>
              <a:rPr lang="en-US" sz="2400" i="1" baseline="-25000" dirty="0"/>
              <a:t>2</a:t>
            </a:r>
            <a:r>
              <a:rPr lang="en-US" sz="2400" i="1" dirty="0"/>
              <a:t>,j</a:t>
            </a:r>
            <a:r>
              <a:rPr lang="en-US" sz="2400" i="1" baseline="-25000" dirty="0"/>
              <a:t>2</a:t>
            </a:r>
            <a:r>
              <a:rPr lang="ru-RU" sz="2400" i="1" dirty="0"/>
              <a:t>)</a:t>
            </a:r>
            <a:r>
              <a:rPr lang="ru-RU" sz="2400" dirty="0"/>
              <a:t> принадлежат одной </a:t>
            </a:r>
            <a:r>
              <a:rPr lang="ru-RU" sz="2400" u="sng" dirty="0"/>
              <a:t>диагонали</a:t>
            </a:r>
            <a:r>
              <a:rPr lang="ru-RU" sz="2400"/>
              <a:t>, </a:t>
            </a:r>
            <a:r>
              <a:rPr lang="ru-RU" sz="2400" smtClean="0"/>
              <a:t>если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i="1" dirty="0"/>
              <a:t>i</a:t>
            </a:r>
            <a:r>
              <a:rPr lang="en-US" sz="2400" i="1" baseline="-25000" dirty="0"/>
              <a:t>1 </a:t>
            </a:r>
            <a:r>
              <a:rPr lang="en-US" sz="2400" i="1" dirty="0"/>
              <a:t>– j</a:t>
            </a:r>
            <a:r>
              <a:rPr lang="en-US" sz="2400" i="1" baseline="-25000" dirty="0"/>
              <a:t>1</a:t>
            </a:r>
            <a:r>
              <a:rPr lang="en-US" sz="2400" i="1" dirty="0"/>
              <a:t> = i</a:t>
            </a:r>
            <a:r>
              <a:rPr lang="en-US" sz="2400" i="1" baseline="-25000" dirty="0"/>
              <a:t>2 </a:t>
            </a:r>
            <a:r>
              <a:rPr lang="en-US" sz="2400" i="1" dirty="0"/>
              <a:t>– j</a:t>
            </a:r>
            <a:r>
              <a:rPr lang="en-US" sz="2400" i="1" baseline="-25000" dirty="0"/>
              <a:t>2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Мощностью </a:t>
            </a:r>
            <a:r>
              <a:rPr lang="ru-RU" sz="2400"/>
              <a:t>диагонали </a:t>
            </a:r>
            <a:r>
              <a:rPr lang="ru-RU" sz="2400" smtClean="0"/>
              <a:t>называется количество </a:t>
            </a:r>
            <a:r>
              <a:rPr lang="ru-RU" sz="2400" dirty="0"/>
              <a:t>якорей, принадлежащих диагонали. Иногда </a:t>
            </a:r>
            <a:r>
              <a:rPr lang="ru-RU" sz="2400"/>
              <a:t>в </a:t>
            </a:r>
            <a:r>
              <a:rPr lang="ru-RU" sz="2400" smtClean="0"/>
              <a:t>мощность </a:t>
            </a:r>
            <a:r>
              <a:rPr lang="ru-RU" sz="2400" dirty="0"/>
              <a:t>диагонали </a:t>
            </a:r>
            <a:r>
              <a:rPr lang="ru-RU" sz="2400"/>
              <a:t>включают </a:t>
            </a:r>
            <a:r>
              <a:rPr lang="ru-RU" sz="2400" smtClean="0"/>
              <a:t>мощности соседних </a:t>
            </a:r>
            <a:r>
              <a:rPr lang="ru-RU" sz="2400" dirty="0"/>
              <a:t>диагоналей (</a:t>
            </a:r>
            <a:r>
              <a:rPr lang="ru-RU" sz="2400"/>
              <a:t>чтобы </a:t>
            </a:r>
            <a:r>
              <a:rPr lang="ru-RU" sz="2400" smtClean="0"/>
              <a:t>учесть возможность</a:t>
            </a:r>
            <a:r>
              <a:rPr lang="en-US" sz="2400" smtClean="0"/>
              <a:t> </a:t>
            </a:r>
            <a:r>
              <a:rPr lang="ru-RU" sz="2400" dirty="0"/>
              <a:t>небольших </a:t>
            </a:r>
            <a:r>
              <a:rPr lang="ru-RU" sz="2400" dirty="0" err="1"/>
              <a:t>делеций</a:t>
            </a:r>
            <a:r>
              <a:rPr lang="ru-RU" sz="2400" dirty="0"/>
              <a:t>)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Отбираем </a:t>
            </a:r>
            <a:r>
              <a:rPr lang="en-US" sz="2400" i="1" dirty="0" smtClean="0"/>
              <a:t>n</a:t>
            </a:r>
            <a:r>
              <a:rPr lang="en-US" sz="2400" dirty="0" smtClean="0"/>
              <a:t> (</a:t>
            </a:r>
            <a:r>
              <a:rPr lang="ru-RU" sz="2400" dirty="0" smtClean="0"/>
              <a:t>например </a:t>
            </a:r>
            <a:r>
              <a:rPr lang="en-US" sz="2400" i="1" dirty="0" smtClean="0"/>
              <a:t>n</a:t>
            </a:r>
            <a:r>
              <a:rPr lang="ru-RU" sz="2400" i="1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</a:t>
            </a:r>
            <a:r>
              <a:rPr lang="en-US" sz="2400" dirty="0" smtClean="0"/>
              <a:t>10</a:t>
            </a:r>
            <a:r>
              <a:rPr lang="en-US" sz="2400"/>
              <a:t>)</a:t>
            </a:r>
            <a:r>
              <a:rPr lang="ru-RU" sz="2400"/>
              <a:t> </a:t>
            </a:r>
            <a:r>
              <a:rPr lang="ru-RU" sz="2400" smtClean="0"/>
              <a:t>самых </a:t>
            </a:r>
            <a:r>
              <a:rPr lang="ru-RU" sz="2400" dirty="0"/>
              <a:t>мощных диагоналей и </a:t>
            </a:r>
            <a:r>
              <a:rPr lang="ru-RU" sz="2400" dirty="0" smtClean="0"/>
              <a:t>для </a:t>
            </a:r>
            <a:r>
              <a:rPr lang="ru-RU" sz="2400" smtClean="0"/>
              <a:t>каждой строим </a:t>
            </a:r>
            <a:r>
              <a:rPr lang="ru-RU" sz="2400" dirty="0" smtClean="0"/>
              <a:t>локальное </a:t>
            </a:r>
            <a:r>
              <a:rPr lang="ru-RU" sz="2400" dirty="0"/>
              <a:t>выравнивание </a:t>
            </a:r>
            <a:r>
              <a:rPr lang="ru-RU" sz="2400"/>
              <a:t>в </a:t>
            </a:r>
            <a:r>
              <a:rPr lang="ru-RU" sz="2400" smtClean="0"/>
              <a:t>полосе </a:t>
            </a:r>
            <a:r>
              <a:rPr lang="ru-RU" sz="2400" dirty="0" smtClean="0"/>
              <a:t>заданной ширины вокруг диагонали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(Wilbur, </a:t>
            </a:r>
            <a:r>
              <a:rPr lang="en-US" sz="2400" i="1" dirty="0" err="1" smtClean="0"/>
              <a:t>Lipman</a:t>
            </a:r>
            <a:r>
              <a:rPr lang="en-US" sz="2400" i="1" dirty="0" smtClean="0"/>
              <a:t>, Pearson</a:t>
            </a:r>
            <a:r>
              <a:rPr lang="en-US" sz="2400" i="1" dirty="0"/>
              <a:t>)</a:t>
            </a:r>
            <a:r>
              <a:rPr lang="en-US" sz="2400" dirty="0"/>
              <a:t> </a:t>
            </a:r>
            <a:endParaRPr lang="ru-RU" sz="2400" dirty="0"/>
          </a:p>
        </p:txBody>
      </p:sp>
      <p:grpSp>
        <p:nvGrpSpPr>
          <p:cNvPr id="44080" name="Group 48"/>
          <p:cNvGrpSpPr>
            <a:grpSpLocks/>
          </p:cNvGrpSpPr>
          <p:nvPr/>
        </p:nvGrpSpPr>
        <p:grpSpPr bwMode="auto">
          <a:xfrm>
            <a:off x="5940425" y="1196975"/>
            <a:ext cx="2952750" cy="2952750"/>
            <a:chOff x="3742" y="754"/>
            <a:chExt cx="1860" cy="1860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3742" y="754"/>
              <a:ext cx="1860" cy="186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4241" y="981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4377" y="1117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4649" y="1389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4876" y="1616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4967" y="1706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5148" y="188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>
              <a:off x="3969" y="1525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4332" y="188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>
              <a:off x="4558" y="2115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Line 17"/>
            <p:cNvSpPr>
              <a:spLocks noChangeShapeType="1"/>
            </p:cNvSpPr>
            <p:nvPr/>
          </p:nvSpPr>
          <p:spPr bwMode="auto">
            <a:xfrm>
              <a:off x="4921" y="935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0" name="Line 18"/>
            <p:cNvSpPr>
              <a:spLocks noChangeShapeType="1"/>
            </p:cNvSpPr>
            <p:nvPr/>
          </p:nvSpPr>
          <p:spPr bwMode="auto">
            <a:xfrm>
              <a:off x="5239" y="1434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1" name="Line 19"/>
            <p:cNvSpPr>
              <a:spLocks noChangeShapeType="1"/>
            </p:cNvSpPr>
            <p:nvPr/>
          </p:nvSpPr>
          <p:spPr bwMode="auto">
            <a:xfrm>
              <a:off x="5375" y="1162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>
              <a:off x="4150" y="1344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>
              <a:off x="4876" y="188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4" name="Line 22"/>
            <p:cNvSpPr>
              <a:spLocks noChangeShapeType="1"/>
            </p:cNvSpPr>
            <p:nvPr/>
          </p:nvSpPr>
          <p:spPr bwMode="auto">
            <a:xfrm>
              <a:off x="4014" y="2160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3969" y="2387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Line 25"/>
            <p:cNvSpPr>
              <a:spLocks noChangeShapeType="1"/>
            </p:cNvSpPr>
            <p:nvPr/>
          </p:nvSpPr>
          <p:spPr bwMode="auto">
            <a:xfrm>
              <a:off x="4785" y="2341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059" name="Group 27"/>
          <p:cNvGrpSpPr>
            <a:grpSpLocks/>
          </p:cNvGrpSpPr>
          <p:nvPr/>
        </p:nvGrpSpPr>
        <p:grpSpPr bwMode="auto">
          <a:xfrm>
            <a:off x="5940425" y="1196975"/>
            <a:ext cx="2952750" cy="2952750"/>
            <a:chOff x="3742" y="754"/>
            <a:chExt cx="1860" cy="1860"/>
          </a:xfrm>
        </p:grpSpPr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3742" y="754"/>
              <a:ext cx="1860" cy="186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auto">
            <a:xfrm>
              <a:off x="4014" y="754"/>
              <a:ext cx="1588" cy="158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4241" y="981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4377" y="1117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>
              <a:off x="4649" y="1389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4876" y="1616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4967" y="1706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5148" y="188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8" name="Line 36"/>
            <p:cNvSpPr>
              <a:spLocks noChangeShapeType="1"/>
            </p:cNvSpPr>
            <p:nvPr/>
          </p:nvSpPr>
          <p:spPr bwMode="auto">
            <a:xfrm>
              <a:off x="3742" y="1298"/>
              <a:ext cx="1315" cy="13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69" name="Line 37"/>
            <p:cNvSpPr>
              <a:spLocks noChangeShapeType="1"/>
            </p:cNvSpPr>
            <p:nvPr/>
          </p:nvSpPr>
          <p:spPr bwMode="auto">
            <a:xfrm>
              <a:off x="3969" y="1525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0" name="Line 38"/>
            <p:cNvSpPr>
              <a:spLocks noChangeShapeType="1"/>
            </p:cNvSpPr>
            <p:nvPr/>
          </p:nvSpPr>
          <p:spPr bwMode="auto">
            <a:xfrm>
              <a:off x="4332" y="188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1" name="Line 39"/>
            <p:cNvSpPr>
              <a:spLocks noChangeShapeType="1"/>
            </p:cNvSpPr>
            <p:nvPr/>
          </p:nvSpPr>
          <p:spPr bwMode="auto">
            <a:xfrm>
              <a:off x="4558" y="2115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2" name="Line 40"/>
            <p:cNvSpPr>
              <a:spLocks noChangeShapeType="1"/>
            </p:cNvSpPr>
            <p:nvPr/>
          </p:nvSpPr>
          <p:spPr bwMode="auto">
            <a:xfrm>
              <a:off x="4921" y="935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3" name="Line 41"/>
            <p:cNvSpPr>
              <a:spLocks noChangeShapeType="1"/>
            </p:cNvSpPr>
            <p:nvPr/>
          </p:nvSpPr>
          <p:spPr bwMode="auto">
            <a:xfrm>
              <a:off x="5239" y="1434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4" name="Line 42"/>
            <p:cNvSpPr>
              <a:spLocks noChangeShapeType="1"/>
            </p:cNvSpPr>
            <p:nvPr/>
          </p:nvSpPr>
          <p:spPr bwMode="auto">
            <a:xfrm>
              <a:off x="5375" y="1162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5" name="Line 43"/>
            <p:cNvSpPr>
              <a:spLocks noChangeShapeType="1"/>
            </p:cNvSpPr>
            <p:nvPr/>
          </p:nvSpPr>
          <p:spPr bwMode="auto">
            <a:xfrm>
              <a:off x="4150" y="1344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6" name="Line 44"/>
            <p:cNvSpPr>
              <a:spLocks noChangeShapeType="1"/>
            </p:cNvSpPr>
            <p:nvPr/>
          </p:nvSpPr>
          <p:spPr bwMode="auto">
            <a:xfrm>
              <a:off x="4876" y="188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7" name="Line 45"/>
            <p:cNvSpPr>
              <a:spLocks noChangeShapeType="1"/>
            </p:cNvSpPr>
            <p:nvPr/>
          </p:nvSpPr>
          <p:spPr bwMode="auto">
            <a:xfrm>
              <a:off x="4014" y="2160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8" name="Line 46"/>
            <p:cNvSpPr>
              <a:spLocks noChangeShapeType="1"/>
            </p:cNvSpPr>
            <p:nvPr/>
          </p:nvSpPr>
          <p:spPr bwMode="auto">
            <a:xfrm>
              <a:off x="3969" y="2387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9" name="Line 47"/>
            <p:cNvSpPr>
              <a:spLocks noChangeShapeType="1"/>
            </p:cNvSpPr>
            <p:nvPr/>
          </p:nvSpPr>
          <p:spPr bwMode="auto">
            <a:xfrm>
              <a:off x="4785" y="2341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4102" name="Group 70"/>
          <p:cNvGrpSpPr>
            <a:grpSpLocks/>
          </p:cNvGrpSpPr>
          <p:nvPr/>
        </p:nvGrpSpPr>
        <p:grpSpPr bwMode="auto">
          <a:xfrm>
            <a:off x="5940425" y="1196975"/>
            <a:ext cx="2952750" cy="2952750"/>
            <a:chOff x="1701" y="2296"/>
            <a:chExt cx="1860" cy="1860"/>
          </a:xfrm>
        </p:grpSpPr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3107" y="2659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2" name="Rectangle 50"/>
            <p:cNvSpPr>
              <a:spLocks noChangeArrowheads="1"/>
            </p:cNvSpPr>
            <p:nvPr/>
          </p:nvSpPr>
          <p:spPr bwMode="auto">
            <a:xfrm>
              <a:off x="1701" y="2296"/>
              <a:ext cx="1860" cy="186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83" name="Line 51"/>
            <p:cNvSpPr>
              <a:spLocks noChangeShapeType="1"/>
            </p:cNvSpPr>
            <p:nvPr/>
          </p:nvSpPr>
          <p:spPr bwMode="auto">
            <a:xfrm>
              <a:off x="1973" y="2296"/>
              <a:ext cx="1588" cy="158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4" name="Line 52"/>
            <p:cNvSpPr>
              <a:spLocks noChangeShapeType="1"/>
            </p:cNvSpPr>
            <p:nvPr/>
          </p:nvSpPr>
          <p:spPr bwMode="auto">
            <a:xfrm>
              <a:off x="2200" y="2523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5" name="Line 53"/>
            <p:cNvSpPr>
              <a:spLocks noChangeShapeType="1"/>
            </p:cNvSpPr>
            <p:nvPr/>
          </p:nvSpPr>
          <p:spPr bwMode="auto">
            <a:xfrm>
              <a:off x="2336" y="2659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6" name="Line 54"/>
            <p:cNvSpPr>
              <a:spLocks noChangeShapeType="1"/>
            </p:cNvSpPr>
            <p:nvPr/>
          </p:nvSpPr>
          <p:spPr bwMode="auto">
            <a:xfrm>
              <a:off x="2608" y="2931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7" name="Line 55"/>
            <p:cNvSpPr>
              <a:spLocks noChangeShapeType="1"/>
            </p:cNvSpPr>
            <p:nvPr/>
          </p:nvSpPr>
          <p:spPr bwMode="auto">
            <a:xfrm>
              <a:off x="2835" y="315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8" name="Line 56"/>
            <p:cNvSpPr>
              <a:spLocks noChangeShapeType="1"/>
            </p:cNvSpPr>
            <p:nvPr/>
          </p:nvSpPr>
          <p:spPr bwMode="auto">
            <a:xfrm>
              <a:off x="2926" y="3248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89" name="Line 57"/>
            <p:cNvSpPr>
              <a:spLocks noChangeShapeType="1"/>
            </p:cNvSpPr>
            <p:nvPr/>
          </p:nvSpPr>
          <p:spPr bwMode="auto">
            <a:xfrm>
              <a:off x="3107" y="3430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90" name="Line 58"/>
            <p:cNvSpPr>
              <a:spLocks noChangeShapeType="1"/>
            </p:cNvSpPr>
            <p:nvPr/>
          </p:nvSpPr>
          <p:spPr bwMode="auto">
            <a:xfrm>
              <a:off x="1701" y="2840"/>
              <a:ext cx="1315" cy="13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91" name="Line 59"/>
            <p:cNvSpPr>
              <a:spLocks noChangeShapeType="1"/>
            </p:cNvSpPr>
            <p:nvPr/>
          </p:nvSpPr>
          <p:spPr bwMode="auto">
            <a:xfrm>
              <a:off x="1928" y="3067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92" name="Line 60"/>
            <p:cNvSpPr>
              <a:spLocks noChangeShapeType="1"/>
            </p:cNvSpPr>
            <p:nvPr/>
          </p:nvSpPr>
          <p:spPr bwMode="auto">
            <a:xfrm>
              <a:off x="2291" y="3430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93" name="Line 61"/>
            <p:cNvSpPr>
              <a:spLocks noChangeShapeType="1"/>
            </p:cNvSpPr>
            <p:nvPr/>
          </p:nvSpPr>
          <p:spPr bwMode="auto">
            <a:xfrm>
              <a:off x="2517" y="3657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101" name="Line 69"/>
            <p:cNvSpPr>
              <a:spLocks noChangeShapeType="1"/>
            </p:cNvSpPr>
            <p:nvPr/>
          </p:nvSpPr>
          <p:spPr bwMode="auto">
            <a:xfrm>
              <a:off x="2744" y="3883"/>
              <a:ext cx="45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31838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Ещё один </a:t>
            </a:r>
            <a:r>
              <a:rPr lang="ru-RU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быстрого 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выравнивания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341438"/>
            <a:ext cx="4968875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Ищем </a:t>
            </a:r>
            <a:r>
              <a:rPr lang="ru-RU" sz="2800" dirty="0" smtClean="0"/>
              <a:t>якоря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Якорь </a:t>
            </a:r>
            <a:r>
              <a:rPr lang="ru-RU" sz="2800" i="1" dirty="0"/>
              <a:t>(</a:t>
            </a:r>
            <a:r>
              <a:rPr lang="en-US" sz="2800" i="1" dirty="0"/>
              <a:t>i</a:t>
            </a:r>
            <a:r>
              <a:rPr lang="en-US" sz="2800" i="1" baseline="-25000" dirty="0"/>
              <a:t>1</a:t>
            </a:r>
            <a:r>
              <a:rPr lang="en-US" sz="2800" i="1" dirty="0"/>
              <a:t>,j</a:t>
            </a:r>
            <a:r>
              <a:rPr lang="en-US" sz="2800" i="1" baseline="-25000" dirty="0"/>
              <a:t>1</a:t>
            </a:r>
            <a:r>
              <a:rPr lang="ru-RU" sz="2800" i="1"/>
              <a:t>) </a:t>
            </a:r>
            <a:r>
              <a:rPr lang="ru-RU" sz="2800" smtClean="0"/>
              <a:t>предшествует </a:t>
            </a:r>
            <a:r>
              <a:rPr lang="ru-RU" sz="2800" dirty="0"/>
              <a:t>якорю</a:t>
            </a:r>
            <a:r>
              <a:rPr lang="ru-RU" sz="2800" i="1" dirty="0"/>
              <a:t> (</a:t>
            </a:r>
            <a:r>
              <a:rPr lang="en-US" sz="2800" i="1" dirty="0"/>
              <a:t>i</a:t>
            </a:r>
            <a:r>
              <a:rPr lang="en-US" sz="2800" i="1" baseline="-25000" dirty="0"/>
              <a:t>2</a:t>
            </a:r>
            <a:r>
              <a:rPr lang="en-US" sz="2800" i="1" dirty="0"/>
              <a:t>,j</a:t>
            </a:r>
            <a:r>
              <a:rPr lang="en-US" sz="2800" i="1" baseline="-25000" dirty="0"/>
              <a:t>2</a:t>
            </a:r>
            <a:r>
              <a:rPr lang="ru-RU" sz="2800" i="1"/>
              <a:t>)</a:t>
            </a:r>
            <a:r>
              <a:rPr lang="ru-RU" sz="2800"/>
              <a:t>, </a:t>
            </a:r>
            <a:r>
              <a:rPr lang="ru-RU" sz="2800" smtClean="0"/>
              <a:t>если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en-US" sz="2800" i="1" dirty="0"/>
              <a:t>i</a:t>
            </a:r>
            <a:r>
              <a:rPr lang="en-US" sz="2800" i="1" baseline="-25000" dirty="0"/>
              <a:t>1 </a:t>
            </a:r>
            <a:r>
              <a:rPr lang="en-US" sz="2800" i="1" dirty="0"/>
              <a:t>&lt; i</a:t>
            </a:r>
            <a:r>
              <a:rPr lang="en-US" sz="2800" i="1" baseline="-25000" dirty="0"/>
              <a:t>2  </a:t>
            </a:r>
            <a:r>
              <a:rPr lang="en-US" sz="2800" i="1" dirty="0"/>
              <a:t>&amp;  j</a:t>
            </a:r>
            <a:r>
              <a:rPr lang="en-US" sz="2800" i="1" baseline="-25000" dirty="0"/>
              <a:t>1 </a:t>
            </a:r>
            <a:r>
              <a:rPr lang="en-US" sz="2800" i="1" dirty="0"/>
              <a:t>&lt; j</a:t>
            </a:r>
            <a:r>
              <a:rPr lang="en-US" sz="2800" i="1" baseline="-25000" dirty="0"/>
              <a:t>2</a:t>
            </a:r>
            <a:r>
              <a:rPr lang="ru-RU" sz="2800" i="1" baseline="-25000" dirty="0"/>
              <a:t> </a:t>
            </a:r>
            <a:r>
              <a:rPr lang="en-US" sz="2800" i="1" baseline="-25000" dirty="0"/>
              <a:t/>
            </a:r>
            <a:br>
              <a:rPr lang="en-US" sz="2800" i="1" baseline="-25000" dirty="0"/>
            </a:br>
            <a:r>
              <a:rPr lang="en-US" sz="2800" i="1" dirty="0"/>
              <a:t>&amp; i</a:t>
            </a:r>
            <a:r>
              <a:rPr lang="en-US" sz="2800" i="1" baseline="-25000" dirty="0"/>
              <a:t>2 </a:t>
            </a:r>
            <a:r>
              <a:rPr lang="en-US" sz="2800" i="1" dirty="0"/>
              <a:t>– i</a:t>
            </a:r>
            <a:r>
              <a:rPr lang="en-US" sz="2800" i="1" baseline="-25000" dirty="0"/>
              <a:t>1 </a:t>
            </a:r>
            <a:r>
              <a:rPr lang="en-US" sz="2800" i="1" dirty="0"/>
              <a:t> &lt; d  &amp;  j</a:t>
            </a:r>
            <a:r>
              <a:rPr lang="en-US" sz="2800" i="1" baseline="-25000" dirty="0"/>
              <a:t>2</a:t>
            </a:r>
            <a:r>
              <a:rPr lang="ru-RU" sz="2800" i="1" baseline="-25000" dirty="0"/>
              <a:t> </a:t>
            </a:r>
            <a:r>
              <a:rPr lang="en-US" sz="2800" i="1" dirty="0"/>
              <a:t>– j</a:t>
            </a:r>
            <a:r>
              <a:rPr lang="en-US" sz="2800" i="1" baseline="-25000" dirty="0"/>
              <a:t>1 </a:t>
            </a:r>
            <a:r>
              <a:rPr lang="en-US" sz="2800" i="1" dirty="0"/>
              <a:t>&lt; d</a:t>
            </a:r>
            <a:endParaRPr lang="ru-RU" sz="2800" i="1" dirty="0"/>
          </a:p>
          <a:p>
            <a:pPr>
              <a:lnSpc>
                <a:spcPct val="80000"/>
              </a:lnSpc>
            </a:pPr>
            <a:r>
              <a:rPr lang="ru-RU" sz="2800" dirty="0"/>
              <a:t>Получаем ориентированный </a:t>
            </a:r>
            <a:r>
              <a:rPr lang="ru-RU" sz="2800"/>
              <a:t>граф </a:t>
            </a:r>
            <a:r>
              <a:rPr lang="ru-RU" sz="2800" smtClean="0"/>
              <a:t>с </a:t>
            </a:r>
            <a:r>
              <a:rPr lang="ru-RU" sz="2800"/>
              <a:t>небольшим </a:t>
            </a:r>
            <a:r>
              <a:rPr lang="ru-RU" sz="2800" smtClean="0"/>
              <a:t>количеством </a:t>
            </a:r>
            <a:r>
              <a:rPr lang="ru-RU" sz="2800" dirty="0"/>
              <a:t>вершин и ребер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Можно найти оптимальную цепочку якорей</a:t>
            </a:r>
            <a:r>
              <a:rPr lang="en-US" sz="2800" dirty="0"/>
              <a:t> </a:t>
            </a:r>
            <a:r>
              <a:rPr lang="ru-RU" sz="2800"/>
              <a:t>методом </a:t>
            </a:r>
            <a:r>
              <a:rPr lang="ru-RU" sz="2800" smtClean="0"/>
              <a:t>динамического </a:t>
            </a:r>
            <a:r>
              <a:rPr lang="ru-RU" sz="2800" dirty="0"/>
              <a:t>программирования</a:t>
            </a:r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580063" y="1700213"/>
            <a:ext cx="3384550" cy="3529012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6659563" y="1916113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6516688" y="2060575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6300788" y="2349500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6877050" y="2492375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6588125" y="2781300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6227763" y="3357563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7885113" y="2420938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7956550" y="3213100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8459788" y="1989138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7451725" y="3644900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954963" y="2420938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6948488" y="4292600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7451725" y="3068638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6372225" y="4652963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875463" y="3429000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8532813" y="4365625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956550" y="4725988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8459788" y="3502025"/>
            <a:ext cx="73025" cy="730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6732588" y="1989138"/>
            <a:ext cx="144462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6588125" y="2133600"/>
            <a:ext cx="288925" cy="3587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372225" y="2420938"/>
            <a:ext cx="504825" cy="714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6372225" y="24209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6732588" y="1989138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6732588" y="1989138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6732588" y="198913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6948488" y="2565400"/>
            <a:ext cx="503237" cy="5032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6948488" y="2565400"/>
            <a:ext cx="503237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6659563" y="2852738"/>
            <a:ext cx="217487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6659563" y="2852738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524750" y="3141663"/>
            <a:ext cx="431800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524750" y="3141663"/>
            <a:ext cx="1008063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7524750" y="3141663"/>
            <a:ext cx="935038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6948488" y="35004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6948488" y="3500438"/>
            <a:ext cx="1008062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>
            <a:off x="7019925" y="4365625"/>
            <a:ext cx="936625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>
            <a:off x="6300788" y="3429000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6443663" y="472440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>
            <a:off x="8532813" y="20605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7524750" y="3716338"/>
            <a:ext cx="43180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>
            <a:off x="8027988" y="3284538"/>
            <a:ext cx="504825" cy="10810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4000"/>
            <a:ext cx="7950200" cy="6126163"/>
          </a:xfrm>
        </p:spPr>
        <p:txBody>
          <a:bodyPr/>
          <a:lstStyle/>
          <a:p>
            <a:r>
              <a:rPr lang="ru-RU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Введение в </a:t>
            </a:r>
            <a:r>
              <a:rPr lang="ru-RU" sz="7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байесову</a:t>
            </a:r>
            <a:r>
              <a:rPr lang="ru-RU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статистику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дополнительные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из математики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143000"/>
          </a:xfrm>
        </p:spPr>
        <p:txBody>
          <a:bodyPr/>
          <a:lstStyle/>
          <a:p>
            <a:r>
              <a:rPr lang="el-G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функция</a:t>
            </a:r>
            <a:endParaRPr lang="el-GR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93800"/>
            <a:ext cx="8661400" cy="535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u="sng" dirty="0"/>
              <a:t>Определение: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		 </a:t>
            </a:r>
            <a:r>
              <a:rPr lang="en-US" sz="2800" dirty="0"/>
              <a:t>	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0,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 ≠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+∞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∫ 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-∞ </a:t>
            </a:r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cs typeface="Times New Roman" pitchFamily="18" charset="0"/>
              </a:rPr>
              <a:t>Свойство</a:t>
            </a:r>
            <a:r>
              <a:rPr lang="ru-RU" sz="2800" b="1" u="sng" dirty="0">
                <a:cs typeface="Times New Roman" pitchFamily="18" charset="0"/>
              </a:rPr>
              <a:t>:</a:t>
            </a:r>
            <a:r>
              <a:rPr lang="ru-RU" sz="2800" b="1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</a:t>
            </a:r>
            <a:r>
              <a:rPr lang="en-US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+∞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∫ 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–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f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-∞</a:t>
            </a:r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cs typeface="Times New Roman" pitchFamily="18" charset="0"/>
              </a:rPr>
              <a:t>Символ </a:t>
            </a:r>
            <a:r>
              <a:rPr lang="ru-RU" sz="2800" b="1" u="sng" dirty="0">
                <a:cs typeface="Times New Roman" pitchFamily="18" charset="0"/>
              </a:rPr>
              <a:t>Кронекера. Определение:</a:t>
            </a:r>
            <a:endParaRPr lang="en-US" sz="2800" b="1" u="sng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b="1" u="sng" dirty="0">
              <a:cs typeface="Times New Roman" pitchFamily="18" charset="0"/>
            </a:endParaRPr>
          </a:p>
          <a:p>
            <a:pPr>
              <a:lnSpc>
                <a:spcPct val="55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      		0,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≠ n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55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r>
              <a:rPr lang="el-G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800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ru-RU" sz="2800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i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</a:t>
            </a:r>
          </a:p>
          <a:p>
            <a:pPr>
              <a:lnSpc>
                <a:spcPct val="55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      		1,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n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Сравнение 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u="sng" dirty="0"/>
              <a:t>Формализация3:</a:t>
            </a:r>
            <a:r>
              <a:rPr lang="ru-RU" dirty="0"/>
              <a:t> локальное </a:t>
            </a:r>
            <a:r>
              <a:rPr lang="ru-RU"/>
              <a:t>выравнивание </a:t>
            </a:r>
            <a:r>
              <a:rPr lang="ru-RU" smtClean="0"/>
              <a:t>с </a:t>
            </a:r>
            <a:r>
              <a:rPr lang="ru-RU" dirty="0"/>
              <a:t>аффинными штрафами</a:t>
            </a:r>
          </a:p>
          <a:p>
            <a:pPr>
              <a:lnSpc>
                <a:spcPct val="90000"/>
              </a:lnSpc>
            </a:pPr>
            <a:r>
              <a:rPr lang="ru-RU" i="1" u="sng" dirty="0"/>
              <a:t>Алгоритм3</a:t>
            </a:r>
            <a:r>
              <a:rPr lang="ru-RU" i="1" u="sng"/>
              <a:t>:</a:t>
            </a:r>
            <a:r>
              <a:rPr lang="ru-RU"/>
              <a:t> </a:t>
            </a:r>
            <a:r>
              <a:rPr lang="ru-RU" smtClean="0"/>
              <a:t>Расширенный </a:t>
            </a:r>
            <a:r>
              <a:rPr lang="ru-RU" dirty="0"/>
              <a:t>граф локального выравнивания</a:t>
            </a:r>
            <a:r>
              <a:rPr lang="ru-RU"/>
              <a:t>, </a:t>
            </a:r>
            <a:r>
              <a:rPr lang="ru-RU" smtClean="0"/>
              <a:t>динамическое </a:t>
            </a:r>
            <a:r>
              <a:rPr lang="ru-RU" dirty="0"/>
              <a:t>программирование</a:t>
            </a:r>
          </a:p>
          <a:p>
            <a:pPr>
              <a:lnSpc>
                <a:spcPct val="90000"/>
              </a:lnSpc>
            </a:pPr>
            <a:r>
              <a:rPr lang="ru-RU" i="1" u="sng" dirty="0"/>
              <a:t>Параметры:</a:t>
            </a:r>
            <a:r>
              <a:rPr lang="ru-RU" dirty="0"/>
              <a:t>  </a:t>
            </a:r>
            <a:r>
              <a:rPr lang="ru-RU"/>
              <a:t>Матрица </a:t>
            </a:r>
            <a:r>
              <a:rPr lang="ru-RU" smtClean="0"/>
              <a:t>сходства</a:t>
            </a:r>
            <a:r>
              <a:rPr lang="ru-RU" dirty="0"/>
              <a:t>, штраф за открытие </a:t>
            </a:r>
            <a:r>
              <a:rPr lang="ru-RU" dirty="0" err="1"/>
              <a:t>делеции</a:t>
            </a:r>
            <a:r>
              <a:rPr lang="ru-RU" dirty="0"/>
              <a:t>, штраф </a:t>
            </a:r>
            <a:r>
              <a:rPr lang="ru-RU"/>
              <a:t>за </a:t>
            </a:r>
            <a:r>
              <a:rPr lang="ru-RU" smtClean="0"/>
              <a:t>расширение </a:t>
            </a:r>
            <a:r>
              <a:rPr lang="ru-RU" dirty="0" err="1"/>
              <a:t>делеции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 sz="6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sz="6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-функция</a:t>
            </a:r>
            <a:endParaRPr lang="el-GR" sz="6000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71600"/>
            <a:ext cx="8356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>
                <a:cs typeface="Times New Roman" pitchFamily="18" charset="0"/>
              </a:rPr>
              <a:t>Определение: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  </a:t>
            </a:r>
            <a:r>
              <a:rPr lang="en-US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+∞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l-GR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</a:t>
            </a:r>
            <a:r>
              <a:rPr lang="en-US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i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i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i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</a:t>
            </a:r>
            <a:endParaRPr lang="en-US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baseline="30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cs typeface="Times New Roman" pitchFamily="18" charset="0"/>
              </a:rPr>
              <a:t>Свойства</a:t>
            </a:r>
            <a:r>
              <a:rPr lang="ru-RU" b="1" dirty="0">
                <a:cs typeface="Times New Roman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(0) =1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=1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+1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cs typeface="Times New Roman" pitchFamily="18" charset="0"/>
              </a:rPr>
              <a:t>Следствие</a:t>
            </a:r>
            <a:r>
              <a:rPr lang="ru-RU" b="1" dirty="0">
                <a:cs typeface="Times New Roman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n+1) = n! 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>
                <a:cs typeface="Times New Roman" pitchFamily="18" charset="0"/>
              </a:rPr>
              <a:t>Формула </a:t>
            </a:r>
            <a:r>
              <a:rPr lang="ru-RU" b="1" dirty="0" smtClean="0">
                <a:cs typeface="Times New Roman" pitchFamily="18" charset="0"/>
              </a:rPr>
              <a:t>Стирлинга</a:t>
            </a:r>
            <a:endParaRPr lang="ru-RU" b="1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Γ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+1)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≈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√2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  x</a:t>
            </a:r>
            <a:r>
              <a:rPr lang="en-US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 </a:t>
            </a:r>
            <a:r>
              <a:rPr lang="en-US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 x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→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+∞ </a:t>
            </a:r>
            <a:endParaRPr lang="el-GR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3919538" y="6242050"/>
            <a:ext cx="60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0885" name="Line 5"/>
          <p:cNvSpPr>
            <a:spLocks noChangeShapeType="1"/>
          </p:cNvSpPr>
          <p:nvPr/>
        </p:nvSpPr>
        <p:spPr bwMode="auto">
          <a:xfrm>
            <a:off x="3911600" y="6234113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98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Модели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549400"/>
            <a:ext cx="8597900" cy="497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Подсчитаем частоту встречаемости </a:t>
            </a:r>
            <a:r>
              <a:rPr lang="ru-RU" dirty="0"/>
              <a:t>букв </a:t>
            </a:r>
            <a:r>
              <a:rPr lang="ru-RU"/>
              <a:t>в </a:t>
            </a:r>
            <a:r>
              <a:rPr lang="ru-RU" smtClean="0"/>
              <a:t>русском </a:t>
            </a:r>
            <a:r>
              <a:rPr lang="ru-RU" dirty="0"/>
              <a:t>языке.</a:t>
            </a:r>
          </a:p>
          <a:p>
            <a:pPr>
              <a:lnSpc>
                <a:spcPct val="90000"/>
              </a:lnSpc>
            </a:pPr>
            <a:r>
              <a:rPr lang="ru-RU" dirty="0"/>
              <a:t>Будем </a:t>
            </a:r>
            <a:r>
              <a:rPr lang="ru-RU"/>
              <a:t>генерировать </a:t>
            </a:r>
            <a:r>
              <a:rPr lang="ru-RU" smtClean="0"/>
              <a:t>символы с подсчитанными частотами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Получим ли мы что-либо похожее </a:t>
            </a:r>
            <a:r>
              <a:rPr lang="ru-RU"/>
              <a:t>на </a:t>
            </a:r>
            <a:r>
              <a:rPr lang="ru-RU" smtClean="0"/>
              <a:t>слова русского </a:t>
            </a:r>
            <a:r>
              <a:rPr lang="ru-RU" dirty="0"/>
              <a:t>языка?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smtClean="0"/>
              <a:t>Способ </a:t>
            </a:r>
            <a:r>
              <a:rPr lang="ru-RU"/>
              <a:t>генерации </a:t>
            </a:r>
            <a:r>
              <a:rPr lang="ru-RU" smtClean="0"/>
              <a:t>случайных слов </a:t>
            </a:r>
            <a:r>
              <a:rPr lang="ru-RU"/>
              <a:t>(</a:t>
            </a:r>
            <a:r>
              <a:rPr lang="ru-RU" smtClean="0"/>
              <a:t>последовательностей</a:t>
            </a:r>
            <a:r>
              <a:rPr lang="ru-RU"/>
              <a:t>) </a:t>
            </a:r>
            <a:r>
              <a:rPr lang="ru-RU" smtClean="0"/>
              <a:t>называется (статистической</a:t>
            </a:r>
            <a:r>
              <a:rPr lang="ru-RU" dirty="0"/>
              <a:t>) моделью языка.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772400" cy="11430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Марковские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цепи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Очевидно, что ничего хорошего не </a:t>
            </a:r>
            <a:r>
              <a:rPr lang="ru-RU" sz="2800" dirty="0" smtClean="0"/>
              <a:t>получится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Есть </a:t>
            </a:r>
            <a:r>
              <a:rPr lang="ru-RU" sz="2800" dirty="0"/>
              <a:t>наблюдение, что </a:t>
            </a:r>
            <a:r>
              <a:rPr lang="ru-RU" sz="2800" dirty="0" smtClean="0"/>
              <a:t>вероятность </a:t>
            </a:r>
            <a:r>
              <a:rPr lang="ru-RU" sz="2800" dirty="0"/>
              <a:t>появления буквы </a:t>
            </a:r>
            <a:r>
              <a:rPr lang="ru-RU" sz="2800" dirty="0" smtClean="0"/>
              <a:t>зависит </a:t>
            </a:r>
            <a:r>
              <a:rPr lang="ru-RU" sz="2800" dirty="0"/>
              <a:t>от предыдущей буквы. Например, </a:t>
            </a:r>
            <a:r>
              <a:rPr lang="en-US" sz="2800" dirty="0"/>
              <a:t>'</a:t>
            </a:r>
            <a:r>
              <a:rPr lang="ru-RU" sz="2800" dirty="0" err="1"/>
              <a:t>ь</a:t>
            </a:r>
            <a:r>
              <a:rPr lang="en-US" sz="2800" dirty="0"/>
              <a:t>'</a:t>
            </a:r>
            <a:r>
              <a:rPr lang="ru-RU" sz="2800" dirty="0"/>
              <a:t> никогда не </a:t>
            </a:r>
            <a:r>
              <a:rPr lang="ru-RU" sz="2800" dirty="0" smtClean="0"/>
              <a:t>появляется после гласной </a:t>
            </a:r>
            <a:r>
              <a:rPr lang="ru-RU" sz="2800" dirty="0"/>
              <a:t>буквы; две </a:t>
            </a:r>
            <a:r>
              <a:rPr lang="ru-RU" sz="2800" dirty="0" smtClean="0"/>
              <a:t>гласные </a:t>
            </a:r>
            <a:r>
              <a:rPr lang="ru-RU" sz="2800" dirty="0"/>
              <a:t>подряд </a:t>
            </a:r>
            <a:r>
              <a:rPr lang="ru-RU" sz="2800" dirty="0" smtClean="0"/>
              <a:t>встречаются </a:t>
            </a:r>
            <a:r>
              <a:rPr lang="ru-RU" sz="2800" dirty="0"/>
              <a:t>редко, и т.п.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Символы </a:t>
            </a:r>
            <a:r>
              <a:rPr lang="ru-RU" sz="2800" dirty="0"/>
              <a:t>в </a:t>
            </a:r>
            <a:r>
              <a:rPr lang="ru-RU" sz="2800" dirty="0" smtClean="0"/>
              <a:t>последовательности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НЕЗАВИСИМЫ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Марковская </a:t>
            </a:r>
            <a:r>
              <a:rPr lang="ru-RU" sz="2800" dirty="0"/>
              <a:t>модель</a:t>
            </a:r>
            <a:r>
              <a:rPr lang="en-US" sz="2800" dirty="0"/>
              <a:t> </a:t>
            </a:r>
            <a:r>
              <a:rPr lang="ru-RU" sz="2800" dirty="0"/>
              <a:t>первого порядка: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p(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∑</a:t>
            </a:r>
            <a:r>
              <a:rPr lang="el-GR" sz="28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β→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en-US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l-GR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S</a:t>
            </a:r>
            <a:r>
              <a:rPr lang="en-US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i-1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p(</a:t>
            </a:r>
            <a:r>
              <a:rPr lang="el-GR" sz="2800" dirty="0">
                <a:cs typeface="Times New Roman" pitchFamily="18" charset="0"/>
              </a:rPr>
              <a:t>β→ α</a:t>
            </a:r>
            <a:r>
              <a:rPr lang="ru-RU" sz="2800" dirty="0">
                <a:cs typeface="Times New Roman" pitchFamily="18" charset="0"/>
              </a:rPr>
              <a:t>)</a:t>
            </a:r>
            <a:r>
              <a:rPr lang="en-US" sz="2800" dirty="0">
                <a:cs typeface="Times New Roman" pitchFamily="18" charset="0"/>
              </a:rPr>
              <a:t> – </a:t>
            </a:r>
            <a:r>
              <a:rPr lang="ru-RU" sz="2800" dirty="0">
                <a:cs typeface="Times New Roman" pitchFamily="18" charset="0"/>
              </a:rPr>
              <a:t>матрица переходных </a:t>
            </a:r>
            <a:r>
              <a:rPr lang="ru-RU" sz="2800" dirty="0" smtClean="0">
                <a:cs typeface="Times New Roman" pitchFamily="18" charset="0"/>
              </a:rPr>
              <a:t>вероятностей</a:t>
            </a:r>
            <a:r>
              <a:rPr lang="ru-RU" sz="28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β→ α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l-GR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cs typeface="Times New Roman" pitchFamily="18" charset="0"/>
              </a:rPr>
              <a:t>вероятность </a:t>
            </a:r>
            <a:r>
              <a:rPr lang="ru-RU" sz="2800" dirty="0">
                <a:cs typeface="Times New Roman" pitchFamily="18" charset="0"/>
              </a:rPr>
              <a:t>появления </a:t>
            </a:r>
            <a:r>
              <a:rPr lang="ru-RU" sz="2800" dirty="0" smtClean="0">
                <a:cs typeface="Times New Roman" pitchFamily="18" charset="0"/>
              </a:rPr>
              <a:t>символа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l-GR" sz="2800" i="1" dirty="0">
                <a:cs typeface="Times New Roman" pitchFamily="18" charset="0"/>
              </a:rPr>
              <a:t>α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ru-RU" sz="2800" dirty="0">
                <a:cs typeface="Times New Roman" pitchFamily="18" charset="0"/>
              </a:rPr>
              <a:t>при </a:t>
            </a:r>
            <a:r>
              <a:rPr lang="ru-RU" sz="2800" dirty="0" smtClean="0">
                <a:cs typeface="Times New Roman" pitchFamily="18" charset="0"/>
              </a:rPr>
              <a:t>условии</a:t>
            </a:r>
            <a:r>
              <a:rPr lang="ru-RU" sz="2800" dirty="0">
                <a:cs typeface="Times New Roman" pitchFamily="18" charset="0"/>
              </a:rPr>
              <a:t>, что предыдущий </a:t>
            </a:r>
            <a:r>
              <a:rPr lang="ru-RU" sz="2800" dirty="0" smtClean="0">
                <a:cs typeface="Times New Roman" pitchFamily="18" charset="0"/>
              </a:rPr>
              <a:t>символ </a:t>
            </a:r>
            <a:r>
              <a:rPr lang="ru-RU" sz="2800" dirty="0">
                <a:cs typeface="Times New Roman" pitchFamily="18" charset="0"/>
              </a:rPr>
              <a:t>– </a:t>
            </a:r>
            <a:r>
              <a:rPr lang="el-GR" sz="2800" i="1" dirty="0">
                <a:cs typeface="Times New Roman" pitchFamily="18" charset="0"/>
              </a:rPr>
              <a:t>β</a:t>
            </a:r>
            <a:r>
              <a:rPr lang="ru-RU" sz="2800" dirty="0">
                <a:cs typeface="Times New Roman" pitchFamily="18" charset="0"/>
              </a:rPr>
              <a:t>. </a:t>
            </a:r>
            <a:endParaRPr lang="el-GR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0"/>
            <a:ext cx="8458200" cy="1143000"/>
          </a:xfrm>
        </p:spPr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Матрица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переходных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вероятностей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43000"/>
            <a:ext cx="8559800" cy="546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Размер матрицы – </a:t>
            </a:r>
            <a:r>
              <a:rPr lang="el-GR" sz="2400" dirty="0">
                <a:cs typeface="Times New Roman" pitchFamily="18" charset="0"/>
              </a:rPr>
              <a:t>Σ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× </a:t>
            </a:r>
            <a:r>
              <a:rPr lang="el-GR" sz="2400" dirty="0" smtClean="0">
                <a:cs typeface="Times New Roman" pitchFamily="18" charset="0"/>
              </a:rPr>
              <a:t>Σ</a:t>
            </a:r>
            <a:r>
              <a:rPr lang="ru-RU" sz="2400" dirty="0">
                <a:cs typeface="Times New Roman" pitchFamily="18" charset="0"/>
              </a:rPr>
              <a:t>, где </a:t>
            </a:r>
            <a:r>
              <a:rPr lang="el-GR" sz="2400" dirty="0">
                <a:cs typeface="Times New Roman" pitchFamily="18" charset="0"/>
              </a:rPr>
              <a:t>Σ</a:t>
            </a:r>
            <a:r>
              <a:rPr lang="ru-RU" sz="2400" dirty="0">
                <a:cs typeface="Times New Roman" pitchFamily="18" charset="0"/>
              </a:rPr>
              <a:t> – </a:t>
            </a:r>
            <a:r>
              <a:rPr lang="ru-RU" sz="2400" dirty="0" smtClean="0">
                <a:cs typeface="Times New Roman" pitchFamily="18" charset="0"/>
              </a:rPr>
              <a:t>число исходов </a:t>
            </a:r>
            <a:r>
              <a:rPr lang="ru-RU" sz="2400" dirty="0">
                <a:cs typeface="Times New Roman" pitchFamily="18" charset="0"/>
              </a:rPr>
              <a:t>(например, размер алфавита). Вообще говоря, </a:t>
            </a:r>
            <a:r>
              <a:rPr lang="ru-RU" sz="2400" dirty="0" smtClean="0">
                <a:cs typeface="Times New Roman" pitchFamily="18" charset="0"/>
              </a:rPr>
              <a:t>количество исходов </a:t>
            </a:r>
            <a:r>
              <a:rPr lang="ru-RU" sz="2400" dirty="0">
                <a:cs typeface="Times New Roman" pitchFamily="18" charset="0"/>
              </a:rPr>
              <a:t>может быть </a:t>
            </a:r>
            <a:r>
              <a:rPr lang="ru-RU" sz="2400" dirty="0" smtClean="0">
                <a:cs typeface="Times New Roman" pitchFamily="18" charset="0"/>
              </a:rPr>
              <a:t>бесконечным</a:t>
            </a:r>
            <a:r>
              <a:rPr lang="ru-RU" sz="2400" dirty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cs typeface="Times New Roman" pitchFamily="18" charset="0"/>
              </a:rPr>
              <a:t>Сумма </a:t>
            </a:r>
            <a:r>
              <a:rPr lang="ru-RU" sz="2400" dirty="0">
                <a:cs typeface="Times New Roman" pitchFamily="18" charset="0"/>
              </a:rPr>
              <a:t>значений в </a:t>
            </a:r>
            <a:r>
              <a:rPr lang="ru-RU" sz="2400" dirty="0" smtClean="0">
                <a:cs typeface="Times New Roman" pitchFamily="18" charset="0"/>
              </a:rPr>
              <a:t>строке </a:t>
            </a:r>
            <a:r>
              <a:rPr lang="ru-RU" sz="24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 </a:t>
            </a:r>
            <a:r>
              <a:rPr lang="el-GR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β→ α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1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cs typeface="Times New Roman" pitchFamily="18" charset="0"/>
              </a:rPr>
              <a:t>Пусть </a:t>
            </a:r>
            <a:r>
              <a:rPr lang="ru-RU" sz="2400" dirty="0">
                <a:cs typeface="Times New Roman" pitchFamily="18" charset="0"/>
              </a:rPr>
              <a:t>первый </a:t>
            </a:r>
            <a:r>
              <a:rPr lang="ru-RU" sz="2400" dirty="0" smtClean="0">
                <a:cs typeface="Times New Roman" pitchFamily="18" charset="0"/>
              </a:rPr>
              <a:t>символ </a:t>
            </a:r>
            <a:r>
              <a:rPr lang="ru-RU" sz="2400" dirty="0">
                <a:cs typeface="Times New Roman" pitchFamily="18" charset="0"/>
              </a:rPr>
              <a:t>был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ru-RU" sz="2400" dirty="0">
                <a:cs typeface="Times New Roman" pitchFamily="18" charset="0"/>
              </a:rPr>
              <a:t>. Тогда </a:t>
            </a:r>
            <a:r>
              <a:rPr lang="ru-RU" sz="2400" dirty="0" smtClean="0">
                <a:cs typeface="Times New Roman" pitchFamily="18" charset="0"/>
              </a:rPr>
              <a:t>распределение вероятностей </a:t>
            </a:r>
            <a:r>
              <a:rPr lang="ru-RU" sz="2400" dirty="0">
                <a:cs typeface="Times New Roman" pitchFamily="18" charset="0"/>
              </a:rPr>
              <a:t>для второго </a:t>
            </a:r>
            <a:r>
              <a:rPr lang="ru-RU" sz="2400" dirty="0" smtClean="0">
                <a:cs typeface="Times New Roman" pitchFamily="18" charset="0"/>
              </a:rPr>
              <a:t>символа </a:t>
            </a:r>
            <a:r>
              <a:rPr lang="ru-RU" sz="2400" dirty="0">
                <a:cs typeface="Times New Roman" pitchFamily="18" charset="0"/>
              </a:rPr>
              <a:t>будет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p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→ α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 </a:t>
            </a:r>
            <a:r>
              <a:rPr lang="el-GR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β→ α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l-GR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,a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 p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el-G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,a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en-US" sz="2400" b="1" baseline="-250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cs typeface="Times New Roman" pitchFamily="18" charset="0"/>
              </a:rPr>
              <a:t>Здесь </a:t>
            </a:r>
            <a:r>
              <a:rPr lang="en-US" sz="2400" dirty="0">
                <a:cs typeface="Times New Roman" pitchFamily="18" charset="0"/>
              </a:rPr>
              <a:t>P </a:t>
            </a:r>
            <a:r>
              <a:rPr lang="ru-RU" sz="2400" dirty="0">
                <a:cs typeface="Times New Roman" pitchFamily="18" charset="0"/>
              </a:rPr>
              <a:t>означает матрицу переходных </a:t>
            </a:r>
            <a:r>
              <a:rPr lang="ru-RU" sz="2400" dirty="0" smtClean="0">
                <a:cs typeface="Times New Roman" pitchFamily="18" charset="0"/>
              </a:rPr>
              <a:t>вероятностей</a:t>
            </a:r>
            <a:r>
              <a:rPr lang="ru-RU" sz="2400" dirty="0">
                <a:cs typeface="Times New Roman" pitchFamily="18" charset="0"/>
              </a:rPr>
              <a:t>, 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l-GR" sz="2400" i="1" dirty="0">
                <a:cs typeface="Times New Roman" pitchFamily="18" charset="0"/>
              </a:rPr>
              <a:t>β</a:t>
            </a:r>
            <a:r>
              <a:rPr lang="en-US" sz="2400" i="1" dirty="0">
                <a:cs typeface="Times New Roman" pitchFamily="18" charset="0"/>
              </a:rPr>
              <a:t>,a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ru-RU" sz="2400" dirty="0">
                <a:cs typeface="Times New Roman" pitchFamily="18" charset="0"/>
              </a:rPr>
              <a:t> – одномерный вектор </a:t>
            </a:r>
            <a:r>
              <a:rPr lang="ru-RU" sz="2400" dirty="0" smtClean="0">
                <a:cs typeface="Times New Roman" pitchFamily="18" charset="0"/>
              </a:rPr>
              <a:t>(столбец</a:t>
            </a:r>
            <a:r>
              <a:rPr lang="ru-RU" sz="2400" dirty="0" smtClean="0">
                <a:cs typeface="Times New Roman" pitchFamily="18" charset="0"/>
              </a:rPr>
              <a:t>) из нулей и единицы.</a:t>
            </a: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cs typeface="Times New Roman" pitchFamily="18" charset="0"/>
              </a:rPr>
              <a:t>Распределение вероятностей </a:t>
            </a:r>
            <a:r>
              <a:rPr lang="ru-RU" sz="2400" dirty="0">
                <a:cs typeface="Times New Roman" pitchFamily="18" charset="0"/>
              </a:rPr>
              <a:t>для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ru-RU" sz="2400" dirty="0">
                <a:cs typeface="Times New Roman" pitchFamily="18" charset="0"/>
              </a:rPr>
              <a:t>-го </a:t>
            </a:r>
            <a:r>
              <a:rPr lang="ru-RU" sz="2400" dirty="0" smtClean="0">
                <a:cs typeface="Times New Roman" pitchFamily="18" charset="0"/>
              </a:rPr>
              <a:t>символа </a:t>
            </a:r>
            <a:r>
              <a:rPr lang="ru-RU" sz="2400" dirty="0">
                <a:cs typeface="Times New Roman" pitchFamily="18" charset="0"/>
              </a:rPr>
              <a:t>в генерированной </a:t>
            </a:r>
            <a:r>
              <a:rPr lang="ru-RU" sz="2400" dirty="0" smtClean="0">
                <a:cs typeface="Times New Roman" pitchFamily="18" charset="0"/>
              </a:rPr>
              <a:t>последовательности</a:t>
            </a:r>
            <a:r>
              <a:rPr lang="ru-RU" sz="2400" dirty="0"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 </a:t>
            </a:r>
            <a:r>
              <a:rPr lang="el-GR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β→ α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–1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 </a:t>
            </a:r>
            <a:b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i="1" baseline="-25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–1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i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n–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=…=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n–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 P</a:t>
            </a:r>
            <a:r>
              <a:rPr lang="en-US" sz="2400" b="1" i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n–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l-G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l-GR" sz="24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0668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Марковские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цепи и эволюция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041400"/>
            <a:ext cx="8585200" cy="5537200"/>
          </a:xfrm>
        </p:spPr>
        <p:txBody>
          <a:bodyPr/>
          <a:lstStyle/>
          <a:p>
            <a:r>
              <a:rPr lang="ru-RU" smtClean="0"/>
              <a:t>Пусть происходит </a:t>
            </a:r>
            <a:r>
              <a:rPr lang="ru-RU" dirty="0"/>
              <a:t>эволюция некоторого белка</a:t>
            </a:r>
            <a:r>
              <a:rPr lang="ru-RU"/>
              <a:t>. </a:t>
            </a:r>
            <a:r>
              <a:rPr lang="ru-RU" smtClean="0"/>
              <a:t>Ясно</a:t>
            </a:r>
            <a:r>
              <a:rPr lang="ru-RU" dirty="0"/>
              <a:t>, что некоторые замены (например, </a:t>
            </a:r>
            <a:r>
              <a:rPr lang="en-US" dirty="0"/>
              <a:t>I</a:t>
            </a:r>
            <a:r>
              <a:rPr lang="en-US" dirty="0">
                <a:cs typeface="Times New Roman" pitchFamily="18" charset="0"/>
              </a:rPr>
              <a:t>→V</a:t>
            </a:r>
            <a:r>
              <a:rPr lang="en-US">
                <a:cs typeface="Times New Roman" pitchFamily="18" charset="0"/>
              </a:rPr>
              <a:t>) </a:t>
            </a:r>
            <a:r>
              <a:rPr lang="ru-RU" smtClean="0"/>
              <a:t>фиксируются часто</a:t>
            </a:r>
            <a:r>
              <a:rPr lang="ru-RU" dirty="0"/>
              <a:t>, а некоторые – редко</a:t>
            </a:r>
            <a:r>
              <a:rPr lang="en-US" dirty="0"/>
              <a:t>. </a:t>
            </a:r>
          </a:p>
          <a:p>
            <a:r>
              <a:rPr lang="ru-RU" smtClean="0"/>
              <a:t>Если </a:t>
            </a:r>
            <a:r>
              <a:rPr lang="ru-RU" dirty="0"/>
              <a:t>в некоторой позиции в предке </a:t>
            </a:r>
            <a:r>
              <a:rPr lang="ru-RU"/>
              <a:t>была </a:t>
            </a:r>
            <a:r>
              <a:rPr lang="ru-RU" smtClean="0"/>
              <a:t>аминокислота </a:t>
            </a:r>
            <a:r>
              <a:rPr lang="en-US" dirty="0"/>
              <a:t>G</a:t>
            </a:r>
            <a:r>
              <a:rPr lang="ru-RU" dirty="0"/>
              <a:t>, то </a:t>
            </a:r>
            <a:r>
              <a:rPr lang="ru-RU"/>
              <a:t>можно </a:t>
            </a:r>
            <a:r>
              <a:rPr lang="ru-RU" smtClean="0"/>
              <a:t>построить распределение частот аминокислоты </a:t>
            </a:r>
            <a:r>
              <a:rPr lang="ru-RU" dirty="0"/>
              <a:t>через некоторое время. </a:t>
            </a:r>
          </a:p>
          <a:p>
            <a:r>
              <a:rPr lang="ru-RU" smtClean="0"/>
              <a:t>Марковский процесс: </a:t>
            </a:r>
            <a:r>
              <a:rPr lang="ru-RU"/>
              <a:t>изменение </a:t>
            </a:r>
            <a:r>
              <a:rPr lang="ru-RU" smtClean="0"/>
              <a:t>аминокислотного остатка </a:t>
            </a:r>
            <a:r>
              <a:rPr lang="ru-RU" dirty="0"/>
              <a:t>в данной позиции.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911225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Марковские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цепи и эволюция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57250"/>
            <a:ext cx="7950200" cy="965200"/>
          </a:xfrm>
        </p:spPr>
        <p:txBody>
          <a:bodyPr/>
          <a:lstStyle/>
          <a:p>
            <a:r>
              <a:rPr lang="ru-RU" sz="2800" dirty="0"/>
              <a:t>Матрица </a:t>
            </a:r>
            <a:r>
              <a:rPr lang="en-US" sz="2800" dirty="0"/>
              <a:t>P </a:t>
            </a:r>
            <a:r>
              <a:rPr lang="ru-RU" sz="2800"/>
              <a:t>переходных </a:t>
            </a:r>
            <a:r>
              <a:rPr lang="ru-RU" sz="2800" smtClean="0"/>
              <a:t>вероятностей </a:t>
            </a:r>
            <a:r>
              <a:rPr lang="ru-RU" sz="2800" dirty="0"/>
              <a:t>имеет вид:</a:t>
            </a:r>
          </a:p>
          <a:p>
            <a:endParaRPr lang="ru-RU" sz="2800" dirty="0"/>
          </a:p>
        </p:txBody>
      </p:sp>
      <p:graphicFrame>
        <p:nvGraphicFramePr>
          <p:cNvPr id="256004" name="Group 4"/>
          <p:cNvGraphicFramePr>
            <a:graphicFrameLocks noGrp="1"/>
          </p:cNvGraphicFramePr>
          <p:nvPr>
            <p:ph sz="half" idx="2"/>
          </p:nvPr>
        </p:nvGraphicFramePr>
        <p:xfrm>
          <a:off x="1160463" y="1441450"/>
          <a:ext cx="5713412" cy="2626678"/>
        </p:xfrm>
        <a:graphic>
          <a:graphicData uri="http://schemas.openxmlformats.org/drawingml/2006/table">
            <a:tbl>
              <a:tblPr/>
              <a:tblGrid>
                <a:gridCol w="549275"/>
                <a:gridCol w="1031875"/>
                <a:gridCol w="1033462"/>
                <a:gridCol w="1033463"/>
                <a:gridCol w="1031875"/>
                <a:gridCol w="1033462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1-S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→A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→A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→A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→G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1-S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→G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→G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→V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→V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1-S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→V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→I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→V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→I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1-S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dt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</a:tbl>
          </a:graphicData>
        </a:graphic>
      </p:graphicFrame>
      <p:sp>
        <p:nvSpPr>
          <p:cNvPr id="256055" name="Text Box 55"/>
          <p:cNvSpPr txBox="1">
            <a:spLocks noChangeArrowheads="1"/>
          </p:cNvSpPr>
          <p:nvPr/>
        </p:nvSpPr>
        <p:spPr bwMode="auto">
          <a:xfrm>
            <a:off x="4737100" y="3657600"/>
            <a:ext cx="21224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r>
              <a:rPr lang="el-GR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 ∑</a:t>
            </a:r>
            <a:r>
              <a:rPr lang="el-GR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β≠α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P(</a:t>
            </a:r>
            <a:r>
              <a:rPr lang="el-G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1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→ </a:t>
            </a:r>
            <a:r>
              <a:rPr lang="el-G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el-GR" b="1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56056" name="Text Box 56"/>
          <p:cNvSpPr txBox="1">
            <a:spLocks noChangeArrowheads="1"/>
          </p:cNvSpPr>
          <p:nvPr/>
        </p:nvSpPr>
        <p:spPr bwMode="auto">
          <a:xfrm>
            <a:off x="290513" y="4325938"/>
            <a:ext cx="85645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smtClean="0">
                <a:effectLst/>
              </a:rPr>
              <a:t>Распределение вероятностей </a:t>
            </a:r>
            <a:r>
              <a:rPr lang="ru-RU" sz="2400" dirty="0">
                <a:effectLst/>
              </a:rPr>
              <a:t>через время </a:t>
            </a:r>
            <a:r>
              <a:rPr lang="en-US" sz="2400" dirty="0">
                <a:effectLst/>
              </a:rPr>
              <a:t>t:</a:t>
            </a:r>
          </a:p>
          <a:p>
            <a:pPr algn="ctr">
              <a:spcBef>
                <a:spcPct val="50000"/>
              </a:spcBef>
            </a:pP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t) =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exp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(t ∙ Q) 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,t)</a:t>
            </a:r>
          </a:p>
          <a:p>
            <a:pPr>
              <a:spcBef>
                <a:spcPct val="50000"/>
              </a:spcBef>
            </a:pPr>
            <a:r>
              <a:rPr lang="ru-RU" sz="2400" dirty="0">
                <a:effectLst/>
                <a:cs typeface="Times New Roman" pitchFamily="18" charset="0"/>
              </a:rPr>
              <a:t>Загадочный объект </a:t>
            </a:r>
            <a:r>
              <a:rPr lang="ru-RU" sz="2400">
                <a:effectLst/>
                <a:cs typeface="Times New Roman" pitchFamily="18" charset="0"/>
              </a:rPr>
              <a:t>– </a:t>
            </a:r>
            <a:r>
              <a:rPr lang="ru-RU" sz="2400" smtClean="0">
                <a:effectLst/>
                <a:cs typeface="Times New Roman" pitchFamily="18" charset="0"/>
              </a:rPr>
              <a:t>экспонента </a:t>
            </a:r>
            <a:r>
              <a:rPr lang="ru-RU" sz="2400" dirty="0">
                <a:effectLst/>
                <a:cs typeface="Times New Roman" pitchFamily="18" charset="0"/>
              </a:rPr>
              <a:t>от матрицы. Это матрица, </a:t>
            </a:r>
            <a:r>
              <a:rPr lang="ru-RU" sz="2400">
                <a:effectLst/>
                <a:cs typeface="Times New Roman" pitchFamily="18" charset="0"/>
              </a:rPr>
              <a:t>которая </a:t>
            </a:r>
            <a:r>
              <a:rPr lang="ru-RU" sz="2400" smtClean="0">
                <a:effectLst/>
                <a:cs typeface="Times New Roman" pitchFamily="18" charset="0"/>
              </a:rPr>
              <a:t>определяется </a:t>
            </a:r>
            <a:r>
              <a:rPr lang="ru-RU" sz="2400" dirty="0">
                <a:effectLst/>
                <a:cs typeface="Times New Roman" pitchFamily="18" charset="0"/>
              </a:rPr>
              <a:t>через ряд Тейлора, </a:t>
            </a:r>
            <a:r>
              <a:rPr lang="ru-RU" sz="2400">
                <a:effectLst/>
                <a:cs typeface="Times New Roman" pitchFamily="18" charset="0"/>
              </a:rPr>
              <a:t>только </a:t>
            </a:r>
            <a:r>
              <a:rPr lang="ru-RU" sz="2400" smtClean="0">
                <a:effectLst/>
                <a:cs typeface="Times New Roman" pitchFamily="18" charset="0"/>
              </a:rPr>
              <a:t>вместо степени числа пишется соответствующая степень </a:t>
            </a:r>
            <a:r>
              <a:rPr lang="ru-RU" sz="2400" dirty="0">
                <a:effectLst/>
                <a:cs typeface="Times New Roman" pitchFamily="18" charset="0"/>
              </a:rPr>
              <a:t>матрицы.</a:t>
            </a:r>
            <a:endParaRPr lang="el-GR" sz="2400" dirty="0">
              <a:effectLst/>
              <a:cs typeface="Times New Roman" pitchFamily="18" charset="0"/>
            </a:endParaRPr>
          </a:p>
        </p:txBody>
      </p:sp>
      <p:sp>
        <p:nvSpPr>
          <p:cNvPr id="256057" name="Text Box 57"/>
          <p:cNvSpPr txBox="1">
            <a:spLocks noChangeArrowheads="1"/>
          </p:cNvSpPr>
          <p:nvPr/>
        </p:nvSpPr>
        <p:spPr bwMode="auto">
          <a:xfrm>
            <a:off x="298450" y="2497138"/>
            <a:ext cx="693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 =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58" name="Text Box 58"/>
          <p:cNvSpPr txBox="1">
            <a:spLocks noChangeArrowheads="1"/>
          </p:cNvSpPr>
          <p:nvPr/>
        </p:nvSpPr>
        <p:spPr bwMode="auto">
          <a:xfrm>
            <a:off x="6975475" y="2497138"/>
            <a:ext cx="1677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= I + Q dt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Марковские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цепи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высших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порядков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295400"/>
            <a:ext cx="8686800" cy="4318000"/>
          </a:xfrm>
        </p:spPr>
        <p:txBody>
          <a:bodyPr/>
          <a:lstStyle/>
          <a:p>
            <a:r>
              <a:rPr lang="ru-RU" smtClean="0"/>
              <a:t>Вероятность </a:t>
            </a:r>
            <a:r>
              <a:rPr lang="ru-RU" dirty="0"/>
              <a:t>появления </a:t>
            </a:r>
            <a:r>
              <a:rPr lang="ru-RU"/>
              <a:t>очередного </a:t>
            </a:r>
            <a:r>
              <a:rPr lang="ru-RU" smtClean="0"/>
              <a:t>символа зависит </a:t>
            </a:r>
            <a:r>
              <a:rPr lang="ru-RU" dirty="0"/>
              <a:t>не от одного, а </a:t>
            </a:r>
            <a:r>
              <a:rPr lang="ru-RU"/>
              <a:t>от </a:t>
            </a:r>
            <a:r>
              <a:rPr lang="ru-RU" smtClean="0"/>
              <a:t>нескольких </a:t>
            </a:r>
            <a:r>
              <a:rPr lang="ru-RU"/>
              <a:t>предыдущих </a:t>
            </a:r>
            <a:r>
              <a:rPr lang="ru-RU" smtClean="0"/>
              <a:t>символов</a:t>
            </a:r>
            <a:r>
              <a:rPr lang="ru-RU" dirty="0"/>
              <a:t>:</a:t>
            </a:r>
          </a:p>
          <a:p>
            <a:pPr algn="ctr">
              <a:buFontTx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p(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 </a:t>
            </a:r>
            <a:r>
              <a:rPr lang="el-GR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 </a:t>
            </a:r>
            <a:r>
              <a:rPr lang="el-GR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… </a:t>
            </a:r>
            <a:r>
              <a:rPr lang="el-GR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sz="2800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i-k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i-k+1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)… </a:t>
            </a: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i-1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b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 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… 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порядка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марковской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цепи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модели </a:t>
            </a: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последовательностей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320800"/>
            <a:ext cx="8712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Оценка переходной </a:t>
            </a:r>
            <a:r>
              <a:rPr lang="ru-RU" sz="2800" dirty="0" smtClean="0"/>
              <a:t>вероятности</a:t>
            </a:r>
            <a:r>
              <a:rPr lang="ru-RU" sz="2800" dirty="0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i="1" dirty="0"/>
              <a:t>p*</a:t>
            </a:r>
            <a:r>
              <a:rPr lang="en-US" sz="2400" b="1" dirty="0"/>
              <a:t>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;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k+1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=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i="1" dirty="0"/>
              <a:t>				n</a:t>
            </a:r>
            <a:r>
              <a:rPr lang="en-US" sz="2400" b="1" dirty="0"/>
              <a:t>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k+1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/ </a:t>
            </a:r>
            <a:r>
              <a:rPr lang="en-US" sz="2400" b="1" i="1" dirty="0"/>
              <a:t>n(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,</a:t>
            </a:r>
            <a:r>
              <a:rPr lang="ru-RU" sz="2400" b="1" i="1" dirty="0">
                <a:cs typeface="Times New Roman" pitchFamily="18" charset="0"/>
              </a:rPr>
              <a:t>*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i="1" dirty="0">
                <a:cs typeface="Times New Roman" pitchFamily="18" charset="0"/>
              </a:rPr>
              <a:t> </a:t>
            </a:r>
            <a:r>
              <a:rPr lang="en-US" sz="2400" b="1" i="1" dirty="0"/>
              <a:t>n</a:t>
            </a:r>
            <a:r>
              <a:rPr lang="en-US" sz="2400" b="1" dirty="0"/>
              <a:t>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,</a:t>
            </a:r>
            <a:r>
              <a:rPr lang="ru-RU" sz="2400" b="1" i="1" dirty="0">
                <a:cs typeface="Times New Roman" pitchFamily="18" charset="0"/>
              </a:rPr>
              <a:t>*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= ∑ </a:t>
            </a:r>
            <a:r>
              <a:rPr lang="el-GR" sz="2400" b="1" i="1" baseline="-25000" dirty="0">
                <a:cs typeface="Times New Roman" pitchFamily="18" charset="0"/>
              </a:rPr>
              <a:t>β</a:t>
            </a:r>
            <a:r>
              <a:rPr lang="en-US" sz="2400" b="1" i="1" baseline="-25000" dirty="0">
                <a:cs typeface="Times New Roman" pitchFamily="18" charset="0"/>
              </a:rPr>
              <a:t>  </a:t>
            </a:r>
            <a:r>
              <a:rPr lang="en-US" sz="2400" b="1" i="1" dirty="0"/>
              <a:t>n</a:t>
            </a:r>
            <a:r>
              <a:rPr lang="en-US" sz="2400" b="1" dirty="0"/>
              <a:t>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, </a:t>
            </a:r>
            <a:r>
              <a:rPr lang="el-GR" sz="2400" b="1" i="1" dirty="0">
                <a:cs typeface="Times New Roman" pitchFamily="18" charset="0"/>
              </a:rPr>
              <a:t>β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cs typeface="Times New Roman" pitchFamily="18" charset="0"/>
              </a:rPr>
              <a:t>Информационный критерий </a:t>
            </a:r>
            <a:r>
              <a:rPr lang="ru-RU" sz="2800" dirty="0" smtClean="0">
                <a:cs typeface="Times New Roman" pitchFamily="18" charset="0"/>
              </a:rPr>
              <a:t>Байеса</a:t>
            </a:r>
            <a:r>
              <a:rPr lang="ru-RU" sz="2800" dirty="0">
                <a:cs typeface="Times New Roman" pitchFamily="18" charset="0"/>
              </a:rPr>
              <a:t>: </a:t>
            </a:r>
            <a:r>
              <a:rPr lang="ru-RU" sz="2800" dirty="0" smtClean="0">
                <a:cs typeface="Times New Roman" pitchFamily="18" charset="0"/>
              </a:rPr>
              <a:t>лог-правдоподобие:</a:t>
            </a:r>
            <a:endParaRPr lang="ru-RU" sz="2800" dirty="0"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b="1" i="1" dirty="0" err="1">
                <a:cs typeface="Times New Roman" pitchFamily="18" charset="0"/>
              </a:rPr>
              <a:t>L</a:t>
            </a:r>
            <a:r>
              <a:rPr lang="en-US" sz="2400" b="1" i="1" baseline="-25000" dirty="0" err="1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b="1" i="1" dirty="0">
                <a:cs typeface="Times New Roman" pitchFamily="18" charset="0"/>
              </a:rPr>
              <a:t>∑ </a:t>
            </a:r>
            <a:r>
              <a:rPr lang="ru-RU" sz="2400" b="1" i="1" baseline="-25000" dirty="0" smtClean="0">
                <a:cs typeface="Times New Roman" pitchFamily="18" charset="0"/>
              </a:rPr>
              <a:t>все слова</a:t>
            </a:r>
            <a:r>
              <a:rPr lang="en-US" sz="2400" b="1" i="1" baseline="-25000" dirty="0" smtClean="0">
                <a:cs typeface="Times New Roman" pitchFamily="18" charset="0"/>
              </a:rPr>
              <a:t>  </a:t>
            </a:r>
            <a:r>
              <a:rPr lang="en-US" sz="2400" b="1" i="1" dirty="0"/>
              <a:t>n</a:t>
            </a:r>
            <a:r>
              <a:rPr lang="en-US" sz="2400" b="1" dirty="0"/>
              <a:t>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k+1</a:t>
            </a:r>
            <a:r>
              <a:rPr lang="en-US" sz="2400" b="1" i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ln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/>
              <a:t>p*</a:t>
            </a:r>
            <a:r>
              <a:rPr lang="en-US" sz="2400" b="1" dirty="0"/>
              <a:t>(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1</a:t>
            </a:r>
            <a:r>
              <a:rPr lang="en-US" sz="2400" b="1" i="1" dirty="0">
                <a:cs typeface="Times New Roman" pitchFamily="18" charset="0"/>
              </a:rPr>
              <a:t>,…,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</a:t>
            </a:r>
            <a:r>
              <a:rPr lang="en-US" sz="2400" b="1" i="1" dirty="0">
                <a:cs typeface="Times New Roman" pitchFamily="18" charset="0"/>
              </a:rPr>
              <a:t>;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en-US" sz="2400" b="1" i="1" baseline="-25000" dirty="0">
                <a:cs typeface="Times New Roman" pitchFamily="18" charset="0"/>
              </a:rPr>
              <a:t>k+1</a:t>
            </a:r>
            <a:r>
              <a:rPr lang="en-US" sz="2400" b="1" dirty="0">
                <a:cs typeface="Times New Roman" pitchFamily="18" charset="0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BIC(</a:t>
            </a:r>
            <a:r>
              <a:rPr lang="en-US" sz="2400" b="1" i="1" dirty="0">
                <a:cs typeface="Times New Roman" pitchFamily="18" charset="0"/>
              </a:rPr>
              <a:t> k </a:t>
            </a:r>
            <a:r>
              <a:rPr lang="en-US" sz="2400" b="1" dirty="0">
                <a:cs typeface="Times New Roman" pitchFamily="18" charset="0"/>
              </a:rPr>
              <a:t>) = </a:t>
            </a:r>
            <a:r>
              <a:rPr lang="en-US" sz="2400" b="1" dirty="0" smtClean="0">
                <a:cs typeface="Times New Roman" pitchFamily="18" charset="0"/>
              </a:rPr>
              <a:t>–2</a:t>
            </a:r>
            <a:r>
              <a:rPr lang="en-US" sz="2400" b="1" i="1" dirty="0" smtClean="0">
                <a:cs typeface="Times New Roman" pitchFamily="18" charset="0"/>
              </a:rPr>
              <a:t>L</a:t>
            </a:r>
            <a:r>
              <a:rPr lang="en-US" sz="2400" b="1" i="1" baseline="-25000" dirty="0" smtClean="0">
                <a:cs typeface="Times New Roman" pitchFamily="18" charset="0"/>
              </a:rPr>
              <a:t>k</a:t>
            </a:r>
            <a:r>
              <a:rPr lang="en-US" sz="2400" b="1" i="1" dirty="0" smtClean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+ a </a:t>
            </a:r>
            <a:r>
              <a:rPr lang="en-US" sz="2400" b="1" dirty="0" err="1">
                <a:cs typeface="Times New Roman" pitchFamily="18" charset="0"/>
              </a:rPr>
              <a:t>ln</a:t>
            </a:r>
            <a:r>
              <a:rPr lang="en-US" sz="2400" b="1" dirty="0">
                <a:cs typeface="Times New Roman" pitchFamily="18" charset="0"/>
              </a:rPr>
              <a:t> (</a:t>
            </a:r>
            <a:r>
              <a:rPr lang="en-US" sz="2400" b="1" i="1" dirty="0">
                <a:cs typeface="Times New Roman" pitchFamily="18" charset="0"/>
              </a:rPr>
              <a:t>N</a:t>
            </a:r>
            <a:r>
              <a:rPr lang="en-US" sz="2400" b="1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i="1" dirty="0">
                <a:cs typeface="Times New Roman" pitchFamily="18" charset="0"/>
              </a:rPr>
              <a:t>a = </a:t>
            </a:r>
            <a:r>
              <a:rPr lang="en-US" sz="2400" b="1" i="1" dirty="0" err="1" smtClean="0">
                <a:cs typeface="Times New Roman" pitchFamily="18" charset="0"/>
              </a:rPr>
              <a:t>A</a:t>
            </a:r>
            <a:r>
              <a:rPr lang="en-US" sz="2400" b="1" i="1" baseline="30000" dirty="0" err="1" smtClean="0">
                <a:cs typeface="Times New Roman" pitchFamily="18" charset="0"/>
              </a:rPr>
              <a:t>k</a:t>
            </a:r>
            <a:r>
              <a:rPr lang="en-US" sz="2400" b="1" dirty="0" smtClean="0">
                <a:cs typeface="Times New Roman" pitchFamily="18" charset="0"/>
              </a:rPr>
              <a:t>(</a:t>
            </a:r>
            <a:r>
              <a:rPr lang="en-US" sz="2400" b="1" i="1" dirty="0" smtClean="0">
                <a:cs typeface="Times New Roman" pitchFamily="18" charset="0"/>
              </a:rPr>
              <a:t>A–</a:t>
            </a:r>
            <a:r>
              <a:rPr lang="en-US" sz="2400" b="1" dirty="0" smtClean="0">
                <a:cs typeface="Times New Roman" pitchFamily="18" charset="0"/>
              </a:rPr>
              <a:t>1</a:t>
            </a:r>
            <a:r>
              <a:rPr lang="en-US" sz="2400" b="1" dirty="0">
                <a:cs typeface="Times New Roman" pitchFamily="18" charset="0"/>
              </a:rPr>
              <a:t>) – </a:t>
            </a:r>
            <a:r>
              <a:rPr lang="ru-RU" sz="2400" dirty="0" smtClean="0">
                <a:cs typeface="Times New Roman" pitchFamily="18" charset="0"/>
              </a:rPr>
              <a:t>число независимых </a:t>
            </a:r>
            <a:r>
              <a:rPr lang="ru-RU" sz="2400" dirty="0">
                <a:cs typeface="Times New Roman" pitchFamily="18" charset="0"/>
              </a:rPr>
              <a:t>параметров цепи (</a:t>
            </a:r>
            <a:r>
              <a:rPr lang="en-US" sz="2400" dirty="0">
                <a:cs typeface="Times New Roman" pitchFamily="18" charset="0"/>
              </a:rPr>
              <a:t>A</a:t>
            </a:r>
            <a:r>
              <a:rPr lang="ru-RU" sz="2400" dirty="0">
                <a:cs typeface="Times New Roman" pitchFamily="18" charset="0"/>
              </a:rPr>
              <a:t> – размер алфавита), </a:t>
            </a:r>
            <a:r>
              <a:rPr lang="en-US" sz="2400" i="1" dirty="0">
                <a:cs typeface="Times New Roman" pitchFamily="18" charset="0"/>
              </a:rPr>
              <a:t>N</a:t>
            </a:r>
            <a:r>
              <a:rPr lang="ru-RU" sz="2400" i="1" dirty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– </a:t>
            </a:r>
            <a:r>
              <a:rPr lang="ru-RU" sz="2400" dirty="0" smtClean="0">
                <a:cs typeface="Times New Roman" pitchFamily="18" charset="0"/>
              </a:rPr>
              <a:t>число последовательностей </a:t>
            </a:r>
            <a:r>
              <a:rPr lang="ru-RU" sz="2400" dirty="0">
                <a:cs typeface="Times New Roman" pitchFamily="18" charset="0"/>
              </a:rPr>
              <a:t>в обучении.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400" dirty="0" smtClean="0">
                <a:cs typeface="Times New Roman" pitchFamily="18" charset="0"/>
              </a:rPr>
              <a:t>истинный </a:t>
            </a:r>
            <a:r>
              <a:rPr lang="ru-RU" sz="2400" dirty="0">
                <a:cs typeface="Times New Roman" pitchFamily="18" charset="0"/>
              </a:rPr>
              <a:t>порядок цепи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itchFamily="18" charset="0"/>
              </a:rPr>
              <a:t>				k</a:t>
            </a:r>
            <a:r>
              <a:rPr lang="en-US" sz="2400" i="1" baseline="30000" dirty="0">
                <a:cs typeface="Times New Roman" pitchFamily="18" charset="0"/>
              </a:rPr>
              <a:t>*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b="1" dirty="0" err="1">
                <a:cs typeface="Times New Roman" pitchFamily="18" charset="0"/>
              </a:rPr>
              <a:t>argmin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baseline="-25000" dirty="0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b="1" dirty="0">
                <a:cs typeface="Times New Roman" pitchFamily="18" charset="0"/>
              </a:rPr>
              <a:t>BIC(</a:t>
            </a:r>
            <a:r>
              <a:rPr lang="en-US" sz="2400" b="1" i="1" dirty="0">
                <a:cs typeface="Times New Roman" pitchFamily="18" charset="0"/>
              </a:rPr>
              <a:t> k </a:t>
            </a:r>
            <a:r>
              <a:rPr lang="en-US" sz="2400" b="1" dirty="0">
                <a:cs typeface="Times New Roman" pitchFamily="18" charset="0"/>
              </a:rPr>
              <a:t>) )</a:t>
            </a:r>
            <a:endParaRPr lang="ru-RU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ru-RU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6550"/>
            <a:ext cx="7772400" cy="842963"/>
          </a:xfrm>
        </p:spPr>
        <p:txBody>
          <a:bodyPr/>
          <a:lstStyle/>
          <a:p>
            <a:r>
              <a:rPr lang="ru-RU"/>
              <a:t>Задача 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88" y="1954213"/>
            <a:ext cx="4273550" cy="4114800"/>
          </a:xfrm>
        </p:spPr>
        <p:txBody>
          <a:bodyPr/>
          <a:lstStyle/>
          <a:p>
            <a:r>
              <a:rPr lang="ru-RU" sz="2800" smtClean="0"/>
              <a:t>Испытания лекарства</a:t>
            </a:r>
            <a:r>
              <a:rPr lang="ru-RU" sz="2800" dirty="0"/>
              <a:t>:</a:t>
            </a:r>
          </a:p>
          <a:p>
            <a:pPr>
              <a:buFontTx/>
              <a:buNone/>
            </a:pPr>
            <a:r>
              <a:rPr lang="ru-RU" sz="2800" dirty="0"/>
              <a:t>М: 50</a:t>
            </a:r>
            <a:r>
              <a:rPr lang="en-US" sz="2800" dirty="0"/>
              <a:t>/90=5/9 &gt; 4/12=3/9</a:t>
            </a:r>
          </a:p>
          <a:p>
            <a:pPr>
              <a:buFontTx/>
              <a:buNone/>
            </a:pPr>
            <a:r>
              <a:rPr lang="ru-RU" sz="2800" dirty="0"/>
              <a:t>Ж: </a:t>
            </a:r>
            <a:r>
              <a:rPr lang="en-US" sz="2800" dirty="0"/>
              <a:t>10/12=5/6 &gt; 80/120=4/6</a:t>
            </a:r>
          </a:p>
          <a:p>
            <a:endParaRPr lang="en-US" sz="2800" dirty="0"/>
          </a:p>
          <a:p>
            <a:r>
              <a:rPr lang="ru-RU" sz="2800" smtClean="0"/>
              <a:t>Вместе</a:t>
            </a:r>
            <a:r>
              <a:rPr lang="ru-RU" sz="2800" dirty="0"/>
              <a:t>: </a:t>
            </a:r>
          </a:p>
          <a:p>
            <a:r>
              <a:rPr lang="ru-RU" sz="2800" dirty="0"/>
              <a:t>Л: 60</a:t>
            </a:r>
            <a:r>
              <a:rPr lang="en-US" sz="2800" dirty="0"/>
              <a:t>/</a:t>
            </a:r>
            <a:r>
              <a:rPr lang="ru-RU" sz="2800" dirty="0"/>
              <a:t>102</a:t>
            </a:r>
            <a:r>
              <a:rPr lang="en-US" sz="2800" dirty="0"/>
              <a:t>=20/34</a:t>
            </a:r>
          </a:p>
          <a:p>
            <a:r>
              <a:rPr lang="ru-RU" sz="2800" dirty="0"/>
              <a:t>К: </a:t>
            </a:r>
            <a:r>
              <a:rPr lang="en-US" sz="2800" dirty="0"/>
              <a:t>84/132=7/11=21/33</a:t>
            </a:r>
          </a:p>
          <a:p>
            <a:r>
              <a:rPr lang="en-US" sz="2800" dirty="0"/>
              <a:t>20/34 &lt; 21/33 !!!!</a:t>
            </a:r>
            <a:endParaRPr lang="ru-RU" sz="2800" dirty="0"/>
          </a:p>
        </p:txBody>
      </p:sp>
      <p:graphicFrame>
        <p:nvGraphicFramePr>
          <p:cNvPr id="304165" name="Group 37"/>
          <p:cNvGraphicFramePr>
            <a:graphicFrameLocks noGrp="1"/>
          </p:cNvGraphicFramePr>
          <p:nvPr>
            <p:ph sz="half" idx="2"/>
          </p:nvPr>
        </p:nvGraphicFramePr>
        <p:xfrm>
          <a:off x="527050" y="2060575"/>
          <a:ext cx="3810000" cy="2260601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</a:tblGrid>
              <a:tr h="587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Кнтр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кнтр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66" name="Text Box 38"/>
          <p:cNvSpPr txBox="1">
            <a:spLocks noChangeArrowheads="1"/>
          </p:cNvSpPr>
          <p:nvPr/>
        </p:nvSpPr>
        <p:spPr bwMode="auto">
          <a:xfrm>
            <a:off x="617538" y="5092700"/>
            <a:ext cx="3152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К чему бы это?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Введение в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байесову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статистику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Задача. Мы 3 </a:t>
            </a:r>
            <a:r>
              <a:rPr lang="ru-RU"/>
              <a:t>раза </a:t>
            </a:r>
            <a:r>
              <a:rPr lang="ru-RU" smtClean="0"/>
              <a:t>бросили </a:t>
            </a:r>
            <a:r>
              <a:rPr lang="ru-RU" dirty="0"/>
              <a:t>монету и 3 раза выпал орел. </a:t>
            </a:r>
            <a:r>
              <a:rPr lang="ru-RU"/>
              <a:t>Какова </a:t>
            </a:r>
            <a:r>
              <a:rPr lang="ru-RU" smtClean="0"/>
              <a:t>вероятность </a:t>
            </a:r>
            <a:r>
              <a:rPr lang="ru-RU" dirty="0"/>
              <a:t>выпадения орла у этой монеты? </a:t>
            </a:r>
          </a:p>
          <a:p>
            <a:pPr lvl="1">
              <a:lnSpc>
                <a:spcPct val="90000"/>
              </a:lnSpc>
            </a:pPr>
            <a:r>
              <a:rPr lang="ru-RU" smtClean="0"/>
              <a:t>Если </a:t>
            </a:r>
            <a:r>
              <a:rPr lang="ru-RU" dirty="0"/>
              <a:t>мы уверены, что монета не кривая, то </a:t>
            </a:r>
            <a:r>
              <a:rPr lang="en-US" dirty="0"/>
              <a:t>p</a:t>
            </a:r>
            <a:r>
              <a:rPr lang="ru-RU" dirty="0"/>
              <a:t> </a:t>
            </a:r>
            <a:r>
              <a:rPr lang="en-US" dirty="0"/>
              <a:t>= ½ </a:t>
            </a:r>
          </a:p>
          <a:p>
            <a:pPr lvl="1">
              <a:lnSpc>
                <a:spcPct val="90000"/>
              </a:lnSpc>
            </a:pPr>
            <a:r>
              <a:rPr lang="ru-RU" smtClean="0"/>
              <a:t>Допустим</a:t>
            </a:r>
            <a:r>
              <a:rPr lang="ru-RU" dirty="0"/>
              <a:t>, что мы взяли монету из мешка, а в мешке монеты разной кривизны. Но при этом мы знаем </a:t>
            </a:r>
            <a:r>
              <a:rPr lang="ru-RU"/>
              <a:t>как </a:t>
            </a:r>
            <a:r>
              <a:rPr lang="ru-RU" smtClean="0"/>
              <a:t>распределена </a:t>
            </a:r>
            <a:r>
              <a:rPr lang="ru-RU" dirty="0"/>
              <a:t>кривизна монет </a:t>
            </a:r>
            <a:r>
              <a:rPr lang="en-US" dirty="0"/>
              <a:t>P</a:t>
            </a:r>
            <a:r>
              <a:rPr lang="en-US" baseline="-25000" dirty="0"/>
              <a:t>a</a:t>
            </a:r>
            <a:r>
              <a:rPr lang="en-US" dirty="0"/>
              <a:t>(p) (</a:t>
            </a:r>
            <a:r>
              <a:rPr lang="ru-RU"/>
              <a:t>априорное </a:t>
            </a:r>
            <a:r>
              <a:rPr lang="ru-RU" smtClean="0"/>
              <a:t>распределение</a:t>
            </a:r>
            <a:r>
              <a:rPr lang="ru-RU" dirty="0"/>
              <a:t>). 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Мы хотим </a:t>
            </a:r>
            <a:r>
              <a:rPr lang="ru-RU"/>
              <a:t>на </a:t>
            </a:r>
            <a:r>
              <a:rPr lang="ru-RU" smtClean="0"/>
              <a:t>основе </a:t>
            </a:r>
            <a:r>
              <a:rPr lang="ru-RU" dirty="0"/>
              <a:t>наблюдения 3о и </a:t>
            </a:r>
            <a:r>
              <a:rPr lang="ru-RU"/>
              <a:t>априорного </a:t>
            </a:r>
            <a:r>
              <a:rPr lang="ru-RU" smtClean="0"/>
              <a:t>распределения </a:t>
            </a:r>
            <a:r>
              <a:rPr lang="ru-RU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распределений вероятностей</a:t>
            </a:r>
            <a:r>
              <a:rPr lang="ru-RU" i="1" smtClean="0"/>
              <a:t> </a:t>
            </a:r>
            <a:r>
              <a:rPr lang="ru-RU"/>
              <a:t>оценить </a:t>
            </a:r>
            <a:r>
              <a:rPr lang="ru-RU" smtClean="0"/>
              <a:t>вероятность </a:t>
            </a:r>
            <a:r>
              <a:rPr lang="ru-RU" dirty="0"/>
              <a:t>выпадения орла у </a:t>
            </a:r>
            <a:r>
              <a:rPr lang="ru-RU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данной</a:t>
            </a:r>
            <a:r>
              <a:rPr lang="ru-RU" dirty="0"/>
              <a:t> монеты</a:t>
            </a:r>
            <a:r>
              <a:rPr lang="en-US" dirty="0"/>
              <a:t>.</a:t>
            </a:r>
            <a:endParaRPr lang="ru-RU" i="1" dirty="0"/>
          </a:p>
          <a:p>
            <a:pPr lvl="1">
              <a:lnSpc>
                <a:spcPct val="90000"/>
              </a:lnSpc>
              <a:buFontTx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Сравнение последовательностей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r>
              <a:rPr lang="ru-RU" i="1" u="sng" dirty="0"/>
              <a:t>Алгоритм4:</a:t>
            </a:r>
            <a:r>
              <a:rPr lang="ru-RU" dirty="0"/>
              <a:t> </a:t>
            </a:r>
            <a:r>
              <a:rPr lang="en-US" dirty="0" smtClean="0"/>
              <a:t>BL</a:t>
            </a:r>
            <a:r>
              <a:rPr lang="en-US" dirty="0"/>
              <a:t>A</a:t>
            </a:r>
            <a:r>
              <a:rPr lang="en-US" dirty="0" smtClean="0"/>
              <a:t>ST. </a:t>
            </a:r>
            <a:r>
              <a:rPr lang="ru-RU" dirty="0"/>
              <a:t>Ф</a:t>
            </a:r>
            <a:r>
              <a:rPr lang="ru-RU" dirty="0" smtClean="0"/>
              <a:t>ормальная </a:t>
            </a:r>
            <a:r>
              <a:rPr lang="ru-RU" dirty="0"/>
              <a:t>задача плохо </a:t>
            </a:r>
            <a:r>
              <a:rPr lang="ru-RU" dirty="0" smtClean="0"/>
              <a:t>определена.</a:t>
            </a:r>
            <a:endParaRPr lang="ru-RU" dirty="0"/>
          </a:p>
          <a:p>
            <a:r>
              <a:rPr lang="ru-RU" i="1" u="sng" dirty="0"/>
              <a:t>Параметры:</a:t>
            </a:r>
            <a:r>
              <a:rPr lang="ru-RU" dirty="0"/>
              <a:t>  Размер якоря, </a:t>
            </a:r>
            <a:r>
              <a:rPr lang="ru-RU"/>
              <a:t>матрица </a:t>
            </a:r>
            <a:r>
              <a:rPr lang="ru-RU" smtClean="0"/>
              <a:t>сходства</a:t>
            </a:r>
            <a:r>
              <a:rPr lang="ru-RU" dirty="0"/>
              <a:t>, штраф за </a:t>
            </a:r>
            <a:r>
              <a:rPr lang="ru-RU" dirty="0" err="1"/>
              <a:t>делецию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622300"/>
            <a:ext cx="7275512" cy="792163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Введение в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байесову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статистику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5400675"/>
          </a:xfrm>
        </p:spPr>
        <p:txBody>
          <a:bodyPr/>
          <a:lstStyle/>
          <a:p>
            <a:r>
              <a:rPr lang="en-US" dirty="0"/>
              <a:t>P(3o | p) = p</a:t>
            </a:r>
            <a:r>
              <a:rPr lang="en-US" baseline="30000" dirty="0"/>
              <a:t>3</a:t>
            </a:r>
            <a:r>
              <a:rPr lang="en-US" dirty="0"/>
              <a:t>;</a:t>
            </a:r>
          </a:p>
          <a:p>
            <a:r>
              <a:rPr lang="en-US" dirty="0"/>
              <a:t>P(3o, p) = P(3o | p) P</a:t>
            </a:r>
            <a:r>
              <a:rPr lang="en-US" baseline="-25000" dirty="0"/>
              <a:t>a</a:t>
            </a:r>
            <a:r>
              <a:rPr lang="en-US" dirty="0"/>
              <a:t> (p) = P(p | 3o) P(3o);</a:t>
            </a:r>
          </a:p>
          <a:p>
            <a:r>
              <a:rPr lang="en-US" dirty="0"/>
              <a:t>P(p | 3o)= {P(3o | p) P</a:t>
            </a:r>
            <a:r>
              <a:rPr lang="en-US" baseline="-25000" dirty="0"/>
              <a:t>a</a:t>
            </a:r>
            <a:r>
              <a:rPr lang="en-US" dirty="0"/>
              <a:t>(p)} / P(3o);</a:t>
            </a:r>
          </a:p>
          <a:p>
            <a:r>
              <a:rPr lang="ru-RU" dirty="0"/>
              <a:t>Загадочный объект </a:t>
            </a:r>
            <a:r>
              <a:rPr lang="en-US" dirty="0"/>
              <a:t>P(3o)</a:t>
            </a:r>
            <a:r>
              <a:rPr lang="ru-RU" dirty="0"/>
              <a:t> </a:t>
            </a:r>
            <a:r>
              <a:rPr lang="ru-RU"/>
              <a:t>– </a:t>
            </a:r>
            <a:r>
              <a:rPr lang="ru-RU" smtClean="0"/>
              <a:t>безусловная вероятность </a:t>
            </a:r>
            <a:r>
              <a:rPr lang="ru-RU" dirty="0"/>
              <a:t>трех орлов</a:t>
            </a:r>
            <a:r>
              <a:rPr lang="ru-RU"/>
              <a:t>. </a:t>
            </a:r>
            <a:r>
              <a:rPr lang="ru-RU" smtClean="0"/>
              <a:t>Определяется </a:t>
            </a:r>
            <a:r>
              <a:rPr lang="ru-RU"/>
              <a:t>из </a:t>
            </a:r>
            <a:r>
              <a:rPr lang="ru-RU" smtClean="0"/>
              <a:t>условия </a:t>
            </a:r>
            <a:r>
              <a:rPr lang="ru-RU" dirty="0"/>
              <a:t>нормировки:</a:t>
            </a:r>
            <a:r>
              <a:rPr lang="en-US" dirty="0"/>
              <a:t> </a:t>
            </a:r>
            <a:r>
              <a:rPr lang="ru-RU" dirty="0">
                <a:cs typeface="Times New Roman" pitchFamily="18" charset="0"/>
              </a:rPr>
              <a:t>∫ </a:t>
            </a:r>
            <a:r>
              <a:rPr lang="en-US" dirty="0"/>
              <a:t>P(p | 3o)</a:t>
            </a:r>
            <a:r>
              <a:rPr lang="ru-RU" dirty="0"/>
              <a:t> </a:t>
            </a:r>
            <a:r>
              <a:rPr lang="en-US" dirty="0"/>
              <a:t>= </a:t>
            </a:r>
            <a:r>
              <a:rPr lang="ru-RU" dirty="0"/>
              <a:t>1</a:t>
            </a:r>
            <a:r>
              <a:rPr lang="en-US" dirty="0"/>
              <a:t>;</a:t>
            </a:r>
          </a:p>
          <a:p>
            <a:r>
              <a:rPr lang="ru-RU" dirty="0"/>
              <a:t>Окончательно</a:t>
            </a:r>
            <a:r>
              <a:rPr lang="ru-RU"/>
              <a:t>, </a:t>
            </a:r>
            <a:r>
              <a:rPr lang="ru-RU" smtClean="0"/>
              <a:t>распределение вероятностей вероятности </a:t>
            </a:r>
            <a:r>
              <a:rPr lang="ru-RU" dirty="0"/>
              <a:t>орла будет:</a:t>
            </a:r>
          </a:p>
          <a:p>
            <a:r>
              <a:rPr lang="en-US" dirty="0"/>
              <a:t>P(p | 3o)= p</a:t>
            </a:r>
            <a:r>
              <a:rPr lang="en-US" baseline="30000" dirty="0"/>
              <a:t>3 </a:t>
            </a:r>
            <a:r>
              <a:rPr lang="en-US" dirty="0"/>
              <a:t>P</a:t>
            </a:r>
            <a:r>
              <a:rPr lang="en-US" baseline="-25000" dirty="0"/>
              <a:t>a</a:t>
            </a:r>
            <a:r>
              <a:rPr lang="en-US" dirty="0"/>
              <a:t>(p) / </a:t>
            </a:r>
            <a:r>
              <a:rPr lang="ru-RU" dirty="0">
                <a:cs typeface="Times New Roman" pitchFamily="18" charset="0"/>
              </a:rPr>
              <a:t>∫ </a:t>
            </a:r>
            <a:r>
              <a:rPr lang="en-US" dirty="0"/>
              <a:t>p</a:t>
            </a:r>
            <a:r>
              <a:rPr lang="en-US" baseline="30000" dirty="0"/>
              <a:t>3 </a:t>
            </a:r>
            <a:r>
              <a:rPr lang="en-US" dirty="0"/>
              <a:t>P</a:t>
            </a:r>
            <a:r>
              <a:rPr lang="en-US" baseline="-25000" dirty="0"/>
              <a:t>a</a:t>
            </a:r>
            <a:r>
              <a:rPr lang="en-US" dirty="0"/>
              <a:t>(p) ;</a:t>
            </a:r>
            <a:endParaRPr lang="ru-RU" dirty="0">
              <a:cs typeface="Times New Roman" pitchFamily="18" charset="0"/>
            </a:endParaRPr>
          </a:p>
          <a:p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58812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Введение в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байесову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статистику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4967287"/>
          </a:xfrm>
        </p:spPr>
        <p:txBody>
          <a:bodyPr/>
          <a:lstStyle/>
          <a:p>
            <a:r>
              <a:rPr lang="en-US" dirty="0"/>
              <a:t>P(p | 3o)= p</a:t>
            </a:r>
            <a:r>
              <a:rPr lang="en-US" baseline="30000" dirty="0"/>
              <a:t>3 </a:t>
            </a:r>
            <a:r>
              <a:rPr lang="en-US" dirty="0"/>
              <a:t>P</a:t>
            </a:r>
            <a:r>
              <a:rPr lang="en-US" baseline="-25000" dirty="0"/>
              <a:t>a</a:t>
            </a:r>
            <a:r>
              <a:rPr lang="en-US" dirty="0"/>
              <a:t>(p) / </a:t>
            </a:r>
            <a:r>
              <a:rPr lang="ru-RU" dirty="0">
                <a:cs typeface="Times New Roman" pitchFamily="18" charset="0"/>
              </a:rPr>
              <a:t>∫ </a:t>
            </a:r>
            <a:r>
              <a:rPr lang="en-US" dirty="0"/>
              <a:t>p</a:t>
            </a:r>
            <a:r>
              <a:rPr lang="en-US" baseline="30000" dirty="0"/>
              <a:t>3 </a:t>
            </a:r>
            <a:r>
              <a:rPr lang="en-US" dirty="0"/>
              <a:t>P</a:t>
            </a:r>
            <a:r>
              <a:rPr lang="en-US" baseline="-25000" dirty="0"/>
              <a:t>a</a:t>
            </a:r>
            <a:r>
              <a:rPr lang="en-US" dirty="0"/>
              <a:t>(p) </a:t>
            </a:r>
            <a:r>
              <a:rPr lang="en-US" dirty="0" err="1"/>
              <a:t>dp</a:t>
            </a:r>
            <a:r>
              <a:rPr lang="en-US" dirty="0"/>
              <a:t>;</a:t>
            </a:r>
          </a:p>
          <a:p>
            <a:r>
              <a:rPr lang="ru-RU" dirty="0"/>
              <a:t>В </a:t>
            </a:r>
            <a:r>
              <a:rPr lang="ru-RU" dirty="0" smtClean="0"/>
              <a:t>качестве </a:t>
            </a:r>
            <a:r>
              <a:rPr lang="ru-RU" dirty="0"/>
              <a:t>оценки для </a:t>
            </a:r>
            <a:r>
              <a:rPr lang="ru-RU" dirty="0" smtClean="0"/>
              <a:t>искомой вероятности </a:t>
            </a:r>
            <a:r>
              <a:rPr lang="ru-RU" dirty="0"/>
              <a:t>удобно иметь </a:t>
            </a:r>
            <a:r>
              <a:rPr lang="ru-RU" dirty="0" smtClean="0"/>
              <a:t>число</a:t>
            </a:r>
            <a:r>
              <a:rPr lang="ru-RU" dirty="0"/>
              <a:t>, а не </a:t>
            </a:r>
            <a:r>
              <a:rPr lang="ru-RU" dirty="0" smtClean="0"/>
              <a:t>распределение</a:t>
            </a:r>
            <a:r>
              <a:rPr lang="ru-RU" dirty="0"/>
              <a:t>:</a:t>
            </a:r>
          </a:p>
          <a:p>
            <a:pPr lvl="1"/>
            <a:r>
              <a:rPr lang="ru-RU" dirty="0" smtClean="0"/>
              <a:t>Максимальное </a:t>
            </a:r>
            <a:r>
              <a:rPr lang="ru-RU" dirty="0"/>
              <a:t>значение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</a:t>
            </a:r>
            <a:r>
              <a:rPr lang="en-US" baseline="30000" dirty="0" err="1"/>
              <a:t>ML</a:t>
            </a:r>
            <a:r>
              <a:rPr lang="en-US" dirty="0"/>
              <a:t>=</a:t>
            </a:r>
            <a:r>
              <a:rPr lang="en-US" dirty="0" err="1"/>
              <a:t>argmax</a:t>
            </a:r>
            <a:r>
              <a:rPr lang="en-US" dirty="0"/>
              <a:t> </a:t>
            </a:r>
            <a:r>
              <a:rPr lang="en-US" baseline="-25000" dirty="0"/>
              <a:t>p</a:t>
            </a:r>
            <a:r>
              <a:rPr lang="en-US" dirty="0"/>
              <a:t> ( P(3o</a:t>
            </a:r>
            <a:r>
              <a:rPr lang="ru-RU" dirty="0"/>
              <a:t> </a:t>
            </a:r>
            <a:r>
              <a:rPr lang="en-US" dirty="0"/>
              <a:t>| p)) – </a:t>
            </a:r>
            <a:r>
              <a:rPr lang="ru-RU" dirty="0" smtClean="0"/>
              <a:t>максимальное </a:t>
            </a:r>
            <a:r>
              <a:rPr lang="en-US" dirty="0"/>
              <a:t>				</a:t>
            </a:r>
            <a:r>
              <a:rPr lang="ru-RU" dirty="0"/>
              <a:t>правдоподобие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en-US" dirty="0"/>
              <a:t>max likelihood, ML)</a:t>
            </a:r>
          </a:p>
          <a:p>
            <a:pPr lvl="1"/>
            <a:r>
              <a:rPr lang="ru-RU" dirty="0" smtClean="0"/>
              <a:t>Среднее </a:t>
            </a:r>
            <a:r>
              <a:rPr lang="ru-RU" dirty="0"/>
              <a:t>значение</a:t>
            </a:r>
            <a:br>
              <a:rPr lang="ru-RU" dirty="0"/>
            </a:br>
            <a:r>
              <a:rPr lang="en-US" dirty="0" err="1"/>
              <a:t>p</a:t>
            </a:r>
            <a:r>
              <a:rPr lang="en-US" baseline="30000" dirty="0" err="1"/>
              <a:t>E</a:t>
            </a:r>
            <a:r>
              <a:rPr lang="en-US" dirty="0"/>
              <a:t>=E( P( p | 3o))= </a:t>
            </a:r>
            <a:r>
              <a:rPr lang="ru-RU" dirty="0">
                <a:cs typeface="Times New Roman" pitchFamily="18" charset="0"/>
              </a:rPr>
              <a:t>∫ </a:t>
            </a:r>
            <a:r>
              <a:rPr lang="en-US" dirty="0">
                <a:cs typeface="Times New Roman" pitchFamily="18" charset="0"/>
              </a:rPr>
              <a:t>p </a:t>
            </a:r>
            <a:r>
              <a:rPr lang="en-US" dirty="0" err="1"/>
              <a:t>P</a:t>
            </a:r>
            <a:r>
              <a:rPr lang="en-US" dirty="0"/>
              <a:t>( p | 3o) </a:t>
            </a:r>
            <a:r>
              <a:rPr lang="en-US" dirty="0" err="1"/>
              <a:t>dp</a:t>
            </a:r>
            <a:r>
              <a:rPr lang="en-US" dirty="0"/>
              <a:t>; </a:t>
            </a:r>
            <a:endParaRPr lang="ru-RU" dirty="0"/>
          </a:p>
          <a:p>
            <a:endParaRPr lang="ru-RU" dirty="0"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658812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Введение в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байесову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статистику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ML </a:t>
            </a:r>
            <a:r>
              <a:rPr lang="ru-RU" sz="2800" dirty="0" smtClean="0"/>
              <a:t>оценка </a:t>
            </a:r>
            <a:r>
              <a:rPr lang="ru-RU" sz="2800" smtClean="0"/>
              <a:t>(максимальное </a:t>
            </a:r>
            <a:r>
              <a:rPr lang="ru-RU" sz="2800" dirty="0" smtClean="0"/>
              <a:t>правдоподобие)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ML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argmax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= 1;</a:t>
            </a:r>
            <a:r>
              <a:rPr lang="en-US" sz="2400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	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E </a:t>
            </a:r>
            <a:r>
              <a:rPr lang="ru-RU" sz="2800" dirty="0"/>
              <a:t>оценка</a:t>
            </a:r>
            <a:r>
              <a:rPr lang="en-US" sz="2800" dirty="0"/>
              <a:t> (</a:t>
            </a:r>
            <a:r>
              <a:rPr lang="ru-RU" sz="2800" err="1"/>
              <a:t>матожидание</a:t>
            </a:r>
            <a:r>
              <a:rPr lang="ru-RU" sz="2800"/>
              <a:t> </a:t>
            </a:r>
            <a:r>
              <a:rPr lang="ru-RU" sz="2800" smtClean="0"/>
              <a:t>апостериорной вероятности</a:t>
            </a:r>
            <a:r>
              <a:rPr lang="ru-RU" sz="2800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i="1" dirty="0"/>
              <a:t>			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baseline="30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∫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/ 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∫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ru-RU" sz="2400" smtClean="0"/>
              <a:t>Если </a:t>
            </a:r>
            <a:r>
              <a:rPr lang="ru-RU" sz="2400" dirty="0"/>
              <a:t>мы уверены, что монета правильная, то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P</a:t>
            </a:r>
            <a:r>
              <a:rPr lang="en-US" sz="2400" i="1" baseline="-25000" dirty="0"/>
              <a:t>a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)=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– ½);    </a:t>
            </a:r>
            <a:r>
              <a:rPr lang="en-US" sz="2400" i="1" dirty="0" err="1">
                <a:cs typeface="Times New Roman" pitchFamily="18" charset="0"/>
              </a:rPr>
              <a:t>p</a:t>
            </a:r>
            <a:r>
              <a:rPr lang="en-US" sz="2400" baseline="30000" dirty="0" err="1">
                <a:cs typeface="Times New Roman" pitchFamily="18" charset="0"/>
              </a:rPr>
              <a:t>E</a:t>
            </a:r>
            <a:r>
              <a:rPr lang="en-US" sz="2400" dirty="0">
                <a:cs typeface="Times New Roman" pitchFamily="18" charset="0"/>
              </a:rPr>
              <a:t> = ½ ; </a:t>
            </a:r>
          </a:p>
          <a:p>
            <a:pPr lvl="1">
              <a:lnSpc>
                <a:spcPct val="80000"/>
              </a:lnSpc>
            </a:pPr>
            <a:r>
              <a:rPr lang="ru-RU" sz="2400" smtClean="0">
                <a:cs typeface="Times New Roman" pitchFamily="18" charset="0"/>
              </a:rPr>
              <a:t>Если </a:t>
            </a:r>
            <a:r>
              <a:rPr lang="ru-RU" sz="2400" dirty="0">
                <a:cs typeface="Times New Roman" pitchFamily="18" charset="0"/>
              </a:rPr>
              <a:t>мы ничего не знаем </a:t>
            </a:r>
            <a:r>
              <a:rPr lang="ru-RU" sz="2400">
                <a:cs typeface="Times New Roman" pitchFamily="18" charset="0"/>
              </a:rPr>
              <a:t>о </a:t>
            </a:r>
            <a:r>
              <a:rPr lang="ru-RU" sz="2400" smtClean="0">
                <a:cs typeface="Times New Roman" pitchFamily="18" charset="0"/>
              </a:rPr>
              <a:t>распределении </a:t>
            </a:r>
            <a:r>
              <a:rPr lang="en-US" sz="2400" dirty="0"/>
              <a:t>P</a:t>
            </a:r>
            <a:r>
              <a:rPr lang="en-US" sz="2400" baseline="-25000" dirty="0"/>
              <a:t>a </a:t>
            </a:r>
            <a:r>
              <a:rPr lang="en-US" sz="2400" dirty="0"/>
              <a:t>(p)</a:t>
            </a:r>
            <a:r>
              <a:rPr lang="ru-RU" sz="2400" dirty="0"/>
              <a:t>, то положим </a:t>
            </a:r>
            <a:r>
              <a:rPr lang="en-US" sz="2400" i="1" dirty="0"/>
              <a:t>P</a:t>
            </a:r>
            <a:r>
              <a:rPr lang="en-US" sz="2400" i="1" baseline="-25000" dirty="0"/>
              <a:t>a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)</a:t>
            </a:r>
            <a:r>
              <a:rPr lang="ru-RU" sz="2400" dirty="0"/>
              <a:t> </a:t>
            </a:r>
            <a:r>
              <a:rPr lang="en-US" sz="2400" dirty="0"/>
              <a:t>=</a:t>
            </a:r>
            <a:r>
              <a:rPr lang="ru-RU" sz="2400" dirty="0"/>
              <a:t> </a:t>
            </a:r>
            <a:r>
              <a:rPr lang="en-US" sz="2400" dirty="0"/>
              <a:t>const</a:t>
            </a:r>
            <a:r>
              <a:rPr lang="ru-RU" sz="2400" dirty="0"/>
              <a:t>. Тогда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2400" dirty="0"/>
              <a:t>	</a:t>
            </a:r>
            <a:r>
              <a:rPr lang="en-US" sz="2400" dirty="0"/>
              <a:t>	</a:t>
            </a:r>
            <a:r>
              <a:rPr lang="en-US" sz="2400" b="1" i="1" dirty="0" err="1"/>
              <a:t>p</a:t>
            </a:r>
            <a:r>
              <a:rPr lang="en-US" sz="2400" b="1" baseline="30000" dirty="0" err="1"/>
              <a:t>E</a:t>
            </a:r>
            <a:r>
              <a:rPr lang="en-US" sz="2400" b="1" dirty="0"/>
              <a:t> = </a:t>
            </a:r>
            <a:r>
              <a:rPr lang="ru-RU" sz="2400" b="1" dirty="0">
                <a:cs typeface="Times New Roman" pitchFamily="18" charset="0"/>
              </a:rPr>
              <a:t>∫ </a:t>
            </a:r>
            <a:r>
              <a:rPr lang="en-US" sz="2400" b="1" i="1" dirty="0">
                <a:cs typeface="Times New Roman" pitchFamily="18" charset="0"/>
              </a:rPr>
              <a:t>p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baseline="30000" dirty="0">
                <a:cs typeface="Times New Roman" pitchFamily="18" charset="0"/>
              </a:rPr>
              <a:t>4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/>
              <a:t>P</a:t>
            </a:r>
            <a:r>
              <a:rPr lang="en-US" sz="2400" b="1" i="1" baseline="-25000" dirty="0"/>
              <a:t>a</a:t>
            </a:r>
            <a:r>
              <a:rPr lang="en-US" sz="2400" b="1" dirty="0"/>
              <a:t>(</a:t>
            </a:r>
            <a:r>
              <a:rPr lang="en-US" sz="2400" b="1" i="1" dirty="0"/>
              <a:t>p</a:t>
            </a:r>
            <a:r>
              <a:rPr lang="en-US" sz="2400" b="1" dirty="0"/>
              <a:t>) </a:t>
            </a:r>
            <a:r>
              <a:rPr lang="en-US" sz="2400" b="1" dirty="0" err="1"/>
              <a:t>d</a:t>
            </a:r>
            <a:r>
              <a:rPr lang="en-US" sz="2400" b="1" i="1" dirty="0" err="1"/>
              <a:t>p</a:t>
            </a:r>
            <a:r>
              <a:rPr lang="en-US" sz="2400" b="1" dirty="0"/>
              <a:t> / </a:t>
            </a:r>
            <a:r>
              <a:rPr lang="ru-RU" sz="2400" b="1" dirty="0">
                <a:cs typeface="Times New Roman" pitchFamily="18" charset="0"/>
              </a:rPr>
              <a:t>∫ </a:t>
            </a:r>
            <a:r>
              <a:rPr lang="en-US" sz="2400" b="1" i="1" dirty="0"/>
              <a:t>p</a:t>
            </a:r>
            <a:r>
              <a:rPr lang="en-US" sz="2400" b="1" baseline="30000" dirty="0"/>
              <a:t>3 </a:t>
            </a:r>
            <a:r>
              <a:rPr lang="en-US" sz="2400" b="1" i="1" dirty="0"/>
              <a:t>P</a:t>
            </a:r>
            <a:r>
              <a:rPr lang="en-US" sz="2400" b="1" i="1" baseline="-25000" dirty="0"/>
              <a:t>a</a:t>
            </a:r>
            <a:r>
              <a:rPr lang="en-US" sz="2400" b="1" dirty="0"/>
              <a:t>(</a:t>
            </a:r>
            <a:r>
              <a:rPr lang="en-US" sz="2400" b="1" i="1" dirty="0"/>
              <a:t>p</a:t>
            </a:r>
            <a:r>
              <a:rPr lang="en-US" sz="2400" b="1" dirty="0"/>
              <a:t>) </a:t>
            </a:r>
            <a:r>
              <a:rPr lang="en-US" sz="2400" b="1" dirty="0" err="1"/>
              <a:t>d</a:t>
            </a:r>
            <a:r>
              <a:rPr lang="en-US" sz="2400" b="1" i="1" dirty="0" err="1"/>
              <a:t>p</a:t>
            </a:r>
            <a:r>
              <a:rPr lang="ru-RU" sz="2400" b="1" dirty="0"/>
              <a:t> = </a:t>
            </a:r>
            <a:r>
              <a:rPr lang="en-US" sz="2400" b="1" dirty="0"/>
              <a:t>(1/5) </a:t>
            </a:r>
            <a:r>
              <a:rPr lang="en-US" b="1" dirty="0"/>
              <a:t>/</a:t>
            </a:r>
            <a:r>
              <a:rPr lang="en-US" sz="2400" b="1" dirty="0"/>
              <a:t> (1/4) = 4/5</a:t>
            </a:r>
            <a:r>
              <a:rPr lang="en-US" sz="2400" dirty="0"/>
              <a:t> 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2400" dirty="0"/>
              <a:t>В более </a:t>
            </a:r>
            <a:r>
              <a:rPr lang="ru-RU" sz="2400"/>
              <a:t>общем </a:t>
            </a:r>
            <a:r>
              <a:rPr lang="ru-RU" sz="2400" smtClean="0"/>
              <a:t>случае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/>
              <a:t>		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="1" baseline="30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o) = 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+1)/(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+2);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MAP </a:t>
            </a:r>
            <a:r>
              <a:rPr lang="ru-RU" sz="2800" dirty="0">
                <a:cs typeface="Times New Roman" pitchFamily="18" charset="0"/>
              </a:rPr>
              <a:t>оценка </a:t>
            </a:r>
            <a:r>
              <a:rPr lang="en-US" sz="2800">
                <a:cs typeface="Times New Roman" pitchFamily="18" charset="0"/>
              </a:rPr>
              <a:t>(</a:t>
            </a:r>
            <a:r>
              <a:rPr lang="ru-RU" sz="2800" smtClean="0">
                <a:cs typeface="Times New Roman" pitchFamily="18" charset="0"/>
              </a:rPr>
              <a:t>максимум апостериорной вероятности</a:t>
            </a:r>
            <a:r>
              <a:rPr lang="ru-RU" sz="28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			</a:t>
            </a:r>
            <a:r>
              <a:rPr lang="en-US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baseline="30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MAP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argmax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{ P(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3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)};</a:t>
            </a:r>
            <a:endParaRPr lang="el-GR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622300"/>
            <a:ext cx="7345362" cy="649288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Определения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713788" cy="5545138"/>
          </a:xfrm>
        </p:spPr>
        <p:txBody>
          <a:bodyPr/>
          <a:lstStyle/>
          <a:p>
            <a:r>
              <a:rPr lang="ru-RU" sz="2800" smtClean="0"/>
              <a:t>Пусть </a:t>
            </a:r>
            <a:r>
              <a:rPr lang="ru-RU" sz="2800"/>
              <a:t>у </a:t>
            </a:r>
            <a:r>
              <a:rPr lang="ru-RU" sz="2800" smtClean="0"/>
              <a:t>нас есть несколько источников </a:t>
            </a:r>
            <a:r>
              <a:rPr lang="en-US" sz="2800"/>
              <a:t>Y </a:t>
            </a:r>
            <a:r>
              <a:rPr lang="ru-RU" sz="2800" smtClean="0"/>
              <a:t>событий </a:t>
            </a:r>
            <a:r>
              <a:rPr lang="en-US" sz="2800" dirty="0"/>
              <a:t>X </a:t>
            </a:r>
            <a:r>
              <a:rPr lang="ru-RU" sz="2800" dirty="0"/>
              <a:t>(например</a:t>
            </a:r>
            <a:r>
              <a:rPr lang="ru-RU" sz="2800"/>
              <a:t>, </a:t>
            </a:r>
            <a:r>
              <a:rPr lang="ru-RU" sz="2800" smtClean="0"/>
              <a:t>несколько </a:t>
            </a:r>
            <a:r>
              <a:rPr lang="ru-RU" sz="2800" dirty="0"/>
              <a:t>монет). Тогда :</a:t>
            </a:r>
            <a:endParaRPr lang="en-US" sz="2800" dirty="0"/>
          </a:p>
          <a:p>
            <a:pPr lvl="1">
              <a:buFontTx/>
              <a:buNone/>
            </a:pPr>
            <a:r>
              <a:rPr lang="en-US" dirty="0"/>
              <a:t>	P(X | Y) </a:t>
            </a:r>
            <a:r>
              <a:rPr lang="en-US"/>
              <a:t>– 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условная вероятность</a:t>
            </a:r>
            <a:endParaRPr lang="ru-RU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None/>
            </a:pPr>
            <a:r>
              <a:rPr lang="en-US" dirty="0"/>
              <a:t>	P(X,Y) = P(X | Y) P(Y) </a:t>
            </a:r>
            <a:r>
              <a:rPr lang="en-US"/>
              <a:t>– 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совместная вероятность</a:t>
            </a:r>
            <a:endParaRPr lang="ru-RU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None/>
            </a:pPr>
            <a:r>
              <a:rPr lang="ru-RU" dirty="0"/>
              <a:t>	</a:t>
            </a:r>
            <a:r>
              <a:rPr lang="en-US" dirty="0"/>
              <a:t>P(X) = </a:t>
            </a:r>
            <a:r>
              <a:rPr lang="en-US" dirty="0">
                <a:cs typeface="Times New Roman" pitchFamily="18" charset="0"/>
              </a:rPr>
              <a:t>∑ </a:t>
            </a:r>
            <a:r>
              <a:rPr lang="en-US" baseline="-25000" dirty="0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 P(X,Y)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∑ </a:t>
            </a:r>
            <a:r>
              <a:rPr lang="en-US" baseline="-25000" dirty="0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 P(X |Y) P(Y) –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полная 						</a:t>
            </a: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вероятность</a:t>
            </a:r>
            <a:endParaRPr lang="ru-RU" sz="2400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dirty="0">
                <a:cs typeface="Times New Roman" pitchFamily="18" charset="0"/>
              </a:rPr>
              <a:t>	P(Y | X)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 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апостериорная вероятность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выбора 		</a:t>
            </a: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источника </a:t>
            </a:r>
            <a:r>
              <a:rPr lang="ru-RU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(правдоподобие гипотезы)</a:t>
            </a:r>
          </a:p>
          <a:p>
            <a:pPr lvl="1">
              <a:buFontTx/>
              <a:buNone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P(Y) –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априорная 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вероятность </a:t>
            </a:r>
            <a:r>
              <a:rPr lang="ru-RU" sz="24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выбора </a:t>
            </a:r>
            <a:r>
              <a:rPr lang="ru-RU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источника</a:t>
            </a:r>
            <a:endParaRPr lang="ru-RU" sz="2400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ru-RU" b="1">
                <a:cs typeface="Times New Roman" pitchFamily="18" charset="0"/>
              </a:rPr>
              <a:t>Теорема </a:t>
            </a:r>
            <a:r>
              <a:rPr lang="ru-RU" b="1" smtClean="0">
                <a:cs typeface="Times New Roman" pitchFamily="18" charset="0"/>
              </a:rPr>
              <a:t>Байеса</a:t>
            </a:r>
            <a:r>
              <a:rPr lang="ru-RU" b="1" dirty="0">
                <a:cs typeface="Times New Roman" pitchFamily="18" charset="0"/>
              </a:rPr>
              <a:t>:</a:t>
            </a:r>
            <a:r>
              <a:rPr lang="en-US" b="1" dirty="0">
                <a:cs typeface="Times New Roman" pitchFamily="18" charset="0"/>
              </a:rPr>
              <a:t>			</a:t>
            </a:r>
            <a:endParaRPr lang="ru-RU" b="1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1" dirty="0">
                <a:cs typeface="Times New Roman" pitchFamily="18" charset="0"/>
              </a:rPr>
              <a:t>			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P(X | Y)= P(Y | X) P(X) /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P(Y)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731837"/>
          </a:xfrm>
        </p:spPr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1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Пусть есть </a:t>
            </a:r>
            <a:r>
              <a:rPr lang="ru-RU" sz="2400"/>
              <a:t>две </a:t>
            </a:r>
            <a:r>
              <a:rPr lang="ru-RU" sz="2400" smtClean="0"/>
              <a:t>кости </a:t>
            </a:r>
            <a:r>
              <a:rPr lang="ru-RU" sz="2400" dirty="0"/>
              <a:t>– правильная и </a:t>
            </a:r>
            <a:r>
              <a:rPr lang="ru-RU" sz="2400"/>
              <a:t>кривая </a:t>
            </a:r>
            <a:r>
              <a:rPr lang="ru-RU" sz="2400" smtClean="0"/>
              <a:t>(с вероятностью выпадения шестёрки</a:t>
            </a:r>
            <a:r>
              <a:rPr lang="ru-RU" sz="2400" dirty="0" smtClean="0"/>
              <a:t>, равной </a:t>
            </a:r>
            <a:r>
              <a:rPr lang="en-US" sz="2400" smtClean="0"/>
              <a:t>½ </a:t>
            </a:r>
            <a:r>
              <a:rPr lang="ru-RU" sz="2400" smtClean="0"/>
              <a:t>вместо </a:t>
            </a:r>
            <a:r>
              <a:rPr lang="ru-RU" sz="2400" dirty="0" smtClean="0"/>
              <a:t>1</a:t>
            </a:r>
            <a:r>
              <a:rPr lang="en-US" sz="2400" dirty="0" smtClean="0"/>
              <a:t>/</a:t>
            </a:r>
            <a:r>
              <a:rPr lang="ru-RU" sz="2400" dirty="0" smtClean="0"/>
              <a:t>6</a:t>
            </a:r>
            <a:r>
              <a:rPr lang="ru-RU" sz="2400" smtClean="0"/>
              <a:t>). Пусть </a:t>
            </a:r>
            <a:r>
              <a:rPr lang="ru-RU" sz="2400"/>
              <a:t>нам </a:t>
            </a:r>
            <a:r>
              <a:rPr lang="ru-RU" sz="2400" smtClean="0"/>
              <a:t>подсовывают </a:t>
            </a:r>
            <a:r>
              <a:rPr lang="ru-RU" sz="2400"/>
              <a:t>кривую </a:t>
            </a:r>
            <a:r>
              <a:rPr lang="ru-RU" sz="2400" smtClean="0"/>
              <a:t>кость с вероятностью </a:t>
            </a:r>
            <a:r>
              <a:rPr lang="ru-RU" sz="2400" dirty="0"/>
              <a:t>1%. </a:t>
            </a:r>
            <a:r>
              <a:rPr lang="ru-RU" sz="2400"/>
              <a:t>Мы </a:t>
            </a:r>
            <a:r>
              <a:rPr lang="ru-RU" sz="2400" smtClean="0"/>
              <a:t>бросили кость </a:t>
            </a:r>
            <a:r>
              <a:rPr lang="ru-RU" sz="2400" dirty="0"/>
              <a:t>3 раза и 3 раза получили 6. </a:t>
            </a:r>
            <a:r>
              <a:rPr lang="ru-RU" sz="2400"/>
              <a:t>Какова </a:t>
            </a:r>
            <a:r>
              <a:rPr lang="ru-RU" sz="2400" smtClean="0"/>
              <a:t>вероятность </a:t>
            </a:r>
            <a:r>
              <a:rPr lang="ru-RU" sz="2400" dirty="0"/>
              <a:t>того, что нам дали </a:t>
            </a:r>
            <a:r>
              <a:rPr lang="ru-RU" sz="2400"/>
              <a:t>кривую </a:t>
            </a:r>
            <a:r>
              <a:rPr lang="ru-RU" sz="2400" smtClean="0"/>
              <a:t>кость</a:t>
            </a:r>
            <a:r>
              <a:rPr lang="ru-RU" sz="2400" dirty="0"/>
              <a:t>?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кривая </a:t>
            </a:r>
            <a:r>
              <a:rPr lang="ru-RU" sz="2000" smtClean="0"/>
              <a:t>кость</a:t>
            </a:r>
            <a:r>
              <a:rPr lang="ru-RU" sz="2800" smtClean="0"/>
              <a:t> </a:t>
            </a:r>
            <a:r>
              <a:rPr lang="en-US" sz="2800" dirty="0"/>
              <a:t>| </a:t>
            </a:r>
            <a:r>
              <a:rPr lang="ru-RU" sz="2000"/>
              <a:t>3 </a:t>
            </a:r>
            <a:r>
              <a:rPr lang="ru-RU" sz="2000" smtClean="0"/>
              <a:t>шестерки</a:t>
            </a:r>
            <a:r>
              <a:rPr lang="ru-RU" sz="2800" dirty="0"/>
              <a:t>) =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/>
              <a:t>	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u="sng" dirty="0"/>
              <a:t>(</a:t>
            </a:r>
            <a:r>
              <a:rPr lang="ru-RU" sz="2000" u="sng"/>
              <a:t>3 </a:t>
            </a:r>
            <a:r>
              <a:rPr lang="ru-RU" sz="2000" u="sng" smtClean="0"/>
              <a:t>шестерки</a:t>
            </a:r>
            <a:r>
              <a:rPr lang="ru-RU" sz="2800" u="sng" smtClean="0"/>
              <a:t> </a:t>
            </a:r>
            <a:r>
              <a:rPr lang="en-US" sz="2800" u="sng" dirty="0"/>
              <a:t>| </a:t>
            </a:r>
            <a:r>
              <a:rPr lang="ru-RU" sz="2000" u="sng"/>
              <a:t>кривая </a:t>
            </a:r>
            <a:r>
              <a:rPr lang="ru-RU" sz="2000" u="sng" smtClean="0"/>
              <a:t>кость</a:t>
            </a:r>
            <a:r>
              <a:rPr lang="en-US" sz="2800" u="sng" dirty="0"/>
              <a:t>) • 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u="sng" dirty="0"/>
              <a:t>(</a:t>
            </a:r>
            <a:r>
              <a:rPr lang="ru-RU" sz="2000" u="sng"/>
              <a:t>кривая </a:t>
            </a:r>
            <a:r>
              <a:rPr lang="ru-RU" sz="2000" u="sng" smtClean="0"/>
              <a:t>кость</a:t>
            </a:r>
            <a:r>
              <a:rPr lang="en-US" sz="2800" u="sng" dirty="0"/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/>
              <a:t>				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3 </a:t>
            </a:r>
            <a:r>
              <a:rPr lang="ru-RU" sz="2000" smtClean="0"/>
              <a:t>шестерки</a:t>
            </a:r>
            <a:r>
              <a:rPr lang="en-US" sz="2800" dirty="0"/>
              <a:t>)</a:t>
            </a:r>
            <a:r>
              <a:rPr lang="ru-RU" sz="2800" dirty="0"/>
              <a:t> </a:t>
            </a:r>
            <a:endParaRPr lang="en-US" sz="28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3 </a:t>
            </a:r>
            <a:r>
              <a:rPr lang="ru-RU" sz="2000" smtClean="0"/>
              <a:t>шестерки</a:t>
            </a:r>
            <a:r>
              <a:rPr lang="en-US" sz="2800" dirty="0"/>
              <a:t>)=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3 </a:t>
            </a:r>
            <a:r>
              <a:rPr lang="ru-RU" sz="2000" smtClean="0"/>
              <a:t>шестерки</a:t>
            </a:r>
            <a:r>
              <a:rPr lang="ru-RU" sz="2800" smtClean="0"/>
              <a:t> </a:t>
            </a:r>
            <a:r>
              <a:rPr lang="en-US" sz="2800" dirty="0"/>
              <a:t>| </a:t>
            </a:r>
            <a:r>
              <a:rPr lang="ru-RU" sz="2000"/>
              <a:t>кривая </a:t>
            </a:r>
            <a:r>
              <a:rPr lang="ru-RU" sz="2000" smtClean="0"/>
              <a:t>кость</a:t>
            </a:r>
            <a:r>
              <a:rPr lang="en-US" sz="2800" dirty="0"/>
              <a:t>) •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кривая </a:t>
            </a:r>
            <a:r>
              <a:rPr lang="ru-RU" sz="2000" smtClean="0"/>
              <a:t>кость</a:t>
            </a:r>
            <a:r>
              <a:rPr lang="en-US" sz="2800" dirty="0"/>
              <a:t>) +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P</a:t>
            </a:r>
            <a:r>
              <a:rPr lang="en-US" sz="2800" dirty="0"/>
              <a:t>(</a:t>
            </a:r>
            <a:r>
              <a:rPr lang="ru-RU" sz="2000"/>
              <a:t>3 </a:t>
            </a:r>
            <a:r>
              <a:rPr lang="ru-RU" sz="2000" smtClean="0"/>
              <a:t>шестерки</a:t>
            </a:r>
            <a:r>
              <a:rPr lang="ru-RU" sz="2800" smtClean="0"/>
              <a:t> </a:t>
            </a:r>
            <a:r>
              <a:rPr lang="en-US" sz="2800" dirty="0"/>
              <a:t>| </a:t>
            </a:r>
            <a:r>
              <a:rPr lang="ru-RU" sz="2000"/>
              <a:t>правильная </a:t>
            </a:r>
            <a:r>
              <a:rPr lang="ru-RU" sz="2000" smtClean="0"/>
              <a:t>кость</a:t>
            </a:r>
            <a:r>
              <a:rPr lang="en-US" sz="2800" dirty="0"/>
              <a:t>) •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правильная </a:t>
            </a:r>
            <a:r>
              <a:rPr lang="ru-RU" sz="2000" smtClean="0"/>
              <a:t>кость</a:t>
            </a:r>
            <a:r>
              <a:rPr lang="en-US" sz="2800" dirty="0"/>
              <a:t>)</a:t>
            </a:r>
            <a:r>
              <a:rPr lang="ru-RU" sz="2800" dirty="0"/>
              <a:t> = </a:t>
            </a:r>
            <a:r>
              <a:rPr lang="ru-RU" sz="2000" dirty="0"/>
              <a:t>0</a:t>
            </a:r>
            <a:r>
              <a:rPr lang="en-US" sz="2000" dirty="0"/>
              <a:t>.5</a:t>
            </a:r>
            <a:r>
              <a:rPr lang="en-US" sz="2000" baseline="30000" dirty="0"/>
              <a:t>3</a:t>
            </a:r>
            <a:r>
              <a:rPr lang="en-US" sz="2000" dirty="0"/>
              <a:t> • 0.01 + (1/6)</a:t>
            </a:r>
            <a:r>
              <a:rPr lang="en-US" sz="2000" baseline="30000" dirty="0"/>
              <a:t>3 </a:t>
            </a:r>
            <a:r>
              <a:rPr lang="en-US" sz="2000" dirty="0"/>
              <a:t>•0.99 = 0.00125+0.0046 = 0.00585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dirty="0"/>
              <a:t>(</a:t>
            </a:r>
            <a:r>
              <a:rPr lang="ru-RU" sz="2000"/>
              <a:t>кривая </a:t>
            </a:r>
            <a:r>
              <a:rPr lang="ru-RU" sz="2000" smtClean="0"/>
              <a:t>кость</a:t>
            </a:r>
            <a:r>
              <a:rPr lang="ru-RU" sz="2800" smtClean="0"/>
              <a:t> </a:t>
            </a:r>
            <a:r>
              <a:rPr lang="en-US" sz="2800" dirty="0"/>
              <a:t>| </a:t>
            </a:r>
            <a:r>
              <a:rPr lang="ru-RU" sz="2000"/>
              <a:t>3 </a:t>
            </a:r>
            <a:r>
              <a:rPr lang="ru-RU" sz="2000" smtClean="0"/>
              <a:t>шестерки</a:t>
            </a:r>
            <a:r>
              <a:rPr lang="ru-RU" sz="2800" dirty="0"/>
              <a:t>)</a:t>
            </a:r>
            <a:r>
              <a:rPr lang="en-US" sz="2800" dirty="0"/>
              <a:t> = </a:t>
            </a:r>
            <a:r>
              <a:rPr lang="en-US" sz="2000" dirty="0"/>
              <a:t>0.00125/0.00585=0.21</a:t>
            </a:r>
            <a:endParaRPr lang="ru-RU" sz="20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Вывод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кость скорее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правильная!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шестерок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подряд надо, чтобы мы поняли, 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что </a:t>
            </a: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нас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обманывают?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74625"/>
            <a:ext cx="7772400" cy="1143000"/>
          </a:xfrm>
        </p:spPr>
        <p:txBody>
          <a:bodyPr/>
          <a:lstStyle/>
          <a:p>
            <a:r>
              <a:rPr lang="ru-RU" dirty="0"/>
              <a:t>Пример 2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6850"/>
            <a:ext cx="7772400" cy="2846388"/>
          </a:xfrm>
        </p:spPr>
        <p:txBody>
          <a:bodyPr/>
          <a:lstStyle/>
          <a:p>
            <a:r>
              <a:rPr lang="ru-RU" smtClean="0"/>
              <a:t>Есть </a:t>
            </a:r>
            <a:r>
              <a:rPr lang="ru-RU" dirty="0"/>
              <a:t>редкая </a:t>
            </a:r>
            <a:r>
              <a:rPr lang="ru-RU" dirty="0" smtClean="0"/>
              <a:t>болезнь, </a:t>
            </a:r>
            <a:r>
              <a:rPr lang="en-US" dirty="0" smtClean="0"/>
              <a:t>P(</a:t>
            </a:r>
            <a:r>
              <a:rPr lang="ru-RU" dirty="0"/>
              <a:t>б.)=</a:t>
            </a:r>
            <a:r>
              <a:rPr lang="ru-RU" dirty="0" smtClean="0"/>
              <a:t>10</a:t>
            </a:r>
            <a:r>
              <a:rPr lang="ru-RU" baseline="30000" dirty="0" smtClean="0"/>
              <a:t>-6</a:t>
            </a:r>
            <a:endParaRPr lang="ru-RU" dirty="0"/>
          </a:p>
          <a:p>
            <a:r>
              <a:rPr lang="ru-RU" smtClean="0"/>
              <a:t>Имеется тест со свойствами: если </a:t>
            </a:r>
            <a:r>
              <a:rPr lang="ru-RU" dirty="0"/>
              <a:t>больны, </a:t>
            </a:r>
            <a:r>
              <a:rPr lang="ru-RU"/>
              <a:t>то </a:t>
            </a:r>
            <a:r>
              <a:rPr lang="ru-RU" smtClean="0"/>
              <a:t>вероятность </a:t>
            </a:r>
            <a:r>
              <a:rPr lang="ru-RU"/>
              <a:t>ошибки </a:t>
            </a:r>
            <a:r>
              <a:rPr lang="ru-RU" smtClean="0"/>
              <a:t>теста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P(–|</a:t>
            </a:r>
            <a:r>
              <a:rPr lang="ru-RU" dirty="0" smtClean="0"/>
              <a:t>б.) = 0</a:t>
            </a:r>
            <a:r>
              <a:rPr lang="ru-RU"/>
              <a:t>, </a:t>
            </a:r>
            <a:r>
              <a:rPr lang="ru-RU" smtClean="0"/>
              <a:t>если </a:t>
            </a:r>
            <a:r>
              <a:rPr lang="ru-RU" dirty="0"/>
              <a:t>здоровы, </a:t>
            </a:r>
            <a:r>
              <a:rPr lang="en-US" dirty="0"/>
              <a:t>P</a:t>
            </a:r>
            <a:r>
              <a:rPr lang="en-US" dirty="0" smtClean="0"/>
              <a:t>(</a:t>
            </a:r>
            <a:r>
              <a:rPr lang="ru-RU" dirty="0" smtClean="0"/>
              <a:t>+</a:t>
            </a:r>
            <a:r>
              <a:rPr lang="en-US" dirty="0" smtClean="0"/>
              <a:t>|</a:t>
            </a:r>
            <a:r>
              <a:rPr lang="ru-RU" dirty="0" err="1" smtClean="0"/>
              <a:t>з</a:t>
            </a:r>
            <a:r>
              <a:rPr lang="ru-RU" dirty="0" smtClean="0"/>
              <a:t>.</a:t>
            </a:r>
            <a:r>
              <a:rPr lang="en-US" dirty="0" smtClean="0"/>
              <a:t>)=</a:t>
            </a:r>
            <a:r>
              <a:rPr lang="en-US" dirty="0"/>
              <a:t>10</a:t>
            </a:r>
            <a:r>
              <a:rPr lang="en-US" baseline="30000" dirty="0"/>
              <a:t>-4</a:t>
            </a:r>
          </a:p>
          <a:p>
            <a:r>
              <a:rPr lang="ru-RU" smtClean="0"/>
              <a:t>Стоит </a:t>
            </a:r>
            <a:r>
              <a:rPr lang="ru-RU" dirty="0"/>
              <a:t>ли </a:t>
            </a:r>
            <a:r>
              <a:rPr lang="ru-RU"/>
              <a:t>проходить </a:t>
            </a:r>
            <a:r>
              <a:rPr lang="ru-RU" smtClean="0"/>
              <a:t>тест</a:t>
            </a:r>
            <a:r>
              <a:rPr lang="ru-RU" dirty="0"/>
              <a:t>?</a:t>
            </a: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1828800" y="4249738"/>
            <a:ext cx="57102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effectLst/>
              </a:rPr>
              <a:t>P(</a:t>
            </a:r>
            <a:r>
              <a:rPr lang="ru-RU" sz="2800" dirty="0">
                <a:solidFill>
                  <a:schemeClr val="tx2"/>
                </a:solidFill>
                <a:effectLst/>
              </a:rPr>
              <a:t>б.</a:t>
            </a:r>
            <a:r>
              <a:rPr lang="en-US" sz="2800" dirty="0">
                <a:solidFill>
                  <a:schemeClr val="tx2"/>
                </a:solidFill>
                <a:effectLst/>
              </a:rPr>
              <a:t>|+)=P(+|</a:t>
            </a:r>
            <a:r>
              <a:rPr lang="ru-RU" sz="2800" dirty="0">
                <a:solidFill>
                  <a:schemeClr val="tx2"/>
                </a:solidFill>
                <a:effectLst/>
              </a:rPr>
              <a:t>б.)</a:t>
            </a:r>
            <a:r>
              <a:rPr lang="en-US" sz="2800" dirty="0">
                <a:solidFill>
                  <a:schemeClr val="tx2"/>
                </a:solidFill>
                <a:effectLst/>
              </a:rPr>
              <a:t>·P(</a:t>
            </a:r>
            <a:r>
              <a:rPr lang="ru-RU" sz="2800" dirty="0">
                <a:solidFill>
                  <a:schemeClr val="tx2"/>
                </a:solidFill>
                <a:effectLst/>
              </a:rPr>
              <a:t>б.) </a:t>
            </a:r>
            <a:r>
              <a:rPr lang="en-US" sz="2800" dirty="0">
                <a:solidFill>
                  <a:schemeClr val="tx2"/>
                </a:solidFill>
                <a:effectLst/>
              </a:rPr>
              <a:t>/ P(+);</a:t>
            </a:r>
          </a:p>
          <a:p>
            <a:r>
              <a:rPr lang="en-US" sz="2800" dirty="0">
                <a:solidFill>
                  <a:schemeClr val="tx2"/>
                </a:solidFill>
                <a:effectLst/>
              </a:rPr>
              <a:t>P(+)= P(+|</a:t>
            </a:r>
            <a:r>
              <a:rPr lang="ru-RU" sz="2800" dirty="0">
                <a:solidFill>
                  <a:schemeClr val="tx2"/>
                </a:solidFill>
                <a:effectLst/>
              </a:rPr>
              <a:t>б.)</a:t>
            </a:r>
            <a:r>
              <a:rPr lang="en-US" sz="2800" dirty="0">
                <a:solidFill>
                  <a:schemeClr val="tx2"/>
                </a:solidFill>
                <a:effectLst/>
              </a:rPr>
              <a:t>·P(</a:t>
            </a:r>
            <a:r>
              <a:rPr lang="ru-RU" sz="2800" dirty="0">
                <a:solidFill>
                  <a:schemeClr val="tx2"/>
                </a:solidFill>
                <a:effectLst/>
              </a:rPr>
              <a:t>б.) </a:t>
            </a:r>
            <a:r>
              <a:rPr lang="en-US" sz="2800" dirty="0">
                <a:solidFill>
                  <a:schemeClr val="tx2"/>
                </a:solidFill>
                <a:effectLst/>
              </a:rPr>
              <a:t>+ P(+|</a:t>
            </a:r>
            <a:r>
              <a:rPr lang="ru-RU" sz="2800" dirty="0" err="1">
                <a:solidFill>
                  <a:schemeClr val="tx2"/>
                </a:solidFill>
                <a:effectLst/>
              </a:rPr>
              <a:t>з</a:t>
            </a:r>
            <a:r>
              <a:rPr lang="ru-RU" sz="2800" dirty="0">
                <a:solidFill>
                  <a:schemeClr val="tx2"/>
                </a:solidFill>
                <a:effectLst/>
              </a:rPr>
              <a:t>.</a:t>
            </a:r>
            <a:r>
              <a:rPr lang="en-US" sz="2800" dirty="0">
                <a:solidFill>
                  <a:schemeClr val="tx2"/>
                </a:solidFill>
                <a:effectLst/>
              </a:rPr>
              <a:t>)P(</a:t>
            </a:r>
            <a:r>
              <a:rPr lang="ru-RU" sz="2800" dirty="0" err="1">
                <a:solidFill>
                  <a:schemeClr val="tx2"/>
                </a:solidFill>
                <a:effectLst/>
              </a:rPr>
              <a:t>з</a:t>
            </a:r>
            <a:r>
              <a:rPr lang="ru-RU" sz="2800" dirty="0">
                <a:solidFill>
                  <a:schemeClr val="tx2"/>
                </a:solidFill>
                <a:effectLst/>
              </a:rPr>
              <a:t>.)≈10</a:t>
            </a:r>
            <a:r>
              <a:rPr lang="ru-RU" sz="2800" baseline="30000" dirty="0">
                <a:solidFill>
                  <a:schemeClr val="tx2"/>
                </a:solidFill>
                <a:effectLst/>
              </a:rPr>
              <a:t>-4</a:t>
            </a:r>
          </a:p>
          <a:p>
            <a:r>
              <a:rPr lang="en-US" sz="2800" dirty="0">
                <a:solidFill>
                  <a:schemeClr val="tx2"/>
                </a:solidFill>
                <a:effectLst/>
              </a:rPr>
              <a:t>P(</a:t>
            </a:r>
            <a:r>
              <a:rPr lang="ru-RU" sz="2800" dirty="0">
                <a:solidFill>
                  <a:schemeClr val="tx2"/>
                </a:solidFill>
                <a:effectLst/>
              </a:rPr>
              <a:t>б.</a:t>
            </a:r>
            <a:r>
              <a:rPr lang="en-US" sz="2800" dirty="0">
                <a:solidFill>
                  <a:schemeClr val="tx2"/>
                </a:solidFill>
                <a:effectLst/>
              </a:rPr>
              <a:t>|+)=10</a:t>
            </a:r>
            <a:r>
              <a:rPr lang="en-US" sz="2800" baseline="30000" dirty="0">
                <a:solidFill>
                  <a:schemeClr val="tx2"/>
                </a:solidFill>
                <a:effectLst/>
              </a:rPr>
              <a:t>-6</a:t>
            </a:r>
            <a:r>
              <a:rPr lang="en-US" sz="2800" dirty="0">
                <a:solidFill>
                  <a:schemeClr val="tx2"/>
                </a:solidFill>
                <a:effectLst/>
              </a:rPr>
              <a:t>/10</a:t>
            </a:r>
            <a:r>
              <a:rPr lang="en-US" sz="2800" baseline="30000" dirty="0">
                <a:solidFill>
                  <a:schemeClr val="tx2"/>
                </a:solidFill>
                <a:effectLst/>
              </a:rPr>
              <a:t>-4</a:t>
            </a:r>
            <a:r>
              <a:rPr lang="en-US" sz="2800" dirty="0">
                <a:solidFill>
                  <a:schemeClr val="tx2"/>
                </a:solidFill>
                <a:effectLst/>
              </a:rPr>
              <a:t>=10</a:t>
            </a:r>
            <a:r>
              <a:rPr lang="en-US" sz="2800" baseline="30000" dirty="0">
                <a:solidFill>
                  <a:schemeClr val="tx2"/>
                </a:solidFill>
                <a:effectLst/>
              </a:rPr>
              <a:t>-2</a:t>
            </a:r>
          </a:p>
          <a:p>
            <a:r>
              <a:rPr lang="en-US" sz="2800" dirty="0">
                <a:solidFill>
                  <a:schemeClr val="tx2"/>
                </a:solidFill>
                <a:effectLst/>
              </a:rPr>
              <a:t>P(</a:t>
            </a:r>
            <a:r>
              <a:rPr lang="ru-RU" sz="2800" dirty="0" err="1">
                <a:solidFill>
                  <a:schemeClr val="tx2"/>
                </a:solidFill>
                <a:effectLst/>
              </a:rPr>
              <a:t>з</a:t>
            </a:r>
            <a:r>
              <a:rPr lang="ru-RU" sz="2800" dirty="0">
                <a:solidFill>
                  <a:schemeClr val="tx2"/>
                </a:solidFill>
                <a:effectLst/>
              </a:rPr>
              <a:t>.</a:t>
            </a:r>
            <a:r>
              <a:rPr lang="en-US" sz="2800" dirty="0">
                <a:solidFill>
                  <a:schemeClr val="tx2"/>
                </a:solidFill>
                <a:effectLst/>
              </a:rPr>
              <a:t>|+)=1 – P(</a:t>
            </a:r>
            <a:r>
              <a:rPr lang="ru-RU" sz="2800" dirty="0">
                <a:solidFill>
                  <a:schemeClr val="tx2"/>
                </a:solidFill>
                <a:effectLst/>
              </a:rPr>
              <a:t>б.</a:t>
            </a:r>
            <a:r>
              <a:rPr lang="en-US" sz="2800" dirty="0">
                <a:solidFill>
                  <a:schemeClr val="tx2"/>
                </a:solidFill>
                <a:effectLst/>
              </a:rPr>
              <a:t>|+)=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0</a:t>
            </a:r>
            <a:r>
              <a:rPr lang="ru-RU" sz="2800" dirty="0" smtClean="0">
                <a:solidFill>
                  <a:schemeClr val="tx2"/>
                </a:solidFill>
                <a:effectLst/>
              </a:rPr>
              <a:t>,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99</a:t>
            </a:r>
            <a:endParaRPr lang="ru-RU" sz="2800" dirty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7772400" cy="1143000"/>
          </a:xfrm>
        </p:spPr>
        <p:txBody>
          <a:bodyPr/>
          <a:lstStyle/>
          <a:p>
            <a:r>
              <a:rPr lang="ru-RU"/>
              <a:t>Пример 3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066800"/>
            <a:ext cx="8321675" cy="155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В </a:t>
            </a:r>
            <a:r>
              <a:rPr lang="ru-RU" sz="2000" smtClean="0"/>
              <a:t>последовательности </a:t>
            </a:r>
            <a:r>
              <a:rPr lang="en-US" sz="2000" dirty="0"/>
              <a:t>A</a:t>
            </a:r>
            <a:r>
              <a:rPr lang="ru-RU" sz="2000" dirty="0"/>
              <a:t> нашли </a:t>
            </a:r>
            <a:r>
              <a:rPr lang="ru-RU" sz="2000" err="1"/>
              <a:t>взаимно-комплементарную</a:t>
            </a:r>
            <a:r>
              <a:rPr lang="ru-RU" sz="2000"/>
              <a:t> </a:t>
            </a:r>
            <a:r>
              <a:rPr lang="ru-RU" sz="2000" smtClean="0"/>
              <a:t>структуру</a:t>
            </a:r>
            <a:r>
              <a:rPr lang="ru-RU" sz="20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Последовательность </a:t>
            </a:r>
            <a:r>
              <a:rPr lang="en-US" sz="2000" dirty="0"/>
              <a:t>B </a:t>
            </a:r>
            <a:r>
              <a:rPr lang="ru-RU" sz="2000"/>
              <a:t>имеет </a:t>
            </a:r>
            <a:r>
              <a:rPr lang="ru-RU" sz="2000" smtClean="0"/>
              <a:t>степень сходства </a:t>
            </a:r>
            <a:r>
              <a:rPr lang="en-US" sz="2000" dirty="0"/>
              <a:t>id.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В </a:t>
            </a:r>
            <a:r>
              <a:rPr lang="ru-RU" sz="2000"/>
              <a:t>выроненных </a:t>
            </a:r>
            <a:r>
              <a:rPr lang="ru-RU" sz="2000" smtClean="0"/>
              <a:t>участках последовательности </a:t>
            </a:r>
            <a:r>
              <a:rPr lang="en-US" sz="2000" dirty="0"/>
              <a:t>B </a:t>
            </a:r>
            <a:r>
              <a:rPr lang="ru-RU" sz="2000" dirty="0"/>
              <a:t>нашли аналогичную шпильку (буквы в ней не обязательно такие же, важно, что шпилька)</a:t>
            </a:r>
          </a:p>
          <a:p>
            <a:pPr>
              <a:lnSpc>
                <a:spcPct val="80000"/>
              </a:lnSpc>
            </a:pPr>
            <a:r>
              <a:rPr lang="ru-RU" sz="2000"/>
              <a:t>Какова </a:t>
            </a:r>
            <a:r>
              <a:rPr lang="ru-RU" sz="2000" smtClean="0"/>
              <a:t>значимость </a:t>
            </a:r>
            <a:r>
              <a:rPr lang="ru-RU" sz="2000" dirty="0"/>
              <a:t>этого наблюдения?</a:t>
            </a:r>
          </a:p>
        </p:txBody>
      </p:sp>
      <p:sp>
        <p:nvSpPr>
          <p:cNvPr id="424964" name="Line 4"/>
          <p:cNvSpPr>
            <a:spLocks noChangeShapeType="1"/>
          </p:cNvSpPr>
          <p:nvPr/>
        </p:nvSpPr>
        <p:spPr bwMode="auto">
          <a:xfrm>
            <a:off x="1116013" y="2997200"/>
            <a:ext cx="49688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65" name="Line 5"/>
          <p:cNvSpPr>
            <a:spLocks noChangeShapeType="1"/>
          </p:cNvSpPr>
          <p:nvPr/>
        </p:nvSpPr>
        <p:spPr bwMode="auto">
          <a:xfrm>
            <a:off x="1042988" y="3213100"/>
            <a:ext cx="511333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66" name="Line 6"/>
          <p:cNvSpPr>
            <a:spLocks noChangeShapeType="1"/>
          </p:cNvSpPr>
          <p:nvPr/>
        </p:nvSpPr>
        <p:spPr bwMode="auto">
          <a:xfrm>
            <a:off x="1835150" y="2997200"/>
            <a:ext cx="7921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67" name="Line 7"/>
          <p:cNvSpPr>
            <a:spLocks noChangeShapeType="1"/>
          </p:cNvSpPr>
          <p:nvPr/>
        </p:nvSpPr>
        <p:spPr bwMode="auto">
          <a:xfrm>
            <a:off x="1835150" y="3213100"/>
            <a:ext cx="79216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68" name="Line 8"/>
          <p:cNvSpPr>
            <a:spLocks noChangeShapeType="1"/>
          </p:cNvSpPr>
          <p:nvPr/>
        </p:nvSpPr>
        <p:spPr bwMode="auto">
          <a:xfrm>
            <a:off x="3708400" y="3213100"/>
            <a:ext cx="79216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69" name="Line 9"/>
          <p:cNvSpPr>
            <a:spLocks noChangeShapeType="1"/>
          </p:cNvSpPr>
          <p:nvPr/>
        </p:nvSpPr>
        <p:spPr bwMode="auto">
          <a:xfrm>
            <a:off x="3708400" y="2997200"/>
            <a:ext cx="7921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70" name="Freeform 10"/>
          <p:cNvSpPr>
            <a:spLocks/>
          </p:cNvSpPr>
          <p:nvPr/>
        </p:nvSpPr>
        <p:spPr bwMode="auto">
          <a:xfrm>
            <a:off x="2195513" y="2581275"/>
            <a:ext cx="1944687" cy="34290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179" y="30"/>
              </a:cxn>
              <a:cxn ang="0">
                <a:pos x="1051" y="37"/>
              </a:cxn>
              <a:cxn ang="0">
                <a:pos x="1225" y="216"/>
              </a:cxn>
            </a:cxnLst>
            <a:rect l="0" t="0" r="r" b="b"/>
            <a:pathLst>
              <a:path w="1225" h="216">
                <a:moveTo>
                  <a:pt x="0" y="216"/>
                </a:moveTo>
                <a:cubicBezTo>
                  <a:pt x="30" y="185"/>
                  <a:pt x="4" y="60"/>
                  <a:pt x="179" y="30"/>
                </a:cubicBezTo>
                <a:cubicBezTo>
                  <a:pt x="354" y="0"/>
                  <a:pt x="877" y="6"/>
                  <a:pt x="1051" y="37"/>
                </a:cubicBezTo>
                <a:cubicBezTo>
                  <a:pt x="1225" y="68"/>
                  <a:pt x="1189" y="179"/>
                  <a:pt x="1225" y="21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71" name="Freeform 11"/>
          <p:cNvSpPr>
            <a:spLocks/>
          </p:cNvSpPr>
          <p:nvPr/>
        </p:nvSpPr>
        <p:spPr bwMode="auto">
          <a:xfrm flipV="1">
            <a:off x="2195513" y="3284538"/>
            <a:ext cx="1944687" cy="377825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179" y="30"/>
              </a:cxn>
              <a:cxn ang="0">
                <a:pos x="1051" y="37"/>
              </a:cxn>
              <a:cxn ang="0">
                <a:pos x="1225" y="216"/>
              </a:cxn>
            </a:cxnLst>
            <a:rect l="0" t="0" r="r" b="b"/>
            <a:pathLst>
              <a:path w="1225" h="216">
                <a:moveTo>
                  <a:pt x="0" y="216"/>
                </a:moveTo>
                <a:cubicBezTo>
                  <a:pt x="30" y="185"/>
                  <a:pt x="4" y="60"/>
                  <a:pt x="179" y="30"/>
                </a:cubicBezTo>
                <a:cubicBezTo>
                  <a:pt x="354" y="0"/>
                  <a:pt x="877" y="6"/>
                  <a:pt x="1051" y="37"/>
                </a:cubicBezTo>
                <a:cubicBezTo>
                  <a:pt x="1225" y="68"/>
                  <a:pt x="1189" y="179"/>
                  <a:pt x="1225" y="21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4972" name="Text Box 12"/>
          <p:cNvSpPr txBox="1">
            <a:spLocks noChangeArrowheads="1"/>
          </p:cNvSpPr>
          <p:nvPr/>
        </p:nvSpPr>
        <p:spPr bwMode="auto">
          <a:xfrm>
            <a:off x="1835150" y="2636838"/>
            <a:ext cx="400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ru-RU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endParaRPr lang="el-GR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24973" name="Text Box 13"/>
          <p:cNvSpPr txBox="1">
            <a:spLocks noChangeArrowheads="1"/>
          </p:cNvSpPr>
          <p:nvPr/>
        </p:nvSpPr>
        <p:spPr bwMode="auto">
          <a:xfrm>
            <a:off x="4140200" y="2636838"/>
            <a:ext cx="400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ru-RU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endParaRPr lang="el-GR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24974" name="Text Box 14"/>
          <p:cNvSpPr txBox="1">
            <a:spLocks noChangeArrowheads="1"/>
          </p:cNvSpPr>
          <p:nvPr/>
        </p:nvSpPr>
        <p:spPr bwMode="auto">
          <a:xfrm>
            <a:off x="1908175" y="32131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endParaRPr lang="el-GR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24975" name="Text Box 15"/>
          <p:cNvSpPr txBox="1">
            <a:spLocks noChangeArrowheads="1"/>
          </p:cNvSpPr>
          <p:nvPr/>
        </p:nvSpPr>
        <p:spPr bwMode="auto">
          <a:xfrm>
            <a:off x="4067175" y="32131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endParaRPr lang="el-GR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24976" name="Text Box 16"/>
          <p:cNvSpPr txBox="1">
            <a:spLocks noChangeArrowheads="1"/>
          </p:cNvSpPr>
          <p:nvPr/>
        </p:nvSpPr>
        <p:spPr bwMode="auto">
          <a:xfrm>
            <a:off x="755650" y="3789363"/>
            <a:ext cx="8064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Символы </a:t>
            </a:r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ru-RU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и </a:t>
            </a:r>
            <a:r>
              <a:rPr lang="ru-RU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взаимно-комплементарны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; </a:t>
            </a: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Символы </a:t>
            </a:r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β</a:t>
            </a:r>
            <a:r>
              <a:rPr lang="ru-RU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также </a:t>
            </a:r>
            <a:r>
              <a:rPr lang="ru-RU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взаимно-комплементарны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Найдем </a:t>
            </a: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вероятность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такого </a:t>
            </a: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события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/>
              <a:t>Пример 3</a:t>
            </a:r>
            <a:r>
              <a:rPr lang="en-US"/>
              <a:t> </a:t>
            </a:r>
            <a:r>
              <a:rPr lang="ru-RU"/>
              <a:t>(продолжение) </a:t>
            </a:r>
          </a:p>
        </p:txBody>
      </p:sp>
      <p:graphicFrame>
        <p:nvGraphicFramePr>
          <p:cNvPr id="525323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395288" y="1154113"/>
          <a:ext cx="8353425" cy="5464175"/>
        </p:xfrm>
        <a:graphic>
          <a:graphicData uri="http://schemas.openxmlformats.org/presentationml/2006/ole">
            <p:oleObj spid="_x0000_s525323" name="Equation" r:id="rId4" imgW="4076640" imgH="2666880" progId="Equation.3">
              <p:embed/>
            </p:oleObj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r>
              <a:rPr lang="ru-RU"/>
              <a:t>Пример 4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81987" cy="4899025"/>
          </a:xfrm>
        </p:spPr>
        <p:txBody>
          <a:bodyPr/>
          <a:lstStyle/>
          <a:p>
            <a:r>
              <a:rPr lang="ru-RU" smtClean="0"/>
              <a:t>Пусть </a:t>
            </a:r>
            <a:r>
              <a:rPr lang="en-US"/>
              <a:t>ORF</a:t>
            </a:r>
            <a:r>
              <a:rPr lang="ru-RU"/>
              <a:t> </a:t>
            </a:r>
            <a:r>
              <a:rPr lang="ru-RU" smtClean="0"/>
              <a:t>начинается всегда с </a:t>
            </a:r>
            <a:r>
              <a:rPr lang="en-US" dirty="0"/>
              <a:t>ATG </a:t>
            </a:r>
            <a:r>
              <a:rPr lang="ru-RU"/>
              <a:t>и </a:t>
            </a:r>
            <a:r>
              <a:rPr lang="ru-RU" smtClean="0"/>
              <a:t>кончается стоп-кодоном</a:t>
            </a:r>
            <a:r>
              <a:rPr lang="ru-RU" dirty="0"/>
              <a:t>. </a:t>
            </a:r>
            <a:r>
              <a:rPr lang="ru-RU"/>
              <a:t>Найти </a:t>
            </a:r>
            <a:r>
              <a:rPr lang="ru-RU" smtClean="0"/>
              <a:t>распределение </a:t>
            </a:r>
            <a:r>
              <a:rPr lang="ru-RU" dirty="0"/>
              <a:t>длин </a:t>
            </a:r>
            <a:r>
              <a:rPr lang="en-US" dirty="0"/>
              <a:t>ORF</a:t>
            </a:r>
            <a:r>
              <a:rPr lang="ru-RU" dirty="0"/>
              <a:t>.</a:t>
            </a:r>
          </a:p>
          <a:p>
            <a:pPr>
              <a:buFontTx/>
              <a:buNone/>
            </a:pPr>
            <a:r>
              <a:rPr lang="en-US" sz="2800" dirty="0"/>
              <a:t>P(ORF </a:t>
            </a:r>
            <a:r>
              <a:rPr lang="ru-RU" sz="2800" dirty="0"/>
              <a:t>длины </a:t>
            </a:r>
            <a:r>
              <a:rPr lang="en-US" sz="2800" dirty="0"/>
              <a:t>L | c</a:t>
            </a:r>
            <a:r>
              <a:rPr lang="ru-RU" sz="2800" dirty="0"/>
              <a:t> поз. </a:t>
            </a:r>
            <a:r>
              <a:rPr lang="en-US" sz="2800" dirty="0" err="1"/>
              <a:t>i</a:t>
            </a:r>
            <a:r>
              <a:rPr lang="en-US" sz="2800" dirty="0"/>
              <a:t>)=P(start)</a:t>
            </a:r>
            <a:r>
              <a:rPr lang="en-US" sz="2800" dirty="0">
                <a:cs typeface="Times New Roman" pitchFamily="18" charset="0"/>
              </a:rPr>
              <a:t>·P</a:t>
            </a:r>
            <a:r>
              <a:rPr lang="en-US" sz="2800" baseline="30000" dirty="0">
                <a:cs typeface="Times New Roman" pitchFamily="18" charset="0"/>
              </a:rPr>
              <a:t>L-2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dirty="0" err="1">
                <a:cs typeface="Times New Roman" pitchFamily="18" charset="0"/>
              </a:rPr>
              <a:t>codon</a:t>
            </a:r>
            <a:r>
              <a:rPr lang="en-US" sz="2800" dirty="0">
                <a:cs typeface="Times New Roman" pitchFamily="18" charset="0"/>
              </a:rPr>
              <a:t>)P(stop)</a:t>
            </a:r>
          </a:p>
          <a:p>
            <a:pPr>
              <a:buFontTx/>
              <a:buNone/>
            </a:pPr>
            <a:r>
              <a:rPr lang="en-US" sz="2800" dirty="0"/>
              <a:t>P(ORF </a:t>
            </a:r>
            <a:r>
              <a:rPr lang="ru-RU" sz="2800" dirty="0"/>
              <a:t>длины </a:t>
            </a:r>
            <a:r>
              <a:rPr lang="en-US" sz="2800" dirty="0"/>
              <a:t>L)=</a:t>
            </a:r>
          </a:p>
          <a:p>
            <a:pPr>
              <a:buFontTx/>
              <a:buNone/>
            </a:pPr>
            <a:r>
              <a:rPr lang="en-US" sz="2800" dirty="0"/>
              <a:t>	P(ORF </a:t>
            </a:r>
            <a:r>
              <a:rPr lang="ru-RU" sz="2800" dirty="0"/>
              <a:t>длины </a:t>
            </a:r>
            <a:r>
              <a:rPr lang="en-US" sz="2800" dirty="0"/>
              <a:t>L | c</a:t>
            </a:r>
            <a:r>
              <a:rPr lang="ru-RU" sz="2800" dirty="0"/>
              <a:t> поз. </a:t>
            </a:r>
            <a:r>
              <a:rPr lang="en-US" sz="2800" dirty="0" err="1"/>
              <a:t>i</a:t>
            </a:r>
            <a:r>
              <a:rPr lang="en-US" sz="2800" dirty="0"/>
              <a:t>)/P(ORF c</a:t>
            </a:r>
            <a:r>
              <a:rPr lang="ru-RU" sz="2800" dirty="0"/>
              <a:t> поз. 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параметров по результатам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545137"/>
          </a:xfrm>
        </p:spPr>
        <p:txBody>
          <a:bodyPr/>
          <a:lstStyle/>
          <a:p>
            <a:r>
              <a:rPr lang="ru-RU" smtClean="0"/>
              <a:t>Пусть </a:t>
            </a:r>
            <a:r>
              <a:rPr lang="ru-RU"/>
              <a:t>у </a:t>
            </a:r>
            <a:r>
              <a:rPr lang="ru-RU" smtClean="0"/>
              <a:t>нас есть </a:t>
            </a:r>
            <a:r>
              <a:rPr lang="ru-RU" dirty="0"/>
              <a:t>наблюдение </a:t>
            </a:r>
            <a:r>
              <a:rPr lang="en-US" b="1" i="1" dirty="0"/>
              <a:t>D</a:t>
            </a:r>
            <a:r>
              <a:rPr lang="ru-RU" dirty="0"/>
              <a:t> и некоторый набор </a:t>
            </a:r>
            <a:r>
              <a:rPr lang="ru-RU"/>
              <a:t>параметров </a:t>
            </a:r>
            <a:r>
              <a:rPr lang="ru-RU" smtClean="0"/>
              <a:t>распределения 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ru-RU" dirty="0">
                <a:cs typeface="Times New Roman" pitchFamily="18" charset="0"/>
              </a:rPr>
              <a:t>, которые мы хотим </a:t>
            </a:r>
            <a:r>
              <a:rPr lang="ru-RU">
                <a:cs typeface="Times New Roman" pitchFamily="18" charset="0"/>
              </a:rPr>
              <a:t>оценить </a:t>
            </a:r>
            <a:r>
              <a:rPr lang="ru-RU" smtClean="0">
                <a:cs typeface="Times New Roman" pitchFamily="18" charset="0"/>
              </a:rPr>
              <a:t>(см</a:t>
            </a:r>
            <a:r>
              <a:rPr lang="en-US" dirty="0">
                <a:cs typeface="Times New Roman" pitchFamily="18" charset="0"/>
              </a:rPr>
              <a:t>.</a:t>
            </a:r>
            <a:r>
              <a:rPr lang="ru-RU" dirty="0">
                <a:cs typeface="Times New Roman" pitchFamily="18" charset="0"/>
              </a:rPr>
              <a:t> пример про 3 орла). Кроме того, </a:t>
            </a:r>
            <a:r>
              <a:rPr lang="ru-RU">
                <a:cs typeface="Times New Roman" pitchFamily="18" charset="0"/>
              </a:rPr>
              <a:t>у </a:t>
            </a:r>
            <a:r>
              <a:rPr lang="ru-RU" smtClean="0">
                <a:cs typeface="Times New Roman" pitchFamily="18" charset="0"/>
              </a:rPr>
              <a:t>нас есть представление </a:t>
            </a:r>
            <a:r>
              <a:rPr lang="ru-RU" dirty="0">
                <a:cs typeface="Times New Roman" pitchFamily="18" charset="0"/>
              </a:rPr>
              <a:t>о том, как эти </a:t>
            </a:r>
            <a:r>
              <a:rPr lang="ru-RU">
                <a:cs typeface="Times New Roman" pitchFamily="18" charset="0"/>
              </a:rPr>
              <a:t>параметры </a:t>
            </a:r>
            <a:r>
              <a:rPr lang="ru-RU" smtClean="0">
                <a:cs typeface="Times New Roman" pitchFamily="18" charset="0"/>
              </a:rPr>
              <a:t>распределены 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n-US" b="1" i="1" dirty="0">
                <a:cs typeface="Times New Roman" pitchFamily="18" charset="0"/>
              </a:rPr>
              <a:t>prior</a:t>
            </a:r>
            <a:r>
              <a:rPr lang="ru-RU" dirty="0">
                <a:cs typeface="Times New Roman" pitchFamily="18" charset="0"/>
              </a:rPr>
              <a:t>)</a:t>
            </a:r>
          </a:p>
          <a:p>
            <a:r>
              <a:rPr lang="ru-RU" smtClean="0">
                <a:cs typeface="Times New Roman" pitchFamily="18" charset="0"/>
              </a:rPr>
              <a:t>Апостериорное распределение вероятностей </a:t>
            </a:r>
            <a:r>
              <a:rPr lang="ru-RU" dirty="0">
                <a:cs typeface="Times New Roman" pitchFamily="18" charset="0"/>
              </a:rPr>
              <a:t>параметров получаем из </a:t>
            </a:r>
            <a:r>
              <a:rPr lang="ru-RU">
                <a:cs typeface="Times New Roman" pitchFamily="18" charset="0"/>
              </a:rPr>
              <a:t>теоремы </a:t>
            </a:r>
            <a:r>
              <a:rPr lang="ru-RU" smtClean="0">
                <a:cs typeface="Times New Roman" pitchFamily="18" charset="0"/>
              </a:rPr>
              <a:t>Байеса</a:t>
            </a:r>
            <a:r>
              <a:rPr lang="ru-RU" dirty="0">
                <a:cs typeface="Times New Roman" pitchFamily="18" charset="0"/>
              </a:rPr>
              <a:t>:</a:t>
            </a:r>
            <a:endParaRPr lang="en-US" dirty="0">
              <a:cs typeface="Times New Roman" pitchFamily="18" charset="0"/>
            </a:endParaRPr>
          </a:p>
          <a:p>
            <a:endParaRPr lang="ru-RU" dirty="0">
              <a:cs typeface="Times New Roman" pitchFamily="18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	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|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en-US" i="1" dirty="0">
                <a:cs typeface="Times New Roman" pitchFamily="18" charset="0"/>
              </a:rPr>
              <a:t> | </a:t>
            </a:r>
            <a:r>
              <a:rPr lang="en-US" b="1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) =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			∫</a:t>
            </a:r>
            <a:r>
              <a:rPr lang="el-GR" i="1" baseline="-25000" dirty="0">
                <a:cs typeface="Times New Roman" pitchFamily="18" charset="0"/>
              </a:rPr>
              <a:t>θ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en-US" i="1" dirty="0">
                <a:cs typeface="Times New Roman" pitchFamily="18" charset="0"/>
              </a:rPr>
              <a:t>'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|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en-US" i="1" dirty="0">
                <a:cs typeface="Times New Roman" pitchFamily="18" charset="0"/>
              </a:rPr>
              <a:t>'</a:t>
            </a:r>
            <a:r>
              <a:rPr lang="en-US" dirty="0">
                <a:cs typeface="Times New Roman" pitchFamily="18" charset="0"/>
              </a:rPr>
              <a:t>) </a:t>
            </a:r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>
            <a:off x="3059113" y="5589588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989138"/>
            <a:ext cx="7772400" cy="1143000"/>
          </a:xfrm>
        </p:spPr>
        <p:txBody>
          <a:bodyPr/>
          <a:lstStyle/>
          <a:p>
            <a:r>
              <a:rPr lang="ru-RU" sz="8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Выравнивания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803275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Распределение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Дирихле 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196975"/>
            <a:ext cx="8281988" cy="3384550"/>
          </a:xfrm>
        </p:spPr>
        <p:txBody>
          <a:bodyPr/>
          <a:lstStyle/>
          <a:p>
            <a:r>
              <a:rPr lang="ru-RU" dirty="0"/>
              <a:t>Определение:</a:t>
            </a:r>
          </a:p>
          <a:p>
            <a:pPr algn="ctr">
              <a:buFontTx/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|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)=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Z</a:t>
            </a:r>
            <a:r>
              <a:rPr lang="en-US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∏ 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i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(∑ </a:t>
            </a:r>
            <a:r>
              <a:rPr lang="el-G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 1);</a:t>
            </a:r>
          </a:p>
          <a:p>
            <a:pPr lvl="1"/>
            <a:r>
              <a:rPr lang="en-US" i="1" dirty="0">
                <a:cs typeface="Times New Roman" pitchFamily="18" charset="0"/>
              </a:rPr>
              <a:t>Z</a:t>
            </a:r>
            <a:r>
              <a:rPr lang="en-US" dirty="0">
                <a:cs typeface="Times New Roman" pitchFamily="18" charset="0"/>
              </a:rPr>
              <a:t> – </a:t>
            </a:r>
            <a:r>
              <a:rPr lang="ru-RU" dirty="0">
                <a:cs typeface="Times New Roman" pitchFamily="18" charset="0"/>
              </a:rPr>
              <a:t>нормировочный множитель</a:t>
            </a:r>
          </a:p>
          <a:p>
            <a:pPr lvl="1"/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ru-RU" i="1" dirty="0">
                <a:cs typeface="Times New Roman" pitchFamily="18" charset="0"/>
              </a:rPr>
              <a:t> –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параметры </a:t>
            </a:r>
            <a:r>
              <a:rPr lang="ru-RU" smtClean="0">
                <a:cs typeface="Times New Roman" pitchFamily="18" charset="0"/>
              </a:rPr>
              <a:t>распределения</a:t>
            </a:r>
            <a:endParaRPr lang="ru-RU" dirty="0">
              <a:cs typeface="Times New Roman" pitchFamily="18" charset="0"/>
            </a:endParaRPr>
          </a:p>
          <a:p>
            <a:pPr lvl="1"/>
            <a:r>
              <a:rPr lang="ru-RU" i="1" baseline="-25000" dirty="0">
                <a:cs typeface="Times New Roman" pitchFamily="18" charset="0"/>
              </a:rPr>
              <a:t> </a:t>
            </a:r>
            <a:r>
              <a:rPr lang="el-GR" i="1" dirty="0">
                <a:cs typeface="Times New Roman" pitchFamily="18" charset="0"/>
              </a:rPr>
              <a:t>θ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≥ 0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ru-RU" i="1">
                <a:cs typeface="Times New Roman" pitchFamily="18" charset="0"/>
              </a:rPr>
              <a:t>– </a:t>
            </a:r>
            <a:r>
              <a:rPr lang="ru-RU" smtClean="0">
                <a:cs typeface="Times New Roman" pitchFamily="18" charset="0"/>
              </a:rPr>
              <a:t>область </a:t>
            </a:r>
            <a:r>
              <a:rPr lang="ru-RU">
                <a:cs typeface="Times New Roman" pitchFamily="18" charset="0"/>
              </a:rPr>
              <a:t>определения </a:t>
            </a:r>
            <a:r>
              <a:rPr lang="ru-RU" smtClean="0">
                <a:cs typeface="Times New Roman" pitchFamily="18" charset="0"/>
              </a:rPr>
              <a:t>распределения</a:t>
            </a:r>
            <a:endParaRPr lang="ru-RU" dirty="0">
              <a:cs typeface="Times New Roman" pitchFamily="18" charset="0"/>
            </a:endParaRPr>
          </a:p>
          <a:p>
            <a:pPr lvl="1"/>
            <a:r>
              <a:rPr lang="el-GR" dirty="0">
                <a:cs typeface="Times New Roman" pitchFamily="18" charset="0"/>
              </a:rPr>
              <a:t>δ</a:t>
            </a:r>
            <a:r>
              <a:rPr lang="ru-RU" dirty="0">
                <a:cs typeface="Times New Roman" pitchFamily="18" charset="0"/>
              </a:rPr>
              <a:t> – дельта-функция (</a:t>
            </a:r>
            <a:r>
              <a:rPr lang="el-GR" dirty="0">
                <a:cs typeface="Times New Roman" pitchFamily="18" charset="0"/>
              </a:rPr>
              <a:t>δ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)=0,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≠0; ∫ </a:t>
            </a:r>
            <a:r>
              <a:rPr lang="el-GR" dirty="0">
                <a:cs typeface="Times New Roman" pitchFamily="18" charset="0"/>
              </a:rPr>
              <a:t>δ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</a:t>
            </a:r>
            <a:r>
              <a:rPr lang="en-US" dirty="0" err="1">
                <a:cs typeface="Times New Roman" pitchFamily="18" charset="0"/>
              </a:rPr>
              <a:t>d</a:t>
            </a:r>
            <a:r>
              <a:rPr lang="en-US" i="1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=1;)</a:t>
            </a:r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>
            <a:off x="2987675" y="46529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 flipH="1">
            <a:off x="2555875" y="5876925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46" name="Line 6"/>
          <p:cNvSpPr>
            <a:spLocks noChangeShapeType="1"/>
          </p:cNvSpPr>
          <p:nvPr/>
        </p:nvSpPr>
        <p:spPr bwMode="auto">
          <a:xfrm>
            <a:off x="2987675" y="58769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47" name="Freeform 7"/>
          <p:cNvSpPr>
            <a:spLocks/>
          </p:cNvSpPr>
          <p:nvPr/>
        </p:nvSpPr>
        <p:spPr bwMode="auto">
          <a:xfrm>
            <a:off x="2700338" y="4941888"/>
            <a:ext cx="1223962" cy="1366837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771" y="589"/>
              </a:cxn>
              <a:cxn ang="0">
                <a:pos x="0" y="861"/>
              </a:cxn>
              <a:cxn ang="0">
                <a:pos x="181" y="0"/>
              </a:cxn>
            </a:cxnLst>
            <a:rect l="0" t="0" r="r" b="b"/>
            <a:pathLst>
              <a:path w="771" h="861">
                <a:moveTo>
                  <a:pt x="181" y="0"/>
                </a:moveTo>
                <a:lnTo>
                  <a:pt x="771" y="589"/>
                </a:lnTo>
                <a:lnTo>
                  <a:pt x="0" y="861"/>
                </a:lnTo>
                <a:lnTo>
                  <a:pt x="181" y="0"/>
                </a:lnTo>
                <a:close/>
              </a:path>
            </a:pathLst>
          </a:custGeom>
          <a:solidFill>
            <a:schemeClr val="tx2">
              <a:alpha val="3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2484438" y="47244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i="1">
                <a:effectLst/>
              </a:rPr>
              <a:t>θ</a:t>
            </a:r>
            <a:r>
              <a:rPr lang="en-US" sz="2400" i="1" baseline="-25000">
                <a:effectLst/>
              </a:rPr>
              <a:t>1</a:t>
            </a:r>
            <a:endParaRPr lang="ru-RU" sz="2400" i="1" baseline="-25000">
              <a:effectLst/>
            </a:endParaRP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3924300" y="594995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i="1">
                <a:effectLst/>
              </a:rPr>
              <a:t>θ</a:t>
            </a:r>
            <a:r>
              <a:rPr lang="en-US" sz="2400" i="1" baseline="-25000">
                <a:effectLst/>
              </a:rPr>
              <a:t>2</a:t>
            </a:r>
            <a:endParaRPr lang="ru-RU" sz="2400" i="1" baseline="-25000">
              <a:effectLst/>
            </a:endParaRP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2195513" y="6021388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i="1">
                <a:effectLst/>
              </a:rPr>
              <a:t>θ</a:t>
            </a:r>
            <a:r>
              <a:rPr lang="en-US" sz="2400" i="1" baseline="-25000">
                <a:effectLst/>
              </a:rPr>
              <a:t>3</a:t>
            </a:r>
            <a:endParaRPr lang="ru-RU" sz="2400" i="1" baseline="-25000">
              <a:effectLst/>
            </a:endParaRPr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3203575" y="4652963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smtClean="0">
                <a:effectLst/>
              </a:rPr>
              <a:t>Симплекс</a:t>
            </a:r>
            <a:endParaRPr lang="ru-RU" sz="2400" dirty="0">
              <a:effectLst/>
            </a:endParaRPr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 flipH="1">
            <a:off x="3348038" y="50847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5219700" y="5084763"/>
            <a:ext cx="3619500" cy="1382712"/>
          </a:xfrm>
          <a:prstGeom prst="rect">
            <a:avLst/>
          </a:prstGeom>
          <a:solidFill>
            <a:srgbClr val="0000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Задача: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найти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</a:t>
            </a: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симплекса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-мерном </a:t>
            </a: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пространстве</a:t>
            </a: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 sz="3200" dirty="0" smtClean="0"/>
              <a:t>Оценка </a:t>
            </a:r>
            <a:r>
              <a:rPr lang="ru-RU" sz="3200" smtClean="0"/>
              <a:t>по максимуму апостериорной вероятности </a:t>
            </a:r>
            <a:r>
              <a:rPr lang="ru-RU" sz="3200" dirty="0" smtClean="0"/>
              <a:t>(</a:t>
            </a:r>
            <a:r>
              <a:rPr lang="en-US" sz="3200" dirty="0" smtClean="0"/>
              <a:t>MAP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052513"/>
            <a:ext cx="9036050" cy="4114800"/>
          </a:xfrm>
        </p:spPr>
        <p:txBody>
          <a:bodyPr/>
          <a:lstStyle/>
          <a:p>
            <a:r>
              <a:rPr lang="ru-RU" sz="2400" smtClean="0"/>
              <a:t>Пусть есть </a:t>
            </a:r>
            <a:r>
              <a:rPr lang="ru-RU" sz="2400"/>
              <a:t>модель </a:t>
            </a:r>
            <a:r>
              <a:rPr lang="ru-RU" sz="2400" smtClean="0"/>
              <a:t>с </a:t>
            </a:r>
            <a:r>
              <a:rPr lang="en-US" sz="2400"/>
              <a:t>L </a:t>
            </a:r>
            <a:r>
              <a:rPr lang="ru-RU" sz="2400" smtClean="0"/>
              <a:t>исходами</a:t>
            </a:r>
            <a:r>
              <a:rPr lang="ru-RU" sz="2400" dirty="0"/>
              <a:t>. </a:t>
            </a:r>
            <a:endParaRPr lang="en-US" sz="2400" dirty="0"/>
          </a:p>
          <a:p>
            <a:r>
              <a:rPr lang="ru-RU" sz="2400" smtClean="0"/>
              <a:t>Пусть есть </a:t>
            </a:r>
            <a:r>
              <a:rPr lang="ru-RU" sz="2400" dirty="0"/>
              <a:t>наблюдения </a:t>
            </a:r>
            <a:r>
              <a:rPr lang="en-US" sz="2400" i="1" dirty="0"/>
              <a:t>n</a:t>
            </a:r>
            <a:r>
              <a:rPr lang="en-US" sz="2400" i="1" baseline="-25000" dirty="0"/>
              <a:t>1</a:t>
            </a:r>
            <a:r>
              <a:rPr lang="en-US" sz="2400" i="1" dirty="0"/>
              <a:t>,n</a:t>
            </a:r>
            <a:r>
              <a:rPr lang="en-US" sz="2400" i="1" baseline="-25000" dirty="0"/>
              <a:t>2</a:t>
            </a:r>
            <a:r>
              <a:rPr lang="en-US" sz="2400" i="1" dirty="0"/>
              <a:t>,…,</a:t>
            </a:r>
            <a:r>
              <a:rPr lang="en-US" sz="2400" i="1" dirty="0" err="1"/>
              <a:t>n</a:t>
            </a:r>
            <a:r>
              <a:rPr lang="en-US" sz="2400" i="1" baseline="-25000" dirty="0" err="1"/>
              <a:t>L</a:t>
            </a:r>
            <a:r>
              <a:rPr lang="en-US" sz="2400" dirty="0"/>
              <a:t>.</a:t>
            </a:r>
          </a:p>
          <a:p>
            <a:r>
              <a:rPr lang="ru-RU" sz="2400" smtClean="0"/>
              <a:t>Пусть </a:t>
            </a:r>
            <a:r>
              <a:rPr lang="ru-RU" sz="2400"/>
              <a:t>априорное </a:t>
            </a:r>
            <a:r>
              <a:rPr lang="ru-RU" sz="2400" smtClean="0"/>
              <a:t>распределение </a:t>
            </a:r>
            <a:r>
              <a:rPr lang="ru-RU" sz="2400"/>
              <a:t>– </a:t>
            </a:r>
            <a:r>
              <a:rPr lang="ru-RU" sz="2400" smtClean="0"/>
              <a:t>распределение </a:t>
            </a:r>
            <a:r>
              <a:rPr lang="ru-RU" sz="2400"/>
              <a:t>Дирихле </a:t>
            </a:r>
            <a:r>
              <a:rPr lang="ru-RU" sz="2400" smtClean="0"/>
              <a:t>с </a:t>
            </a:r>
            <a:r>
              <a:rPr lang="ru-RU" sz="2400" dirty="0"/>
              <a:t>параметрами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ru-RU" sz="2400" baseline="-25000" dirty="0">
                <a:cs typeface="Times New Roman" pitchFamily="18" charset="0"/>
              </a:rPr>
              <a:t>1</a:t>
            </a:r>
            <a:r>
              <a:rPr lang="ru-RU" sz="2400" dirty="0">
                <a:cs typeface="Times New Roman" pitchFamily="18" charset="0"/>
              </a:rPr>
              <a:t>,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ru-RU" sz="2400" baseline="-25000" dirty="0">
                <a:cs typeface="Times New Roman" pitchFamily="18" charset="0"/>
              </a:rPr>
              <a:t>2</a:t>
            </a:r>
            <a:r>
              <a:rPr lang="ru-RU" sz="2400" dirty="0">
                <a:cs typeface="Times New Roman" pitchFamily="18" charset="0"/>
              </a:rPr>
              <a:t>,…,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en-US" sz="2400" baseline="-25000" dirty="0">
                <a:cs typeface="Times New Roman" pitchFamily="18" charset="0"/>
              </a:rPr>
              <a:t>L</a:t>
            </a:r>
            <a:r>
              <a:rPr lang="ru-RU" sz="2400" dirty="0"/>
              <a:t> </a:t>
            </a:r>
            <a:r>
              <a:rPr lang="en-US" sz="2400" dirty="0"/>
              <a:t>:</a:t>
            </a:r>
            <a:endParaRPr lang="ru-RU" sz="2400" dirty="0"/>
          </a:p>
          <a:p>
            <a:endParaRPr lang="en-US" sz="2400" dirty="0"/>
          </a:p>
          <a:p>
            <a:r>
              <a:rPr lang="ru-RU" sz="2400"/>
              <a:t>Найдем </a:t>
            </a:r>
            <a:r>
              <a:rPr lang="ru-RU" sz="2400" smtClean="0"/>
              <a:t>максимальную апостериорную вероятность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ru-RU" sz="2400" smtClean="0"/>
              <a:t>Условие максимума </a:t>
            </a:r>
            <a:r>
              <a:rPr lang="ru-RU" sz="2400" dirty="0"/>
              <a:t>при ограничении </a:t>
            </a:r>
            <a:r>
              <a:rPr lang="ru-RU" sz="2400" dirty="0">
                <a:cs typeface="Times New Roman" pitchFamily="18" charset="0"/>
              </a:rPr>
              <a:t>∑</a:t>
            </a:r>
            <a:r>
              <a:rPr lang="el-GR" sz="2400" dirty="0">
                <a:cs typeface="Times New Roman" pitchFamily="18" charset="0"/>
              </a:rPr>
              <a:t>θ</a:t>
            </a:r>
            <a:r>
              <a:rPr lang="ru-RU" sz="2400" dirty="0">
                <a:cs typeface="Times New Roman" pitchFamily="18" charset="0"/>
              </a:rPr>
              <a:t>=1</a:t>
            </a:r>
            <a:endParaRPr lang="el-GR" sz="2400" dirty="0">
              <a:cs typeface="Times New Roman" pitchFamily="18" charset="0"/>
            </a:endParaRPr>
          </a:p>
        </p:txBody>
      </p:sp>
      <p:graphicFrame>
        <p:nvGraphicFramePr>
          <p:cNvPr id="5294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72000" y="2420938"/>
          <a:ext cx="2587625" cy="665162"/>
        </p:xfrm>
        <a:graphic>
          <a:graphicData uri="http://schemas.openxmlformats.org/presentationml/2006/ole">
            <p:oleObj spid="_x0000_s529412" name="Equation" r:id="rId4" imgW="1384200" imgH="355320" progId="Equation.3">
              <p:embed/>
            </p:oleObj>
          </a:graphicData>
        </a:graphic>
      </p:graphicFrame>
      <p:graphicFrame>
        <p:nvGraphicFramePr>
          <p:cNvPr id="529414" name="Object 6"/>
          <p:cNvGraphicFramePr>
            <a:graphicFrameLocks noChangeAspect="1"/>
          </p:cNvGraphicFramePr>
          <p:nvPr/>
        </p:nvGraphicFramePr>
        <p:xfrm>
          <a:off x="827088" y="3716338"/>
          <a:ext cx="7345362" cy="1076325"/>
        </p:xfrm>
        <a:graphic>
          <a:graphicData uri="http://schemas.openxmlformats.org/presentationml/2006/ole">
            <p:oleObj spid="_x0000_s529414" name="Equation" r:id="rId5" imgW="4076640" imgH="596880" progId="Equation.3">
              <p:embed/>
            </p:oleObj>
          </a:graphicData>
        </a:graphic>
      </p:graphicFrame>
      <p:graphicFrame>
        <p:nvGraphicFramePr>
          <p:cNvPr id="529415" name="Object 7"/>
          <p:cNvGraphicFramePr>
            <a:graphicFrameLocks noChangeAspect="1"/>
          </p:cNvGraphicFramePr>
          <p:nvPr/>
        </p:nvGraphicFramePr>
        <p:xfrm>
          <a:off x="2195513" y="5516563"/>
          <a:ext cx="3617912" cy="823912"/>
        </p:xfrm>
        <a:graphic>
          <a:graphicData uri="http://schemas.openxmlformats.org/presentationml/2006/ole">
            <p:oleObj spid="_x0000_s529415" name="Equation" r:id="rId6" imgW="20062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n-US"/>
              <a:t>MAP</a:t>
            </a:r>
            <a:r>
              <a:rPr lang="ru-RU"/>
              <a:t>-оценка</a:t>
            </a:r>
          </a:p>
        </p:txBody>
      </p:sp>
      <p:graphicFrame>
        <p:nvGraphicFramePr>
          <p:cNvPr id="532484" name="Object 4"/>
          <p:cNvGraphicFramePr>
            <a:graphicFrameLocks noChangeAspect="1"/>
          </p:cNvGraphicFramePr>
          <p:nvPr>
            <p:ph idx="1"/>
          </p:nvPr>
        </p:nvGraphicFramePr>
        <p:xfrm>
          <a:off x="1042988" y="1219200"/>
          <a:ext cx="7129462" cy="5368925"/>
        </p:xfrm>
        <a:graphic>
          <a:graphicData uri="http://schemas.openxmlformats.org/presentationml/2006/ole">
            <p:oleObj spid="_x0000_s532484" name="Equation" r:id="rId4" imgW="3035160" imgH="2286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587375"/>
          </a:xfrm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prior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распределение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Дирихле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6084888" cy="54006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ru-RU" sz="2800" smtClean="0"/>
              <a:t>Часто </a:t>
            </a:r>
            <a:r>
              <a:rPr lang="ru-RU" sz="2800"/>
              <a:t>в </a:t>
            </a:r>
            <a:r>
              <a:rPr lang="ru-RU" sz="2800" smtClean="0"/>
              <a:t>качестве </a:t>
            </a:r>
            <a:r>
              <a:rPr lang="en-US" sz="2800"/>
              <a:t>prior</a:t>
            </a:r>
            <a:r>
              <a:rPr lang="ru-RU" sz="2800"/>
              <a:t> </a:t>
            </a:r>
            <a:r>
              <a:rPr lang="ru-RU" sz="2800" smtClean="0"/>
              <a:t>используют распределение </a:t>
            </a:r>
            <a:r>
              <a:rPr lang="ru-RU" sz="2800" dirty="0"/>
              <a:t>Дирихле. Параметры </a:t>
            </a:r>
            <a:r>
              <a:rPr lang="ru-RU" sz="2800"/>
              <a:t>этого </a:t>
            </a:r>
            <a:r>
              <a:rPr lang="ru-RU" sz="2800" smtClean="0"/>
              <a:t>распределения </a:t>
            </a:r>
            <a:r>
              <a:rPr lang="el-GR" sz="2800" i="1" dirty="0">
                <a:cs typeface="Times New Roman" pitchFamily="18" charset="0"/>
              </a:rPr>
              <a:t>α</a:t>
            </a:r>
            <a:r>
              <a:rPr lang="en-US" sz="2800" i="1" baseline="-25000" dirty="0" err="1">
                <a:cs typeface="Times New Roman" pitchFamily="18" charset="0"/>
              </a:rPr>
              <a:t>i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называют </a:t>
            </a: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псевдо-отсчетами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pseudo counts)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  <a:r>
              <a:rPr lang="ru-RU" sz="2800" dirty="0">
                <a:cs typeface="Times New Roman" pitchFamily="18" charset="0"/>
              </a:rPr>
              <a:t> Они </a:t>
            </a:r>
            <a:r>
              <a:rPr lang="ru-RU" sz="2800">
                <a:cs typeface="Times New Roman" pitchFamily="18" charset="0"/>
              </a:rPr>
              <a:t>определяют </a:t>
            </a:r>
            <a:r>
              <a:rPr lang="ru-RU" sz="2800" smtClean="0">
                <a:cs typeface="Times New Roman" pitchFamily="18" charset="0"/>
              </a:rPr>
              <a:t>степень </a:t>
            </a:r>
            <a:r>
              <a:rPr lang="ru-RU" sz="2800" dirty="0">
                <a:cs typeface="Times New Roman" pitchFamily="18" charset="0"/>
              </a:rPr>
              <a:t>нашего доверия к результатам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ru-RU" sz="2800" dirty="0">
                <a:cs typeface="Times New Roman" pitchFamily="18" charset="0"/>
              </a:rPr>
              <a:t>На графиках </a:t>
            </a:r>
            <a:r>
              <a:rPr lang="ru-RU" sz="2800">
                <a:cs typeface="Times New Roman" pitchFamily="18" charset="0"/>
              </a:rPr>
              <a:t>показаны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ru-RU" sz="2800" smtClean="0">
                <a:cs typeface="Times New Roman" pitchFamily="18" charset="0"/>
              </a:rPr>
              <a:t>распределения </a:t>
            </a:r>
            <a:r>
              <a:rPr lang="ru-RU" sz="2800">
                <a:cs typeface="Times New Roman" pitchFamily="18" charset="0"/>
              </a:rPr>
              <a:t>для </a:t>
            </a:r>
            <a:r>
              <a:rPr lang="ru-RU" sz="2800" smtClean="0">
                <a:cs typeface="Times New Roman" pitchFamily="18" charset="0"/>
              </a:rPr>
              <a:t>случая </a:t>
            </a:r>
            <a:r>
              <a:rPr lang="ru-RU" sz="2800" dirty="0">
                <a:cs typeface="Times New Roman" pitchFamily="18" charset="0"/>
              </a:rPr>
              <a:t>4-х орлов при </a:t>
            </a:r>
            <a:r>
              <a:rPr lang="ru-RU" sz="2800">
                <a:cs typeface="Times New Roman" pitchFamily="18" charset="0"/>
              </a:rPr>
              <a:t>4-х </a:t>
            </a:r>
            <a:r>
              <a:rPr lang="ru-RU" sz="2800" smtClean="0">
                <a:cs typeface="Times New Roman" pitchFamily="18" charset="0"/>
              </a:rPr>
              <a:t>бросаниях </a:t>
            </a:r>
            <a:r>
              <a:rPr lang="ru-RU" sz="2800" dirty="0">
                <a:cs typeface="Times New Roman" pitchFamily="18" charset="0"/>
              </a:rPr>
              <a:t>монеты. </a:t>
            </a:r>
            <a:r>
              <a:rPr lang="el-GR" sz="2800" b="1" i="1" dirty="0">
                <a:cs typeface="Times New Roman" pitchFamily="18" charset="0"/>
              </a:rPr>
              <a:t>θ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– </a:t>
            </a:r>
            <a:r>
              <a:rPr lang="ru-RU" sz="2800" smtClean="0">
                <a:cs typeface="Times New Roman" pitchFamily="18" charset="0"/>
              </a:rPr>
              <a:t>вероятность </a:t>
            </a:r>
            <a:r>
              <a:rPr lang="ru-RU" sz="2800" dirty="0">
                <a:cs typeface="Times New Roman" pitchFamily="18" charset="0"/>
              </a:rPr>
              <a:t>орла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ru-RU" sz="2400" smtClean="0">
                <a:cs typeface="Times New Roman" pitchFamily="18" charset="0"/>
              </a:rPr>
              <a:t>Синяя </a:t>
            </a:r>
            <a:r>
              <a:rPr lang="ru-RU" sz="2400" dirty="0">
                <a:cs typeface="Times New Roman" pitchFamily="18" charset="0"/>
              </a:rPr>
              <a:t>линия –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ru-RU" sz="2400" smtClean="0">
                <a:cs typeface="Times New Roman" pitchFamily="18" charset="0"/>
              </a:rPr>
              <a:t>Красная </a:t>
            </a:r>
            <a:r>
              <a:rPr lang="ru-RU" sz="2400" dirty="0">
                <a:cs typeface="Times New Roman" pitchFamily="18" charset="0"/>
              </a:rPr>
              <a:t>линия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распределение </a:t>
            </a:r>
            <a:r>
              <a:rPr lang="ru-RU" sz="2400" dirty="0">
                <a:cs typeface="Times New Roman" pitchFamily="18" charset="0"/>
              </a:rPr>
              <a:t>Дирихле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ru-RU" sz="2400" dirty="0">
                <a:cs typeface="Times New Roman" pitchFamily="18" charset="0"/>
              </a:rPr>
              <a:t>Желтая линия </a:t>
            </a:r>
            <a:r>
              <a:rPr lang="ru-RU" sz="2400">
                <a:cs typeface="Times New Roman" pitchFamily="18" charset="0"/>
              </a:rPr>
              <a:t>– </a:t>
            </a:r>
            <a:r>
              <a:rPr lang="ru-RU" sz="2400" smtClean="0">
                <a:cs typeface="Times New Roman" pitchFamily="18" charset="0"/>
              </a:rPr>
              <a:t>апостериорная вероятность </a:t>
            </a:r>
            <a:r>
              <a:rPr lang="ru-RU" sz="2400" dirty="0">
                <a:cs typeface="Times New Roman" pitchFamily="18" charset="0"/>
              </a:rPr>
              <a:t>выпадения орла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endParaRPr lang="el-GR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endParaRPr lang="el-GR" sz="2400" baseline="-25000" dirty="0">
              <a:cs typeface="Times New Roman" pitchFamily="18" charset="0"/>
            </a:endParaRP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575425" y="1628775"/>
          <a:ext cx="2568575" cy="1971675"/>
        </p:xfrm>
        <a:graphic>
          <a:graphicData uri="http://schemas.openxmlformats.org/presentationml/2006/ole">
            <p:oleObj spid="_x0000_s267268" name="Диаграмма" r:id="rId4" imgW="4962449" imgH="3810000" progId="Excel.Sheet.8">
              <p:embed/>
            </p:oleObj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7308850" y="1196975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>
                <a:effectLst/>
                <a:cs typeface="Times New Roman" pitchFamily="18" charset="0"/>
              </a:rPr>
              <a:t>α</a:t>
            </a:r>
            <a:r>
              <a:rPr lang="en-US" sz="2400" baseline="-25000">
                <a:effectLst/>
                <a:cs typeface="Times New Roman" pitchFamily="18" charset="0"/>
              </a:rPr>
              <a:t>1</a:t>
            </a:r>
            <a:r>
              <a:rPr lang="en-US" sz="2400">
                <a:effectLst/>
                <a:cs typeface="Times New Roman" pitchFamily="18" charset="0"/>
              </a:rPr>
              <a:t>=1, </a:t>
            </a:r>
            <a:r>
              <a:rPr lang="el-GR" sz="2400">
                <a:effectLst/>
              </a:rPr>
              <a:t>α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=1</a:t>
            </a:r>
            <a:endParaRPr lang="el-GR" sz="2400">
              <a:effectLst/>
            </a:endParaRPr>
          </a:p>
        </p:txBody>
      </p:sp>
      <p:graphicFrame>
        <p:nvGraphicFramePr>
          <p:cNvPr id="26727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623050" y="4221163"/>
          <a:ext cx="2520950" cy="1981200"/>
        </p:xfrm>
        <a:graphic>
          <a:graphicData uri="http://schemas.openxmlformats.org/presentationml/2006/ole">
            <p:oleObj spid="_x0000_s267270" name="Диаграмма" r:id="rId5" imgW="5715000" imgH="3819449" progId="Excel.Sheet.8">
              <p:embed/>
            </p:oleObj>
          </a:graphicData>
        </a:graphic>
      </p:graphicFrame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7308850" y="3789363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>
                <a:effectLst/>
                <a:cs typeface="Times New Roman" pitchFamily="18" charset="0"/>
              </a:rPr>
              <a:t>α</a:t>
            </a:r>
            <a:r>
              <a:rPr lang="en-US" sz="2400" baseline="-25000">
                <a:effectLst/>
                <a:cs typeface="Times New Roman" pitchFamily="18" charset="0"/>
              </a:rPr>
              <a:t>1</a:t>
            </a:r>
            <a:r>
              <a:rPr lang="en-US" sz="2400">
                <a:effectLst/>
                <a:cs typeface="Times New Roman" pitchFamily="18" charset="0"/>
              </a:rPr>
              <a:t>=3, </a:t>
            </a:r>
            <a:r>
              <a:rPr lang="el-GR" sz="2400">
                <a:effectLst/>
              </a:rPr>
              <a:t>α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=3</a:t>
            </a:r>
            <a:endParaRPr lang="el-GR" sz="2400">
              <a:effectLst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03725"/>
          </a:xfrm>
        </p:spPr>
        <p:txBody>
          <a:bodyPr/>
          <a:lstStyle/>
          <a:p>
            <a:r>
              <a:rPr lang="ru-RU" sz="6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Скрытые Марковские </a:t>
            </a:r>
            <a:r>
              <a:rPr lang="ru-RU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модели (</a:t>
            </a: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HMM)</a:t>
            </a:r>
            <a:endParaRPr lang="ru-RU" sz="6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31837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96300" cy="5545137"/>
          </a:xfrm>
        </p:spPr>
        <p:txBody>
          <a:bodyPr/>
          <a:lstStyle/>
          <a:p>
            <a:r>
              <a:rPr lang="ru-RU" smtClean="0"/>
              <a:t>Пусть </a:t>
            </a:r>
            <a:r>
              <a:rPr lang="ru-RU" dirty="0"/>
              <a:t>некто имеет две монеты – правильную и кривую. </a:t>
            </a:r>
            <a:r>
              <a:rPr lang="ru-RU"/>
              <a:t>Он </a:t>
            </a:r>
            <a:r>
              <a:rPr lang="ru-RU" smtClean="0"/>
              <a:t>бросает </a:t>
            </a:r>
            <a:r>
              <a:rPr lang="ru-RU" dirty="0"/>
              <a:t>монету </a:t>
            </a:r>
            <a:r>
              <a:rPr lang="ru-RU"/>
              <a:t>и </a:t>
            </a:r>
            <a:r>
              <a:rPr lang="ru-RU" smtClean="0"/>
              <a:t>сообщает </a:t>
            </a:r>
            <a:r>
              <a:rPr lang="ru-RU"/>
              <a:t>нам </a:t>
            </a:r>
            <a:r>
              <a:rPr lang="ru-RU" smtClean="0"/>
              <a:t>серию </a:t>
            </a:r>
            <a:r>
              <a:rPr lang="ru-RU" dirty="0"/>
              <a:t>результатов</a:t>
            </a:r>
            <a:r>
              <a:rPr lang="ru-RU"/>
              <a:t>. </a:t>
            </a:r>
            <a:r>
              <a:rPr lang="ru-RU" smtClean="0"/>
              <a:t>С </a:t>
            </a:r>
            <a:r>
              <a:rPr lang="ru-RU"/>
              <a:t>некоторой </a:t>
            </a:r>
            <a:r>
              <a:rPr lang="ru-RU" smtClean="0"/>
              <a:t>вероятностью </a:t>
            </a:r>
            <a:r>
              <a:rPr lang="ru-RU" dirty="0"/>
              <a:t>он может подменить монету. Моменты подмены монеты </a:t>
            </a:r>
            <a:r>
              <a:rPr lang="ru-RU"/>
              <a:t>нам </a:t>
            </a:r>
            <a:r>
              <a:rPr lang="ru-RU" smtClean="0"/>
              <a:t>неизвестны</a:t>
            </a:r>
            <a:r>
              <a:rPr lang="ru-RU" dirty="0"/>
              <a:t>, </a:t>
            </a:r>
            <a:r>
              <a:rPr lang="ru-RU"/>
              <a:t>но </a:t>
            </a:r>
            <a:r>
              <a:rPr lang="ru-RU" smtClean="0"/>
              <a:t>известно</a:t>
            </a:r>
            <a:r>
              <a:rPr lang="ru-RU" dirty="0"/>
              <a:t>:</a:t>
            </a:r>
          </a:p>
          <a:p>
            <a:pPr lvl="1"/>
            <a:r>
              <a:rPr lang="ru-RU"/>
              <a:t>результаты </a:t>
            </a:r>
            <a:r>
              <a:rPr lang="ru-RU" smtClean="0"/>
              <a:t>бросков</a:t>
            </a:r>
            <a:endParaRPr lang="ru-RU" dirty="0"/>
          </a:p>
          <a:p>
            <a:pPr lvl="1"/>
            <a:r>
              <a:rPr lang="ru-RU" smtClean="0"/>
              <a:t>вероятность с </a:t>
            </a:r>
            <a:r>
              <a:rPr lang="ru-RU" dirty="0"/>
              <a:t>которой он заменяет монету</a:t>
            </a:r>
          </a:p>
          <a:p>
            <a:pPr lvl="1"/>
            <a:r>
              <a:rPr lang="ru-RU" smtClean="0"/>
              <a:t>степень </a:t>
            </a:r>
            <a:r>
              <a:rPr lang="ru-RU" dirty="0"/>
              <a:t>кривизны каждой монеты </a:t>
            </a:r>
          </a:p>
          <a:p>
            <a:r>
              <a:rPr lang="ru-RU" dirty="0"/>
              <a:t>Задача: определить </a:t>
            </a:r>
            <a:r>
              <a:rPr lang="ru-RU"/>
              <a:t>моменты </a:t>
            </a:r>
            <a:r>
              <a:rPr lang="ru-RU" smtClean="0"/>
              <a:t>смены </a:t>
            </a:r>
            <a:r>
              <a:rPr lang="ru-RU" dirty="0"/>
              <a:t>монеты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792162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Биологические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3950"/>
            <a:ext cx="8640762" cy="54737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ru-RU" sz="2800"/>
              <a:t>Дана </a:t>
            </a:r>
            <a:r>
              <a:rPr lang="ru-RU" sz="2800" smtClean="0"/>
              <a:t>аминокислотная последовательность трансмембранного </a:t>
            </a:r>
            <a:r>
              <a:rPr lang="ru-RU" sz="2800" dirty="0"/>
              <a:t>белка</a:t>
            </a:r>
            <a:r>
              <a:rPr lang="ru-RU" sz="2800"/>
              <a:t>. </a:t>
            </a:r>
            <a:r>
              <a:rPr lang="ru-RU" sz="2800" smtClean="0"/>
              <a:t>Известно</a:t>
            </a:r>
            <a:r>
              <a:rPr lang="ru-RU" sz="2800" dirty="0"/>
              <a:t>, </a:t>
            </a:r>
            <a:r>
              <a:rPr lang="ru-RU" sz="2800"/>
              <a:t>что </a:t>
            </a:r>
            <a:r>
              <a:rPr lang="ru-RU" sz="2800" smtClean="0"/>
              <a:t>частоты встречаемости аминокислот </a:t>
            </a:r>
            <a:r>
              <a:rPr lang="ru-RU" sz="2800"/>
              <a:t>в </a:t>
            </a:r>
            <a:r>
              <a:rPr lang="ru-RU" sz="2800" smtClean="0"/>
              <a:t>трансмембранных </a:t>
            </a:r>
            <a:r>
              <a:rPr lang="ru-RU" sz="2800" dirty="0"/>
              <a:t>и </a:t>
            </a:r>
            <a:r>
              <a:rPr lang="ru-RU" sz="2800"/>
              <a:t>в </a:t>
            </a:r>
            <a:r>
              <a:rPr lang="ru-RU" sz="2800" smtClean="0"/>
              <a:t>растворимых частях </a:t>
            </a:r>
            <a:r>
              <a:rPr lang="ru-RU" sz="2800"/>
              <a:t>белка </a:t>
            </a:r>
            <a:r>
              <a:rPr lang="ru-RU" sz="2800" smtClean="0"/>
              <a:t>различаются </a:t>
            </a:r>
            <a:r>
              <a:rPr lang="ru-RU" sz="2800" dirty="0"/>
              <a:t>(аналог разных монет). Определить </a:t>
            </a:r>
            <a:r>
              <a:rPr lang="ru-RU" sz="2800"/>
              <a:t>по </a:t>
            </a:r>
            <a:r>
              <a:rPr lang="ru-RU" sz="2800" smtClean="0"/>
              <a:t>последовательности </a:t>
            </a:r>
            <a:r>
              <a:rPr lang="ru-RU" sz="2800"/>
              <a:t>где </a:t>
            </a:r>
            <a:r>
              <a:rPr lang="ru-RU" sz="2800" smtClean="0"/>
              <a:t>находятся трансмембранные участки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ru-RU" sz="2800" dirty="0"/>
              <a:t>Дана </a:t>
            </a:r>
            <a:r>
              <a:rPr lang="ru-RU" sz="2800"/>
              <a:t>геномная </a:t>
            </a:r>
            <a:r>
              <a:rPr lang="ru-RU" sz="2800" smtClean="0"/>
              <a:t>последовательность</a:t>
            </a:r>
            <a:r>
              <a:rPr lang="ru-RU" sz="2800"/>
              <a:t>. </a:t>
            </a:r>
            <a:r>
              <a:rPr lang="ru-RU" sz="2800" smtClean="0"/>
              <a:t>Статистические свойства </a:t>
            </a:r>
            <a:r>
              <a:rPr lang="ru-RU" sz="2800"/>
              <a:t>кодирующих </a:t>
            </a:r>
            <a:r>
              <a:rPr lang="ru-RU" sz="2800" smtClean="0"/>
              <a:t>областей отличаются </a:t>
            </a:r>
            <a:r>
              <a:rPr lang="ru-RU" sz="2800"/>
              <a:t>от </a:t>
            </a:r>
            <a:r>
              <a:rPr lang="ru-RU" sz="2800" smtClean="0"/>
              <a:t>свойств </a:t>
            </a:r>
            <a:r>
              <a:rPr lang="ru-RU" sz="2800" err="1"/>
              <a:t>некодирующих</a:t>
            </a:r>
            <a:r>
              <a:rPr lang="ru-RU" sz="2800"/>
              <a:t> </a:t>
            </a:r>
            <a:r>
              <a:rPr lang="ru-RU" sz="2800" smtClean="0"/>
              <a:t>областей</a:t>
            </a:r>
            <a:r>
              <a:rPr lang="ru-RU" sz="2800" dirty="0"/>
              <a:t>. Найти </a:t>
            </a:r>
            <a:r>
              <a:rPr lang="ru-RU" sz="2800"/>
              <a:t>кодирующие </a:t>
            </a:r>
            <a:r>
              <a:rPr lang="ru-RU" sz="2800" smtClean="0"/>
              <a:t>области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"/>
              </a:rPr>
              <a:t>   </a:t>
            </a:r>
            <a:r>
              <a:rPr lang="ru-RU" sz="2400" dirty="0">
                <a:latin typeface=""/>
              </a:rPr>
              <a:t>		• • •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"/>
              </a:rPr>
              <a:t>		• • •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"/>
              </a:rPr>
              <a:t>		• • •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63600"/>
          </a:xfrm>
        </p:spPr>
        <p:txBody>
          <a:bodyPr/>
          <a:lstStyle/>
          <a:p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Описание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569325" cy="3455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Пример </a:t>
            </a:r>
            <a:r>
              <a:rPr lang="ru-RU" sz="2800" smtClean="0"/>
              <a:t>с </a:t>
            </a:r>
            <a:r>
              <a:rPr lang="ru-RU" sz="2800" dirty="0"/>
              <a:t>монетой </a:t>
            </a:r>
            <a:r>
              <a:rPr lang="ru-RU" sz="2800"/>
              <a:t>можно </a:t>
            </a:r>
            <a:r>
              <a:rPr lang="ru-RU" sz="2800" smtClean="0"/>
              <a:t>представить </a:t>
            </a:r>
            <a:r>
              <a:rPr lang="ru-RU" sz="2800" dirty="0"/>
              <a:t>в </a:t>
            </a:r>
            <a:r>
              <a:rPr lang="ru-RU" sz="2800"/>
              <a:t>виде </a:t>
            </a:r>
            <a:r>
              <a:rPr lang="ru-RU" sz="2800" smtClean="0"/>
              <a:t>схемы </a:t>
            </a:r>
            <a:r>
              <a:rPr lang="ru-RU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конечного автомата</a:t>
            </a:r>
            <a:r>
              <a:rPr lang="ru-RU" sz="2800" dirty="0"/>
              <a:t>: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Прямоугольники </a:t>
            </a:r>
            <a:r>
              <a:rPr lang="ru-RU" sz="2400"/>
              <a:t>означают </a:t>
            </a:r>
            <a:r>
              <a:rPr lang="ru-RU" sz="2400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состояния</a:t>
            </a:r>
            <a:endParaRPr lang="ru-RU" sz="2400" b="1" i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ru-RU" sz="2400" dirty="0"/>
              <a:t>Кружки означают </a:t>
            </a:r>
            <a:r>
              <a:rPr lang="ru-RU" sz="2400"/>
              <a:t>результат </a:t>
            </a:r>
            <a:r>
              <a:rPr lang="ru-RU" sz="2400" smtClean="0"/>
              <a:t>бросания </a:t>
            </a:r>
            <a:r>
              <a:rPr lang="ru-RU" sz="2400"/>
              <a:t>(</a:t>
            </a:r>
            <a:r>
              <a:rPr lang="ru-RU" sz="2400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эмиссии</a:t>
            </a:r>
            <a:r>
              <a:rPr lang="ru-RU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ru-RU" sz="2400" smtClean="0"/>
              <a:t>Стрелки </a:t>
            </a:r>
            <a:r>
              <a:rPr lang="ru-RU" sz="2400" dirty="0"/>
              <a:t>– возможные </a:t>
            </a:r>
            <a:r>
              <a:rPr lang="ru-RU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переходы</a:t>
            </a:r>
            <a:r>
              <a:rPr lang="ru-RU" sz="2400" dirty="0"/>
              <a:t> </a:t>
            </a:r>
            <a:r>
              <a:rPr lang="ru-RU" sz="2400"/>
              <a:t>между </a:t>
            </a:r>
            <a:r>
              <a:rPr lang="ru-RU" sz="2400" smtClean="0"/>
              <a:t>состояниями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smtClean="0"/>
              <a:t>Числа </a:t>
            </a:r>
            <a:r>
              <a:rPr lang="ru-RU" sz="2400" dirty="0"/>
              <a:t>около кружков </a:t>
            </a:r>
            <a:r>
              <a:rPr lang="ru-RU" sz="2400"/>
              <a:t>– </a:t>
            </a:r>
            <a:r>
              <a:rPr lang="ru-RU" sz="2400" smtClean="0"/>
              <a:t>вероятности эмиссии</a:t>
            </a:r>
            <a:r>
              <a:rPr lang="en-US" sz="2400" smtClean="0"/>
              <a:t>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endParaRPr lang="ru-RU" sz="2400" i="1" dirty="0"/>
          </a:p>
          <a:p>
            <a:pPr lvl="1">
              <a:lnSpc>
                <a:spcPct val="80000"/>
              </a:lnSpc>
            </a:pPr>
            <a:r>
              <a:rPr lang="ru-RU" sz="2400" smtClean="0"/>
              <a:t>числа </a:t>
            </a:r>
            <a:r>
              <a:rPr lang="ru-RU" sz="2400"/>
              <a:t>около </a:t>
            </a:r>
            <a:r>
              <a:rPr lang="ru-RU" sz="2400" smtClean="0"/>
              <a:t>стрелок </a:t>
            </a:r>
            <a:r>
              <a:rPr lang="ru-RU" sz="2400"/>
              <a:t>– </a:t>
            </a:r>
            <a:r>
              <a:rPr lang="ru-RU" sz="2400" smtClean="0"/>
              <a:t>вероятности </a:t>
            </a:r>
            <a:r>
              <a:rPr lang="ru-RU" sz="2400" dirty="0"/>
              <a:t>переходов </a:t>
            </a:r>
            <a:r>
              <a:rPr lang="ru-RU" sz="2400"/>
              <a:t>между </a:t>
            </a:r>
            <a:r>
              <a:rPr lang="ru-RU" sz="2400" smtClean="0"/>
              <a:t>состояниями</a:t>
            </a:r>
            <a:r>
              <a:rPr lang="en-US" sz="2400" smtClean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ik</a:t>
            </a:r>
            <a:endParaRPr lang="en-US" sz="2400" i="1" baseline="-25000" dirty="0"/>
          </a:p>
          <a:p>
            <a:pPr lvl="1">
              <a:lnSpc>
                <a:spcPct val="80000"/>
              </a:lnSpc>
            </a:pPr>
            <a:r>
              <a:rPr lang="ru-RU" sz="2400" smtClean="0"/>
              <a:t>Есть </a:t>
            </a:r>
            <a:r>
              <a:rPr lang="ru-RU" sz="2400" dirty="0"/>
              <a:t>начальное и </a:t>
            </a:r>
            <a:r>
              <a:rPr lang="ru-RU" sz="2400"/>
              <a:t>конечное </a:t>
            </a:r>
            <a:r>
              <a:rPr lang="ru-RU" sz="2400" smtClean="0"/>
              <a:t>состояния</a:t>
            </a:r>
            <a:endParaRPr lang="ru-RU" sz="2400" dirty="0"/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466725" y="4575175"/>
            <a:ext cx="36718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>
                <a:effectLst/>
              </a:rPr>
              <a:t> </a:t>
            </a:r>
            <a:r>
              <a:rPr lang="ru-RU" smtClean="0">
                <a:effectLst/>
              </a:rPr>
              <a:t>Сумма весов исходящих стрелок </a:t>
            </a:r>
            <a:r>
              <a:rPr lang="ru-RU" dirty="0">
                <a:effectLst/>
              </a:rPr>
              <a:t>равна 1</a:t>
            </a:r>
          </a:p>
          <a:p>
            <a:pPr>
              <a:buFontTx/>
              <a:buChar char="•"/>
            </a:pPr>
            <a:r>
              <a:rPr lang="ru-RU">
                <a:effectLst/>
              </a:rPr>
              <a:t> </a:t>
            </a:r>
            <a:r>
              <a:rPr lang="ru-RU" smtClean="0">
                <a:effectLst/>
              </a:rPr>
              <a:t>Сумма весов эмиссии </a:t>
            </a:r>
            <a:r>
              <a:rPr lang="ru-RU" dirty="0">
                <a:effectLst/>
              </a:rPr>
              <a:t>в </a:t>
            </a:r>
            <a:r>
              <a:rPr lang="ru-RU">
                <a:effectLst/>
              </a:rPr>
              <a:t>каждом </a:t>
            </a:r>
            <a:r>
              <a:rPr lang="ru-RU" smtClean="0">
                <a:effectLst/>
              </a:rPr>
              <a:t>состоянии </a:t>
            </a:r>
            <a:r>
              <a:rPr lang="ru-RU" dirty="0">
                <a:effectLst/>
              </a:rPr>
              <a:t>рана 1</a:t>
            </a:r>
          </a:p>
          <a:p>
            <a:r>
              <a:rPr lang="ru-RU" dirty="0">
                <a:effectLst/>
              </a:rPr>
              <a:t>(Конечный автомат </a:t>
            </a:r>
            <a:r>
              <a:rPr lang="ru-RU" i="1" dirty="0">
                <a:effectLst/>
              </a:rPr>
              <a:t>Мура – </a:t>
            </a:r>
            <a:r>
              <a:rPr lang="ru-RU" dirty="0">
                <a:effectLst/>
              </a:rPr>
              <a:t>в алгоритмах был автомат </a:t>
            </a:r>
            <a:r>
              <a:rPr lang="ru-RU" i="1" dirty="0">
                <a:effectLst/>
              </a:rPr>
              <a:t>Мили</a:t>
            </a:r>
            <a:r>
              <a:rPr lang="ru-RU" dirty="0">
                <a:effectLst/>
              </a:rPr>
              <a:t>)</a:t>
            </a:r>
          </a:p>
        </p:txBody>
      </p:sp>
      <p:grpSp>
        <p:nvGrpSpPr>
          <p:cNvPr id="73781" name="Group 53"/>
          <p:cNvGrpSpPr>
            <a:grpSpLocks/>
          </p:cNvGrpSpPr>
          <p:nvPr/>
        </p:nvGrpSpPr>
        <p:grpSpPr bwMode="auto">
          <a:xfrm>
            <a:off x="5291138" y="4437063"/>
            <a:ext cx="3744912" cy="2232025"/>
            <a:chOff x="2925" y="2795"/>
            <a:chExt cx="2359" cy="1406"/>
          </a:xfrm>
        </p:grpSpPr>
        <p:sp>
          <p:nvSpPr>
            <p:cNvPr id="73750" name="Rectangle 22"/>
            <p:cNvSpPr>
              <a:spLocks noChangeArrowheads="1"/>
            </p:cNvSpPr>
            <p:nvPr/>
          </p:nvSpPr>
          <p:spPr bwMode="auto">
            <a:xfrm>
              <a:off x="3304" y="3181"/>
              <a:ext cx="565" cy="611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39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33" name="Oval 5"/>
            <p:cNvSpPr>
              <a:spLocks noChangeArrowheads="1"/>
            </p:cNvSpPr>
            <p:nvPr/>
          </p:nvSpPr>
          <p:spPr bwMode="auto">
            <a:xfrm>
              <a:off x="3371" y="3213"/>
              <a:ext cx="199" cy="19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effectLst/>
                </a:rPr>
                <a:t>0</a:t>
              </a:r>
              <a:r>
                <a:rPr lang="ru-RU" baseline="30000">
                  <a:effectLst/>
                </a:rPr>
                <a:t>+</a:t>
              </a:r>
            </a:p>
          </p:txBody>
        </p:sp>
        <p:sp>
          <p:nvSpPr>
            <p:cNvPr id="73745" name="Freeform 17"/>
            <p:cNvSpPr>
              <a:spLocks/>
            </p:cNvSpPr>
            <p:nvPr/>
          </p:nvSpPr>
          <p:spPr bwMode="auto">
            <a:xfrm rot="-24761393">
              <a:off x="3151" y="3047"/>
              <a:ext cx="277" cy="191"/>
            </a:xfrm>
            <a:custGeom>
              <a:avLst/>
              <a:gdLst/>
              <a:ahLst/>
              <a:cxnLst>
                <a:cxn ang="0">
                  <a:pos x="172" y="252"/>
                </a:cxn>
                <a:cxn ang="0">
                  <a:pos x="228" y="44"/>
                </a:cxn>
                <a:cxn ang="0">
                  <a:pos x="28" y="36"/>
                </a:cxn>
                <a:cxn ang="0">
                  <a:pos x="60" y="260"/>
                </a:cxn>
              </a:cxnLst>
              <a:rect l="0" t="0" r="r" b="b"/>
              <a:pathLst>
                <a:path w="252" h="260">
                  <a:moveTo>
                    <a:pt x="172" y="252"/>
                  </a:moveTo>
                  <a:cubicBezTo>
                    <a:pt x="181" y="217"/>
                    <a:pt x="252" y="80"/>
                    <a:pt x="228" y="44"/>
                  </a:cubicBezTo>
                  <a:cubicBezTo>
                    <a:pt x="204" y="8"/>
                    <a:pt x="56" y="0"/>
                    <a:pt x="28" y="36"/>
                  </a:cubicBezTo>
                  <a:cubicBezTo>
                    <a:pt x="0" y="72"/>
                    <a:pt x="53" y="213"/>
                    <a:pt x="60" y="26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46" name="Freeform 18"/>
            <p:cNvSpPr>
              <a:spLocks/>
            </p:cNvSpPr>
            <p:nvPr/>
          </p:nvSpPr>
          <p:spPr bwMode="auto">
            <a:xfrm rot="2363099">
              <a:off x="4735" y="3050"/>
              <a:ext cx="282" cy="185"/>
            </a:xfrm>
            <a:custGeom>
              <a:avLst/>
              <a:gdLst/>
              <a:ahLst/>
              <a:cxnLst>
                <a:cxn ang="0">
                  <a:pos x="172" y="252"/>
                </a:cxn>
                <a:cxn ang="0">
                  <a:pos x="228" y="44"/>
                </a:cxn>
                <a:cxn ang="0">
                  <a:pos x="28" y="36"/>
                </a:cxn>
                <a:cxn ang="0">
                  <a:pos x="60" y="260"/>
                </a:cxn>
              </a:cxnLst>
              <a:rect l="0" t="0" r="r" b="b"/>
              <a:pathLst>
                <a:path w="252" h="260">
                  <a:moveTo>
                    <a:pt x="172" y="252"/>
                  </a:moveTo>
                  <a:cubicBezTo>
                    <a:pt x="181" y="217"/>
                    <a:pt x="252" y="80"/>
                    <a:pt x="228" y="44"/>
                  </a:cubicBezTo>
                  <a:cubicBezTo>
                    <a:pt x="204" y="8"/>
                    <a:pt x="56" y="0"/>
                    <a:pt x="28" y="36"/>
                  </a:cubicBezTo>
                  <a:cubicBezTo>
                    <a:pt x="0" y="72"/>
                    <a:pt x="53" y="213"/>
                    <a:pt x="60" y="26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49" name="Oval 21"/>
            <p:cNvSpPr>
              <a:spLocks noChangeArrowheads="1"/>
            </p:cNvSpPr>
            <p:nvPr/>
          </p:nvSpPr>
          <p:spPr bwMode="auto">
            <a:xfrm>
              <a:off x="3371" y="3503"/>
              <a:ext cx="199" cy="19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effectLst/>
                </a:rPr>
                <a:t>1</a:t>
              </a:r>
              <a:r>
                <a:rPr lang="ru-RU" baseline="30000">
                  <a:effectLst/>
                </a:rPr>
                <a:t>+</a:t>
              </a:r>
            </a:p>
          </p:txBody>
        </p:sp>
        <p:sp>
          <p:nvSpPr>
            <p:cNvPr id="73752" name="Text Box 24"/>
            <p:cNvSpPr txBox="1">
              <a:spLocks noChangeArrowheads="1"/>
            </p:cNvSpPr>
            <p:nvPr/>
          </p:nvSpPr>
          <p:spPr bwMode="auto">
            <a:xfrm>
              <a:off x="3603" y="323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0.5</a:t>
              </a:r>
            </a:p>
          </p:txBody>
        </p:sp>
        <p:sp>
          <p:nvSpPr>
            <p:cNvPr id="73753" name="Text Box 25"/>
            <p:cNvSpPr txBox="1">
              <a:spLocks noChangeArrowheads="1"/>
            </p:cNvSpPr>
            <p:nvPr/>
          </p:nvSpPr>
          <p:spPr bwMode="auto">
            <a:xfrm>
              <a:off x="3603" y="352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0.5</a:t>
              </a:r>
            </a:p>
          </p:txBody>
        </p:sp>
        <p:sp>
          <p:nvSpPr>
            <p:cNvPr id="73754" name="Rectangle 26"/>
            <p:cNvSpPr>
              <a:spLocks noChangeArrowheads="1"/>
            </p:cNvSpPr>
            <p:nvPr/>
          </p:nvSpPr>
          <p:spPr bwMode="auto">
            <a:xfrm>
              <a:off x="4269" y="3181"/>
              <a:ext cx="566" cy="61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39000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5" name="Oval 27"/>
            <p:cNvSpPr>
              <a:spLocks noChangeArrowheads="1"/>
            </p:cNvSpPr>
            <p:nvPr/>
          </p:nvSpPr>
          <p:spPr bwMode="auto">
            <a:xfrm>
              <a:off x="4336" y="3213"/>
              <a:ext cx="199" cy="193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effectLst/>
                </a:rPr>
                <a:t>0</a:t>
              </a:r>
              <a:r>
                <a:rPr lang="ru-RU" baseline="30000">
                  <a:effectLst/>
                </a:rPr>
                <a:t>-</a:t>
              </a:r>
            </a:p>
          </p:txBody>
        </p:sp>
        <p:sp>
          <p:nvSpPr>
            <p:cNvPr id="73756" name="Oval 28"/>
            <p:cNvSpPr>
              <a:spLocks noChangeArrowheads="1"/>
            </p:cNvSpPr>
            <p:nvPr/>
          </p:nvSpPr>
          <p:spPr bwMode="auto">
            <a:xfrm>
              <a:off x="4336" y="3503"/>
              <a:ext cx="199" cy="193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>
                  <a:effectLst/>
                </a:rPr>
                <a:t>1</a:t>
              </a:r>
              <a:r>
                <a:rPr lang="ru-RU" baseline="30000">
                  <a:effectLst/>
                </a:rPr>
                <a:t>-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4568" y="323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0.9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4568" y="352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0.1</a:t>
              </a:r>
            </a:p>
          </p:txBody>
        </p:sp>
        <p:sp>
          <p:nvSpPr>
            <p:cNvPr id="73759" name="Line 31"/>
            <p:cNvSpPr>
              <a:spLocks noChangeShapeType="1"/>
            </p:cNvSpPr>
            <p:nvPr/>
          </p:nvSpPr>
          <p:spPr bwMode="auto">
            <a:xfrm>
              <a:off x="3869" y="3374"/>
              <a:ext cx="3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60" name="Line 32"/>
            <p:cNvSpPr>
              <a:spLocks noChangeShapeType="1"/>
            </p:cNvSpPr>
            <p:nvPr/>
          </p:nvSpPr>
          <p:spPr bwMode="auto">
            <a:xfrm flipH="1">
              <a:off x="3869" y="3567"/>
              <a:ext cx="3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62" name="Text Box 34"/>
            <p:cNvSpPr txBox="1">
              <a:spLocks noChangeArrowheads="1"/>
            </p:cNvSpPr>
            <p:nvPr/>
          </p:nvSpPr>
          <p:spPr bwMode="auto">
            <a:xfrm>
              <a:off x="2925" y="2931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</a:t>
              </a:r>
              <a:r>
                <a:rPr lang="en-US">
                  <a:effectLst/>
                </a:rPr>
                <a:t>8</a:t>
              </a:r>
              <a:endParaRPr lang="ru-RU">
                <a:effectLst/>
              </a:endParaRPr>
            </a:p>
          </p:txBody>
        </p:sp>
        <p:sp>
          <p:nvSpPr>
            <p:cNvPr id="73763" name="Text Box 35"/>
            <p:cNvSpPr txBox="1">
              <a:spLocks noChangeArrowheads="1"/>
            </p:cNvSpPr>
            <p:nvPr/>
          </p:nvSpPr>
          <p:spPr bwMode="auto">
            <a:xfrm>
              <a:off x="3936" y="3158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0.1</a:t>
              </a:r>
            </a:p>
          </p:txBody>
        </p:sp>
        <p:sp>
          <p:nvSpPr>
            <p:cNvPr id="73764" name="Text Box 36"/>
            <p:cNvSpPr txBox="1">
              <a:spLocks noChangeArrowheads="1"/>
            </p:cNvSpPr>
            <p:nvPr/>
          </p:nvSpPr>
          <p:spPr bwMode="auto">
            <a:xfrm>
              <a:off x="4968" y="293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</a:t>
              </a:r>
              <a:r>
                <a:rPr lang="en-US">
                  <a:effectLst/>
                </a:rPr>
                <a:t>7</a:t>
              </a:r>
              <a:endParaRPr lang="ru-RU">
                <a:effectLst/>
              </a:endParaRPr>
            </a:p>
          </p:txBody>
        </p:sp>
        <p:sp>
          <p:nvSpPr>
            <p:cNvPr id="73765" name="Text Box 37"/>
            <p:cNvSpPr txBox="1">
              <a:spLocks noChangeArrowheads="1"/>
            </p:cNvSpPr>
            <p:nvPr/>
          </p:nvSpPr>
          <p:spPr bwMode="auto">
            <a:xfrm>
              <a:off x="3969" y="3521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0.2</a:t>
              </a:r>
            </a:p>
          </p:txBody>
        </p:sp>
        <p:sp>
          <p:nvSpPr>
            <p:cNvPr id="73767" name="Oval 39"/>
            <p:cNvSpPr>
              <a:spLocks noChangeArrowheads="1"/>
            </p:cNvSpPr>
            <p:nvPr/>
          </p:nvSpPr>
          <p:spPr bwMode="auto">
            <a:xfrm>
              <a:off x="3836" y="2795"/>
              <a:ext cx="366" cy="19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ru-RU" sz="1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3770" name="Line 42"/>
            <p:cNvSpPr>
              <a:spLocks noChangeShapeType="1"/>
            </p:cNvSpPr>
            <p:nvPr/>
          </p:nvSpPr>
          <p:spPr bwMode="auto">
            <a:xfrm flipH="1">
              <a:off x="3696" y="2976"/>
              <a:ext cx="182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1" name="Line 43"/>
            <p:cNvSpPr>
              <a:spLocks noChangeShapeType="1"/>
            </p:cNvSpPr>
            <p:nvPr/>
          </p:nvSpPr>
          <p:spPr bwMode="auto">
            <a:xfrm>
              <a:off x="4150" y="2976"/>
              <a:ext cx="182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2" name="Text Box 44"/>
            <p:cNvSpPr txBox="1">
              <a:spLocks noChangeArrowheads="1"/>
            </p:cNvSpPr>
            <p:nvPr/>
          </p:nvSpPr>
          <p:spPr bwMode="auto">
            <a:xfrm>
              <a:off x="3515" y="288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0.9</a:t>
              </a:r>
            </a:p>
          </p:txBody>
        </p:sp>
        <p:sp>
          <p:nvSpPr>
            <p:cNvPr id="73773" name="Text Box 45"/>
            <p:cNvSpPr txBox="1">
              <a:spLocks noChangeArrowheads="1"/>
            </p:cNvSpPr>
            <p:nvPr/>
          </p:nvSpPr>
          <p:spPr bwMode="auto">
            <a:xfrm>
              <a:off x="4288" y="288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0.8</a:t>
              </a:r>
            </a:p>
          </p:txBody>
        </p:sp>
        <p:sp>
          <p:nvSpPr>
            <p:cNvPr id="73774" name="Oval 46"/>
            <p:cNvSpPr>
              <a:spLocks noChangeArrowheads="1"/>
            </p:cNvSpPr>
            <p:nvPr/>
          </p:nvSpPr>
          <p:spPr bwMode="auto">
            <a:xfrm>
              <a:off x="3878" y="4008"/>
              <a:ext cx="366" cy="19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endParaRPr lang="ru-RU" sz="18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3775" name="Line 47"/>
            <p:cNvSpPr>
              <a:spLocks noChangeShapeType="1"/>
            </p:cNvSpPr>
            <p:nvPr/>
          </p:nvSpPr>
          <p:spPr bwMode="auto">
            <a:xfrm flipH="1">
              <a:off x="4150" y="3793"/>
              <a:ext cx="227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7" name="Text Box 49"/>
            <p:cNvSpPr txBox="1">
              <a:spLocks noChangeArrowheads="1"/>
            </p:cNvSpPr>
            <p:nvPr/>
          </p:nvSpPr>
          <p:spPr bwMode="auto">
            <a:xfrm>
              <a:off x="4286" y="288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0.8</a:t>
              </a:r>
            </a:p>
          </p:txBody>
        </p:sp>
        <p:sp>
          <p:nvSpPr>
            <p:cNvPr id="73778" name="Line 50"/>
            <p:cNvSpPr>
              <a:spLocks noChangeShapeType="1"/>
            </p:cNvSpPr>
            <p:nvPr/>
          </p:nvSpPr>
          <p:spPr bwMode="auto">
            <a:xfrm>
              <a:off x="3787" y="3793"/>
              <a:ext cx="182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9" name="Text Box 51"/>
            <p:cNvSpPr txBox="1">
              <a:spLocks noChangeArrowheads="1"/>
            </p:cNvSpPr>
            <p:nvPr/>
          </p:nvSpPr>
          <p:spPr bwMode="auto">
            <a:xfrm>
              <a:off x="4286" y="379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</a:t>
              </a:r>
              <a:r>
                <a:rPr lang="en-US">
                  <a:effectLst/>
                </a:rPr>
                <a:t>1</a:t>
              </a:r>
              <a:endParaRPr lang="ru-RU">
                <a:effectLst/>
              </a:endParaRPr>
            </a:p>
          </p:txBody>
        </p:sp>
        <p:sp>
          <p:nvSpPr>
            <p:cNvPr id="73780" name="Text Box 52"/>
            <p:cNvSpPr txBox="1">
              <a:spLocks noChangeArrowheads="1"/>
            </p:cNvSpPr>
            <p:nvPr/>
          </p:nvSpPr>
          <p:spPr bwMode="auto">
            <a:xfrm>
              <a:off x="3560" y="379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effectLst/>
                </a:rPr>
                <a:t>0.</a:t>
              </a:r>
              <a:r>
                <a:rPr lang="en-US">
                  <a:effectLst/>
                </a:rPr>
                <a:t>1</a:t>
              </a:r>
              <a:endParaRPr lang="ru-RU"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87" name="Rectangle 335"/>
          <p:cNvSpPr>
            <a:spLocks noChangeArrowheads="1"/>
          </p:cNvSpPr>
          <p:nvPr/>
        </p:nvSpPr>
        <p:spPr bwMode="auto">
          <a:xfrm>
            <a:off x="6994525" y="1762125"/>
            <a:ext cx="1574800" cy="24638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100000">
                <a:schemeClr val="accent1">
                  <a:gamma/>
                  <a:shade val="46275"/>
                  <a:invGamma/>
                  <a:alpha val="27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836613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задачи о монете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035050"/>
            <a:ext cx="6680200" cy="4362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Пусть </a:t>
            </a:r>
            <a:r>
              <a:rPr lang="ru-RU" sz="2400"/>
              <a:t>нам </a:t>
            </a:r>
            <a:r>
              <a:rPr lang="ru-RU" sz="2400" smtClean="0"/>
              <a:t>известна серия бросков</a:t>
            </a:r>
            <a:r>
              <a:rPr lang="ru-RU" sz="2400" dirty="0"/>
              <a:t>:</a:t>
            </a:r>
            <a:br>
              <a:rPr lang="ru-RU" sz="2400" dirty="0"/>
            </a:br>
            <a:r>
              <a:rPr lang="ru-RU" sz="1800" dirty="0">
                <a:latin typeface="Courier New" pitchFamily="49" charset="0"/>
              </a:rPr>
              <a:t>10011010011100011101111101111110111101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ru-RU" sz="2400"/>
              <a:t>Этой </a:t>
            </a:r>
            <a:r>
              <a:rPr lang="ru-RU" sz="2400" smtClean="0"/>
              <a:t>серии </a:t>
            </a:r>
            <a:r>
              <a:rPr lang="ru-RU" sz="2400"/>
              <a:t>можно </a:t>
            </a:r>
            <a:r>
              <a:rPr lang="ru-RU" sz="2400" smtClean="0"/>
              <a:t>поставить </a:t>
            </a:r>
            <a:r>
              <a:rPr lang="ru-RU" sz="2400"/>
              <a:t>в </a:t>
            </a:r>
            <a:r>
              <a:rPr lang="ru-RU" sz="2400" smtClean="0"/>
              <a:t>соответствие </a:t>
            </a:r>
            <a:r>
              <a:rPr lang="ru-RU" sz="2400" dirty="0"/>
              <a:t>граф переходов:</a:t>
            </a:r>
          </a:p>
          <a:p>
            <a:pPr lvl="1">
              <a:lnSpc>
                <a:spcPct val="90000"/>
              </a:lnSpc>
            </a:pPr>
            <a:r>
              <a:rPr lang="ru-RU" sz="2000" smtClean="0"/>
              <a:t>Красные </a:t>
            </a:r>
            <a:r>
              <a:rPr lang="ru-RU" sz="2000"/>
              <a:t>вершины  </a:t>
            </a:r>
            <a:r>
              <a:rPr lang="ru-RU" sz="2000" smtClean="0"/>
              <a:t>соответствуют эмиссии соответствующих </a:t>
            </a:r>
            <a:r>
              <a:rPr lang="ru-RU" sz="2000" dirty="0"/>
              <a:t>значений правильной монетой</a:t>
            </a:r>
          </a:p>
          <a:p>
            <a:pPr lvl="1">
              <a:lnSpc>
                <a:spcPct val="90000"/>
              </a:lnSpc>
            </a:pPr>
            <a:r>
              <a:rPr lang="ru-RU" sz="2000" smtClean="0"/>
              <a:t>Синие </a:t>
            </a:r>
            <a:r>
              <a:rPr lang="ru-RU" sz="2000" dirty="0"/>
              <a:t>вершины </a:t>
            </a:r>
            <a:r>
              <a:rPr lang="ru-RU" sz="2000"/>
              <a:t>– </a:t>
            </a:r>
            <a:r>
              <a:rPr lang="ru-RU" sz="2000" smtClean="0"/>
              <a:t>эмиссия </a:t>
            </a:r>
            <a:r>
              <a:rPr lang="ru-RU" sz="2000" dirty="0"/>
              <a:t>значений кривой монетой</a:t>
            </a:r>
          </a:p>
          <a:p>
            <a:pPr lvl="1">
              <a:lnSpc>
                <a:spcPct val="90000"/>
              </a:lnSpc>
            </a:pPr>
            <a:r>
              <a:rPr lang="ru-RU" sz="2000" dirty="0"/>
              <a:t>на ребрах </a:t>
            </a:r>
            <a:r>
              <a:rPr lang="ru-RU" sz="2000"/>
              <a:t>– </a:t>
            </a:r>
            <a:r>
              <a:rPr lang="ru-RU" sz="2000" smtClean="0"/>
              <a:t>вероятности </a:t>
            </a:r>
            <a:r>
              <a:rPr lang="ru-RU" sz="2000" dirty="0"/>
              <a:t>переходов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ru-RU" sz="2000" dirty="0"/>
              <a:t>на вершинах </a:t>
            </a:r>
            <a:r>
              <a:rPr lang="ru-RU" sz="2000"/>
              <a:t>– </a:t>
            </a:r>
            <a:r>
              <a:rPr lang="ru-RU" sz="2000" smtClean="0"/>
              <a:t>вероятности эмиссии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400" dirty="0"/>
              <a:t>Каждому пути по </a:t>
            </a:r>
            <a:r>
              <a:rPr lang="ru-RU" sz="2400"/>
              <a:t>графу </a:t>
            </a:r>
            <a:r>
              <a:rPr lang="ru-RU" sz="2400" smtClean="0"/>
              <a:t>соответствует </a:t>
            </a:r>
            <a:r>
              <a:rPr lang="ru-RU" sz="2400" dirty="0"/>
              <a:t>одна из гипотез о </a:t>
            </a:r>
            <a:r>
              <a:rPr lang="ru-RU" sz="2400"/>
              <a:t>порядке </a:t>
            </a:r>
            <a:r>
              <a:rPr lang="ru-RU" sz="2400" smtClean="0"/>
              <a:t>смены </a:t>
            </a:r>
            <a:r>
              <a:rPr lang="ru-RU" sz="2400" dirty="0"/>
              <a:t>монеты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65881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86995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108267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171926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214312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129381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150653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64" name="Oval 12"/>
          <p:cNvSpPr>
            <a:spLocks noChangeArrowheads="1"/>
          </p:cNvSpPr>
          <p:nvPr/>
        </p:nvSpPr>
        <p:spPr bwMode="auto">
          <a:xfrm>
            <a:off x="193040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235426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256698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67" name="Oval 15"/>
          <p:cNvSpPr>
            <a:spLocks noChangeArrowheads="1"/>
          </p:cNvSpPr>
          <p:nvPr/>
        </p:nvSpPr>
        <p:spPr bwMode="auto">
          <a:xfrm>
            <a:off x="320357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68" name="Oval 16"/>
          <p:cNvSpPr>
            <a:spLocks noChangeArrowheads="1"/>
          </p:cNvSpPr>
          <p:nvPr/>
        </p:nvSpPr>
        <p:spPr bwMode="auto">
          <a:xfrm>
            <a:off x="277971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574833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70" name="Oval 18"/>
          <p:cNvSpPr>
            <a:spLocks noChangeArrowheads="1"/>
          </p:cNvSpPr>
          <p:nvPr/>
        </p:nvSpPr>
        <p:spPr bwMode="auto">
          <a:xfrm>
            <a:off x="468788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71" name="Oval 19"/>
          <p:cNvSpPr>
            <a:spLocks noChangeArrowheads="1"/>
          </p:cNvSpPr>
          <p:nvPr/>
        </p:nvSpPr>
        <p:spPr bwMode="auto">
          <a:xfrm>
            <a:off x="299085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384016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73" name="Oval 21"/>
          <p:cNvSpPr>
            <a:spLocks noChangeArrowheads="1"/>
          </p:cNvSpPr>
          <p:nvPr/>
        </p:nvSpPr>
        <p:spPr bwMode="auto">
          <a:xfrm>
            <a:off x="490061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74" name="Oval 22"/>
          <p:cNvSpPr>
            <a:spLocks noChangeArrowheads="1"/>
          </p:cNvSpPr>
          <p:nvPr/>
        </p:nvSpPr>
        <p:spPr bwMode="auto">
          <a:xfrm>
            <a:off x="405130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75" name="Oval 23"/>
          <p:cNvSpPr>
            <a:spLocks noChangeArrowheads="1"/>
          </p:cNvSpPr>
          <p:nvPr/>
        </p:nvSpPr>
        <p:spPr bwMode="auto">
          <a:xfrm>
            <a:off x="426402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341630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77" name="Oval 25"/>
          <p:cNvSpPr>
            <a:spLocks noChangeArrowheads="1"/>
          </p:cNvSpPr>
          <p:nvPr/>
        </p:nvSpPr>
        <p:spPr bwMode="auto">
          <a:xfrm>
            <a:off x="362743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78" name="Oval 26"/>
          <p:cNvSpPr>
            <a:spLocks noChangeArrowheads="1"/>
          </p:cNvSpPr>
          <p:nvPr/>
        </p:nvSpPr>
        <p:spPr bwMode="auto">
          <a:xfrm>
            <a:off x="447675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79" name="Oval 27"/>
          <p:cNvSpPr>
            <a:spLocks noChangeArrowheads="1"/>
          </p:cNvSpPr>
          <p:nvPr/>
        </p:nvSpPr>
        <p:spPr bwMode="auto">
          <a:xfrm>
            <a:off x="829468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80" name="Oval 28"/>
          <p:cNvSpPr>
            <a:spLocks noChangeArrowheads="1"/>
          </p:cNvSpPr>
          <p:nvPr/>
        </p:nvSpPr>
        <p:spPr bwMode="auto">
          <a:xfrm>
            <a:off x="723423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0+</a:t>
            </a:r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511333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2" name="Oval 30"/>
          <p:cNvSpPr>
            <a:spLocks noChangeArrowheads="1"/>
          </p:cNvSpPr>
          <p:nvPr/>
        </p:nvSpPr>
        <p:spPr bwMode="auto">
          <a:xfrm>
            <a:off x="532447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553720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4" name="Oval 32"/>
          <p:cNvSpPr>
            <a:spLocks noChangeArrowheads="1"/>
          </p:cNvSpPr>
          <p:nvPr/>
        </p:nvSpPr>
        <p:spPr bwMode="auto">
          <a:xfrm>
            <a:off x="596106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5" name="Oval 33"/>
          <p:cNvSpPr>
            <a:spLocks noChangeArrowheads="1"/>
          </p:cNvSpPr>
          <p:nvPr/>
        </p:nvSpPr>
        <p:spPr bwMode="auto">
          <a:xfrm>
            <a:off x="6173788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6" name="Oval 34"/>
          <p:cNvSpPr>
            <a:spLocks noChangeArrowheads="1"/>
          </p:cNvSpPr>
          <p:nvPr/>
        </p:nvSpPr>
        <p:spPr bwMode="auto">
          <a:xfrm>
            <a:off x="638492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7" name="Oval 35"/>
          <p:cNvSpPr>
            <a:spLocks noChangeArrowheads="1"/>
          </p:cNvSpPr>
          <p:nvPr/>
        </p:nvSpPr>
        <p:spPr bwMode="auto">
          <a:xfrm>
            <a:off x="659765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8" name="Oval 36"/>
          <p:cNvSpPr>
            <a:spLocks noChangeArrowheads="1"/>
          </p:cNvSpPr>
          <p:nvPr/>
        </p:nvSpPr>
        <p:spPr bwMode="auto">
          <a:xfrm>
            <a:off x="681037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702151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90" name="Oval 38"/>
          <p:cNvSpPr>
            <a:spLocks noChangeArrowheads="1"/>
          </p:cNvSpPr>
          <p:nvPr/>
        </p:nvSpPr>
        <p:spPr bwMode="auto">
          <a:xfrm>
            <a:off x="744537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91" name="Oval 39"/>
          <p:cNvSpPr>
            <a:spLocks noChangeArrowheads="1"/>
          </p:cNvSpPr>
          <p:nvPr/>
        </p:nvSpPr>
        <p:spPr bwMode="auto">
          <a:xfrm>
            <a:off x="7658100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92" name="Oval 40"/>
          <p:cNvSpPr>
            <a:spLocks noChangeArrowheads="1"/>
          </p:cNvSpPr>
          <p:nvPr/>
        </p:nvSpPr>
        <p:spPr bwMode="auto">
          <a:xfrm>
            <a:off x="7870825" y="56102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93" name="Oval 41"/>
          <p:cNvSpPr>
            <a:spLocks noChangeArrowheads="1"/>
          </p:cNvSpPr>
          <p:nvPr/>
        </p:nvSpPr>
        <p:spPr bwMode="auto">
          <a:xfrm>
            <a:off x="808196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794" name="Oval 42"/>
          <p:cNvSpPr>
            <a:spLocks noChangeArrowheads="1"/>
          </p:cNvSpPr>
          <p:nvPr/>
        </p:nvSpPr>
        <p:spPr bwMode="auto">
          <a:xfrm>
            <a:off x="8507413" y="56102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1+</a:t>
            </a:r>
          </a:p>
        </p:txBody>
      </p:sp>
      <p:sp>
        <p:nvSpPr>
          <p:cNvPr id="74871" name="Oval 119"/>
          <p:cNvSpPr>
            <a:spLocks noChangeArrowheads="1"/>
          </p:cNvSpPr>
          <p:nvPr/>
        </p:nvSpPr>
        <p:spPr bwMode="auto">
          <a:xfrm>
            <a:off x="65881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72" name="Oval 120"/>
          <p:cNvSpPr>
            <a:spLocks noChangeArrowheads="1"/>
          </p:cNvSpPr>
          <p:nvPr/>
        </p:nvSpPr>
        <p:spPr bwMode="auto">
          <a:xfrm>
            <a:off x="86995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73" name="Oval 121"/>
          <p:cNvSpPr>
            <a:spLocks noChangeArrowheads="1"/>
          </p:cNvSpPr>
          <p:nvPr/>
        </p:nvSpPr>
        <p:spPr bwMode="auto">
          <a:xfrm>
            <a:off x="108267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74" name="Oval 122"/>
          <p:cNvSpPr>
            <a:spLocks noChangeArrowheads="1"/>
          </p:cNvSpPr>
          <p:nvPr/>
        </p:nvSpPr>
        <p:spPr bwMode="auto">
          <a:xfrm>
            <a:off x="171926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75" name="Oval 123"/>
          <p:cNvSpPr>
            <a:spLocks noChangeArrowheads="1"/>
          </p:cNvSpPr>
          <p:nvPr/>
        </p:nvSpPr>
        <p:spPr bwMode="auto">
          <a:xfrm>
            <a:off x="214312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76" name="Oval 124"/>
          <p:cNvSpPr>
            <a:spLocks noChangeArrowheads="1"/>
          </p:cNvSpPr>
          <p:nvPr/>
        </p:nvSpPr>
        <p:spPr bwMode="auto">
          <a:xfrm>
            <a:off x="129381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77" name="Oval 125"/>
          <p:cNvSpPr>
            <a:spLocks noChangeArrowheads="1"/>
          </p:cNvSpPr>
          <p:nvPr/>
        </p:nvSpPr>
        <p:spPr bwMode="auto">
          <a:xfrm>
            <a:off x="150653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78" name="Oval 126"/>
          <p:cNvSpPr>
            <a:spLocks noChangeArrowheads="1"/>
          </p:cNvSpPr>
          <p:nvPr/>
        </p:nvSpPr>
        <p:spPr bwMode="auto">
          <a:xfrm>
            <a:off x="193040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79" name="Oval 127"/>
          <p:cNvSpPr>
            <a:spLocks noChangeArrowheads="1"/>
          </p:cNvSpPr>
          <p:nvPr/>
        </p:nvSpPr>
        <p:spPr bwMode="auto">
          <a:xfrm>
            <a:off x="235426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80" name="Oval 128"/>
          <p:cNvSpPr>
            <a:spLocks noChangeArrowheads="1"/>
          </p:cNvSpPr>
          <p:nvPr/>
        </p:nvSpPr>
        <p:spPr bwMode="auto">
          <a:xfrm>
            <a:off x="256698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1" name="Oval 129"/>
          <p:cNvSpPr>
            <a:spLocks noChangeArrowheads="1"/>
          </p:cNvSpPr>
          <p:nvPr/>
        </p:nvSpPr>
        <p:spPr bwMode="auto">
          <a:xfrm>
            <a:off x="320357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82" name="Oval 130"/>
          <p:cNvSpPr>
            <a:spLocks noChangeArrowheads="1"/>
          </p:cNvSpPr>
          <p:nvPr/>
        </p:nvSpPr>
        <p:spPr bwMode="auto">
          <a:xfrm>
            <a:off x="277971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3" name="Oval 131"/>
          <p:cNvSpPr>
            <a:spLocks noChangeArrowheads="1"/>
          </p:cNvSpPr>
          <p:nvPr/>
        </p:nvSpPr>
        <p:spPr bwMode="auto">
          <a:xfrm>
            <a:off x="574833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84" name="Oval 132"/>
          <p:cNvSpPr>
            <a:spLocks noChangeArrowheads="1"/>
          </p:cNvSpPr>
          <p:nvPr/>
        </p:nvSpPr>
        <p:spPr bwMode="auto">
          <a:xfrm>
            <a:off x="468788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5" name="Oval 133"/>
          <p:cNvSpPr>
            <a:spLocks noChangeArrowheads="1"/>
          </p:cNvSpPr>
          <p:nvPr/>
        </p:nvSpPr>
        <p:spPr bwMode="auto">
          <a:xfrm>
            <a:off x="299085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6" name="Oval 134"/>
          <p:cNvSpPr>
            <a:spLocks noChangeArrowheads="1"/>
          </p:cNvSpPr>
          <p:nvPr/>
        </p:nvSpPr>
        <p:spPr bwMode="auto">
          <a:xfrm>
            <a:off x="384016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7" name="Oval 135"/>
          <p:cNvSpPr>
            <a:spLocks noChangeArrowheads="1"/>
          </p:cNvSpPr>
          <p:nvPr/>
        </p:nvSpPr>
        <p:spPr bwMode="auto">
          <a:xfrm>
            <a:off x="490061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8" name="Oval 136"/>
          <p:cNvSpPr>
            <a:spLocks noChangeArrowheads="1"/>
          </p:cNvSpPr>
          <p:nvPr/>
        </p:nvSpPr>
        <p:spPr bwMode="auto">
          <a:xfrm>
            <a:off x="405130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89" name="Oval 137"/>
          <p:cNvSpPr>
            <a:spLocks noChangeArrowheads="1"/>
          </p:cNvSpPr>
          <p:nvPr/>
        </p:nvSpPr>
        <p:spPr bwMode="auto">
          <a:xfrm>
            <a:off x="426402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90" name="Oval 138"/>
          <p:cNvSpPr>
            <a:spLocks noChangeArrowheads="1"/>
          </p:cNvSpPr>
          <p:nvPr/>
        </p:nvSpPr>
        <p:spPr bwMode="auto">
          <a:xfrm>
            <a:off x="341630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91" name="Oval 139"/>
          <p:cNvSpPr>
            <a:spLocks noChangeArrowheads="1"/>
          </p:cNvSpPr>
          <p:nvPr/>
        </p:nvSpPr>
        <p:spPr bwMode="auto">
          <a:xfrm>
            <a:off x="362743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92" name="Oval 140"/>
          <p:cNvSpPr>
            <a:spLocks noChangeArrowheads="1"/>
          </p:cNvSpPr>
          <p:nvPr/>
        </p:nvSpPr>
        <p:spPr bwMode="auto">
          <a:xfrm>
            <a:off x="447675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93" name="Oval 141"/>
          <p:cNvSpPr>
            <a:spLocks noChangeArrowheads="1"/>
          </p:cNvSpPr>
          <p:nvPr/>
        </p:nvSpPr>
        <p:spPr bwMode="auto">
          <a:xfrm>
            <a:off x="829468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94" name="Oval 142"/>
          <p:cNvSpPr>
            <a:spLocks noChangeArrowheads="1"/>
          </p:cNvSpPr>
          <p:nvPr/>
        </p:nvSpPr>
        <p:spPr bwMode="auto">
          <a:xfrm>
            <a:off x="723423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0-</a:t>
            </a:r>
          </a:p>
        </p:txBody>
      </p:sp>
      <p:sp>
        <p:nvSpPr>
          <p:cNvPr id="74895" name="Oval 143"/>
          <p:cNvSpPr>
            <a:spLocks noChangeArrowheads="1"/>
          </p:cNvSpPr>
          <p:nvPr/>
        </p:nvSpPr>
        <p:spPr bwMode="auto">
          <a:xfrm>
            <a:off x="511333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96" name="Oval 144"/>
          <p:cNvSpPr>
            <a:spLocks noChangeArrowheads="1"/>
          </p:cNvSpPr>
          <p:nvPr/>
        </p:nvSpPr>
        <p:spPr bwMode="auto">
          <a:xfrm>
            <a:off x="532447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97" name="Oval 145"/>
          <p:cNvSpPr>
            <a:spLocks noChangeArrowheads="1"/>
          </p:cNvSpPr>
          <p:nvPr/>
        </p:nvSpPr>
        <p:spPr bwMode="auto">
          <a:xfrm>
            <a:off x="553720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98" name="Oval 146"/>
          <p:cNvSpPr>
            <a:spLocks noChangeArrowheads="1"/>
          </p:cNvSpPr>
          <p:nvPr/>
        </p:nvSpPr>
        <p:spPr bwMode="auto">
          <a:xfrm>
            <a:off x="596106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899" name="Oval 147"/>
          <p:cNvSpPr>
            <a:spLocks noChangeArrowheads="1"/>
          </p:cNvSpPr>
          <p:nvPr/>
        </p:nvSpPr>
        <p:spPr bwMode="auto">
          <a:xfrm>
            <a:off x="6173788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0" name="Oval 148"/>
          <p:cNvSpPr>
            <a:spLocks noChangeArrowheads="1"/>
          </p:cNvSpPr>
          <p:nvPr/>
        </p:nvSpPr>
        <p:spPr bwMode="auto">
          <a:xfrm>
            <a:off x="638492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1" name="Oval 149"/>
          <p:cNvSpPr>
            <a:spLocks noChangeArrowheads="1"/>
          </p:cNvSpPr>
          <p:nvPr/>
        </p:nvSpPr>
        <p:spPr bwMode="auto">
          <a:xfrm>
            <a:off x="659765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2" name="Oval 150"/>
          <p:cNvSpPr>
            <a:spLocks noChangeArrowheads="1"/>
          </p:cNvSpPr>
          <p:nvPr/>
        </p:nvSpPr>
        <p:spPr bwMode="auto">
          <a:xfrm>
            <a:off x="681037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3" name="Oval 151"/>
          <p:cNvSpPr>
            <a:spLocks noChangeArrowheads="1"/>
          </p:cNvSpPr>
          <p:nvPr/>
        </p:nvSpPr>
        <p:spPr bwMode="auto">
          <a:xfrm>
            <a:off x="702151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4" name="Oval 152"/>
          <p:cNvSpPr>
            <a:spLocks noChangeArrowheads="1"/>
          </p:cNvSpPr>
          <p:nvPr/>
        </p:nvSpPr>
        <p:spPr bwMode="auto">
          <a:xfrm>
            <a:off x="744537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5" name="Oval 153"/>
          <p:cNvSpPr>
            <a:spLocks noChangeArrowheads="1"/>
          </p:cNvSpPr>
          <p:nvPr/>
        </p:nvSpPr>
        <p:spPr bwMode="auto">
          <a:xfrm>
            <a:off x="7658100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6" name="Oval 154"/>
          <p:cNvSpPr>
            <a:spLocks noChangeArrowheads="1"/>
          </p:cNvSpPr>
          <p:nvPr/>
        </p:nvSpPr>
        <p:spPr bwMode="auto">
          <a:xfrm>
            <a:off x="7870825" y="5970588"/>
            <a:ext cx="144463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7" name="Oval 155"/>
          <p:cNvSpPr>
            <a:spLocks noChangeArrowheads="1"/>
          </p:cNvSpPr>
          <p:nvPr/>
        </p:nvSpPr>
        <p:spPr bwMode="auto">
          <a:xfrm>
            <a:off x="808196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08" name="Oval 156"/>
          <p:cNvSpPr>
            <a:spLocks noChangeArrowheads="1"/>
          </p:cNvSpPr>
          <p:nvPr/>
        </p:nvSpPr>
        <p:spPr bwMode="auto">
          <a:xfrm>
            <a:off x="8507413" y="5970588"/>
            <a:ext cx="144462" cy="144462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00">
                <a:effectLst/>
              </a:rPr>
              <a:t>1-</a:t>
            </a:r>
          </a:p>
        </p:txBody>
      </p:sp>
      <p:sp>
        <p:nvSpPr>
          <p:cNvPr id="74991" name="Freeform 239"/>
          <p:cNvSpPr>
            <a:spLocks/>
          </p:cNvSpPr>
          <p:nvPr/>
        </p:nvSpPr>
        <p:spPr bwMode="auto">
          <a:xfrm>
            <a:off x="74295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2" name="Freeform 240"/>
          <p:cNvSpPr>
            <a:spLocks/>
          </p:cNvSpPr>
          <p:nvPr/>
        </p:nvSpPr>
        <p:spPr bwMode="auto">
          <a:xfrm>
            <a:off x="95885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3" name="Freeform 241"/>
          <p:cNvSpPr>
            <a:spLocks/>
          </p:cNvSpPr>
          <p:nvPr/>
        </p:nvSpPr>
        <p:spPr bwMode="auto">
          <a:xfrm>
            <a:off x="117633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4" name="Freeform 242"/>
          <p:cNvSpPr>
            <a:spLocks/>
          </p:cNvSpPr>
          <p:nvPr/>
        </p:nvSpPr>
        <p:spPr bwMode="auto">
          <a:xfrm>
            <a:off x="139223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5" name="Freeform 243"/>
          <p:cNvSpPr>
            <a:spLocks/>
          </p:cNvSpPr>
          <p:nvPr/>
        </p:nvSpPr>
        <p:spPr bwMode="auto">
          <a:xfrm>
            <a:off x="160972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6" name="Freeform 244"/>
          <p:cNvSpPr>
            <a:spLocks/>
          </p:cNvSpPr>
          <p:nvPr/>
        </p:nvSpPr>
        <p:spPr bwMode="auto">
          <a:xfrm>
            <a:off x="182562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7" name="Freeform 245"/>
          <p:cNvSpPr>
            <a:spLocks/>
          </p:cNvSpPr>
          <p:nvPr/>
        </p:nvSpPr>
        <p:spPr bwMode="auto">
          <a:xfrm>
            <a:off x="204311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8" name="Freeform 246"/>
          <p:cNvSpPr>
            <a:spLocks/>
          </p:cNvSpPr>
          <p:nvPr/>
        </p:nvSpPr>
        <p:spPr bwMode="auto">
          <a:xfrm>
            <a:off x="225901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99" name="Freeform 247"/>
          <p:cNvSpPr>
            <a:spLocks/>
          </p:cNvSpPr>
          <p:nvPr/>
        </p:nvSpPr>
        <p:spPr bwMode="auto">
          <a:xfrm>
            <a:off x="247650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0" name="Freeform 248"/>
          <p:cNvSpPr>
            <a:spLocks/>
          </p:cNvSpPr>
          <p:nvPr/>
        </p:nvSpPr>
        <p:spPr bwMode="auto">
          <a:xfrm>
            <a:off x="269240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1" name="Freeform 249"/>
          <p:cNvSpPr>
            <a:spLocks/>
          </p:cNvSpPr>
          <p:nvPr/>
        </p:nvSpPr>
        <p:spPr bwMode="auto">
          <a:xfrm>
            <a:off x="290988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2" name="Freeform 250"/>
          <p:cNvSpPr>
            <a:spLocks/>
          </p:cNvSpPr>
          <p:nvPr/>
        </p:nvSpPr>
        <p:spPr bwMode="auto">
          <a:xfrm>
            <a:off x="312578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3" name="Freeform 251"/>
          <p:cNvSpPr>
            <a:spLocks/>
          </p:cNvSpPr>
          <p:nvPr/>
        </p:nvSpPr>
        <p:spPr bwMode="auto">
          <a:xfrm>
            <a:off x="334327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4" name="Freeform 252"/>
          <p:cNvSpPr>
            <a:spLocks/>
          </p:cNvSpPr>
          <p:nvPr/>
        </p:nvSpPr>
        <p:spPr bwMode="auto">
          <a:xfrm>
            <a:off x="356076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5" name="Freeform 253"/>
          <p:cNvSpPr>
            <a:spLocks/>
          </p:cNvSpPr>
          <p:nvPr/>
        </p:nvSpPr>
        <p:spPr bwMode="auto">
          <a:xfrm>
            <a:off x="377666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6" name="Freeform 254"/>
          <p:cNvSpPr>
            <a:spLocks/>
          </p:cNvSpPr>
          <p:nvPr/>
        </p:nvSpPr>
        <p:spPr bwMode="auto">
          <a:xfrm>
            <a:off x="399415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7" name="Freeform 255"/>
          <p:cNvSpPr>
            <a:spLocks/>
          </p:cNvSpPr>
          <p:nvPr/>
        </p:nvSpPr>
        <p:spPr bwMode="auto">
          <a:xfrm>
            <a:off x="421005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8" name="Freeform 256"/>
          <p:cNvSpPr>
            <a:spLocks/>
          </p:cNvSpPr>
          <p:nvPr/>
        </p:nvSpPr>
        <p:spPr bwMode="auto">
          <a:xfrm>
            <a:off x="442753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09" name="Freeform 257"/>
          <p:cNvSpPr>
            <a:spLocks/>
          </p:cNvSpPr>
          <p:nvPr/>
        </p:nvSpPr>
        <p:spPr bwMode="auto">
          <a:xfrm>
            <a:off x="464343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0" name="Freeform 258"/>
          <p:cNvSpPr>
            <a:spLocks/>
          </p:cNvSpPr>
          <p:nvPr/>
        </p:nvSpPr>
        <p:spPr bwMode="auto">
          <a:xfrm>
            <a:off x="486092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1" name="Freeform 259"/>
          <p:cNvSpPr>
            <a:spLocks/>
          </p:cNvSpPr>
          <p:nvPr/>
        </p:nvSpPr>
        <p:spPr bwMode="auto">
          <a:xfrm>
            <a:off x="507682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2" name="Freeform 260"/>
          <p:cNvSpPr>
            <a:spLocks/>
          </p:cNvSpPr>
          <p:nvPr/>
        </p:nvSpPr>
        <p:spPr bwMode="auto">
          <a:xfrm>
            <a:off x="529431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3" name="Freeform 261"/>
          <p:cNvSpPr>
            <a:spLocks/>
          </p:cNvSpPr>
          <p:nvPr/>
        </p:nvSpPr>
        <p:spPr bwMode="auto">
          <a:xfrm>
            <a:off x="551021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4" name="Freeform 262"/>
          <p:cNvSpPr>
            <a:spLocks/>
          </p:cNvSpPr>
          <p:nvPr/>
        </p:nvSpPr>
        <p:spPr bwMode="auto">
          <a:xfrm>
            <a:off x="572770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5" name="Freeform 263"/>
          <p:cNvSpPr>
            <a:spLocks/>
          </p:cNvSpPr>
          <p:nvPr/>
        </p:nvSpPr>
        <p:spPr bwMode="auto">
          <a:xfrm>
            <a:off x="594360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6" name="Freeform 264"/>
          <p:cNvSpPr>
            <a:spLocks/>
          </p:cNvSpPr>
          <p:nvPr/>
        </p:nvSpPr>
        <p:spPr bwMode="auto">
          <a:xfrm>
            <a:off x="616108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7" name="Freeform 265"/>
          <p:cNvSpPr>
            <a:spLocks/>
          </p:cNvSpPr>
          <p:nvPr/>
        </p:nvSpPr>
        <p:spPr bwMode="auto">
          <a:xfrm>
            <a:off x="637857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8" name="Freeform 266"/>
          <p:cNvSpPr>
            <a:spLocks/>
          </p:cNvSpPr>
          <p:nvPr/>
        </p:nvSpPr>
        <p:spPr bwMode="auto">
          <a:xfrm>
            <a:off x="659447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19" name="Freeform 267"/>
          <p:cNvSpPr>
            <a:spLocks/>
          </p:cNvSpPr>
          <p:nvPr/>
        </p:nvSpPr>
        <p:spPr bwMode="auto">
          <a:xfrm>
            <a:off x="681196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0" name="Freeform 268"/>
          <p:cNvSpPr>
            <a:spLocks/>
          </p:cNvSpPr>
          <p:nvPr/>
        </p:nvSpPr>
        <p:spPr bwMode="auto">
          <a:xfrm>
            <a:off x="7027863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1" name="Freeform 269"/>
          <p:cNvSpPr>
            <a:spLocks/>
          </p:cNvSpPr>
          <p:nvPr/>
        </p:nvSpPr>
        <p:spPr bwMode="auto">
          <a:xfrm>
            <a:off x="724535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2" name="Freeform 270"/>
          <p:cNvSpPr>
            <a:spLocks/>
          </p:cNvSpPr>
          <p:nvPr/>
        </p:nvSpPr>
        <p:spPr bwMode="auto">
          <a:xfrm>
            <a:off x="7461250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3" name="Freeform 271"/>
          <p:cNvSpPr>
            <a:spLocks/>
          </p:cNvSpPr>
          <p:nvPr/>
        </p:nvSpPr>
        <p:spPr bwMode="auto">
          <a:xfrm>
            <a:off x="767873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4" name="Freeform 272"/>
          <p:cNvSpPr>
            <a:spLocks/>
          </p:cNvSpPr>
          <p:nvPr/>
        </p:nvSpPr>
        <p:spPr bwMode="auto">
          <a:xfrm>
            <a:off x="7894638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5" name="Freeform 273"/>
          <p:cNvSpPr>
            <a:spLocks/>
          </p:cNvSpPr>
          <p:nvPr/>
        </p:nvSpPr>
        <p:spPr bwMode="auto">
          <a:xfrm>
            <a:off x="811212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6" name="Freeform 274"/>
          <p:cNvSpPr>
            <a:spLocks/>
          </p:cNvSpPr>
          <p:nvPr/>
        </p:nvSpPr>
        <p:spPr bwMode="auto">
          <a:xfrm>
            <a:off x="8328025" y="5484813"/>
            <a:ext cx="215900" cy="115887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29" name="Freeform 277"/>
          <p:cNvSpPr>
            <a:spLocks/>
          </p:cNvSpPr>
          <p:nvPr/>
        </p:nvSpPr>
        <p:spPr bwMode="auto">
          <a:xfrm flipV="1">
            <a:off x="69215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0" name="Freeform 278"/>
          <p:cNvSpPr>
            <a:spLocks/>
          </p:cNvSpPr>
          <p:nvPr/>
        </p:nvSpPr>
        <p:spPr bwMode="auto">
          <a:xfrm flipV="1">
            <a:off x="90805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1" name="Freeform 279"/>
          <p:cNvSpPr>
            <a:spLocks/>
          </p:cNvSpPr>
          <p:nvPr/>
        </p:nvSpPr>
        <p:spPr bwMode="auto">
          <a:xfrm flipV="1">
            <a:off x="112553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2" name="Freeform 280"/>
          <p:cNvSpPr>
            <a:spLocks/>
          </p:cNvSpPr>
          <p:nvPr/>
        </p:nvSpPr>
        <p:spPr bwMode="auto">
          <a:xfrm flipV="1">
            <a:off x="134143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3" name="Freeform 281"/>
          <p:cNvSpPr>
            <a:spLocks/>
          </p:cNvSpPr>
          <p:nvPr/>
        </p:nvSpPr>
        <p:spPr bwMode="auto">
          <a:xfrm flipV="1">
            <a:off x="155892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4" name="Freeform 282"/>
          <p:cNvSpPr>
            <a:spLocks/>
          </p:cNvSpPr>
          <p:nvPr/>
        </p:nvSpPr>
        <p:spPr bwMode="auto">
          <a:xfrm flipV="1">
            <a:off x="177482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5" name="Freeform 283"/>
          <p:cNvSpPr>
            <a:spLocks/>
          </p:cNvSpPr>
          <p:nvPr/>
        </p:nvSpPr>
        <p:spPr bwMode="auto">
          <a:xfrm flipV="1">
            <a:off x="199231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6" name="Freeform 284"/>
          <p:cNvSpPr>
            <a:spLocks/>
          </p:cNvSpPr>
          <p:nvPr/>
        </p:nvSpPr>
        <p:spPr bwMode="auto">
          <a:xfrm flipV="1">
            <a:off x="220821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7" name="Freeform 285"/>
          <p:cNvSpPr>
            <a:spLocks/>
          </p:cNvSpPr>
          <p:nvPr/>
        </p:nvSpPr>
        <p:spPr bwMode="auto">
          <a:xfrm flipV="1">
            <a:off x="242570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8" name="Freeform 286"/>
          <p:cNvSpPr>
            <a:spLocks/>
          </p:cNvSpPr>
          <p:nvPr/>
        </p:nvSpPr>
        <p:spPr bwMode="auto">
          <a:xfrm flipV="1">
            <a:off x="264160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39" name="Freeform 287"/>
          <p:cNvSpPr>
            <a:spLocks/>
          </p:cNvSpPr>
          <p:nvPr/>
        </p:nvSpPr>
        <p:spPr bwMode="auto">
          <a:xfrm flipV="1">
            <a:off x="285908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0" name="Freeform 288"/>
          <p:cNvSpPr>
            <a:spLocks/>
          </p:cNvSpPr>
          <p:nvPr/>
        </p:nvSpPr>
        <p:spPr bwMode="auto">
          <a:xfrm flipV="1">
            <a:off x="307498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1" name="Freeform 289"/>
          <p:cNvSpPr>
            <a:spLocks/>
          </p:cNvSpPr>
          <p:nvPr/>
        </p:nvSpPr>
        <p:spPr bwMode="auto">
          <a:xfrm flipV="1">
            <a:off x="329247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2" name="Freeform 290"/>
          <p:cNvSpPr>
            <a:spLocks/>
          </p:cNvSpPr>
          <p:nvPr/>
        </p:nvSpPr>
        <p:spPr bwMode="auto">
          <a:xfrm flipV="1">
            <a:off x="350996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3" name="Freeform 291"/>
          <p:cNvSpPr>
            <a:spLocks/>
          </p:cNvSpPr>
          <p:nvPr/>
        </p:nvSpPr>
        <p:spPr bwMode="auto">
          <a:xfrm flipV="1">
            <a:off x="372586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4" name="Freeform 292"/>
          <p:cNvSpPr>
            <a:spLocks/>
          </p:cNvSpPr>
          <p:nvPr/>
        </p:nvSpPr>
        <p:spPr bwMode="auto">
          <a:xfrm flipV="1">
            <a:off x="394335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5" name="Freeform 293"/>
          <p:cNvSpPr>
            <a:spLocks/>
          </p:cNvSpPr>
          <p:nvPr/>
        </p:nvSpPr>
        <p:spPr bwMode="auto">
          <a:xfrm flipV="1">
            <a:off x="415925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6" name="Freeform 294"/>
          <p:cNvSpPr>
            <a:spLocks/>
          </p:cNvSpPr>
          <p:nvPr/>
        </p:nvSpPr>
        <p:spPr bwMode="auto">
          <a:xfrm flipV="1">
            <a:off x="437673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7" name="Freeform 295"/>
          <p:cNvSpPr>
            <a:spLocks/>
          </p:cNvSpPr>
          <p:nvPr/>
        </p:nvSpPr>
        <p:spPr bwMode="auto">
          <a:xfrm flipV="1">
            <a:off x="459263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8" name="Freeform 296"/>
          <p:cNvSpPr>
            <a:spLocks/>
          </p:cNvSpPr>
          <p:nvPr/>
        </p:nvSpPr>
        <p:spPr bwMode="auto">
          <a:xfrm flipV="1">
            <a:off x="481012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49" name="Freeform 297"/>
          <p:cNvSpPr>
            <a:spLocks/>
          </p:cNvSpPr>
          <p:nvPr/>
        </p:nvSpPr>
        <p:spPr bwMode="auto">
          <a:xfrm flipV="1">
            <a:off x="502602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0" name="Freeform 298"/>
          <p:cNvSpPr>
            <a:spLocks/>
          </p:cNvSpPr>
          <p:nvPr/>
        </p:nvSpPr>
        <p:spPr bwMode="auto">
          <a:xfrm flipV="1">
            <a:off x="524351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1" name="Freeform 299"/>
          <p:cNvSpPr>
            <a:spLocks/>
          </p:cNvSpPr>
          <p:nvPr/>
        </p:nvSpPr>
        <p:spPr bwMode="auto">
          <a:xfrm flipV="1">
            <a:off x="545941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2" name="Freeform 300"/>
          <p:cNvSpPr>
            <a:spLocks/>
          </p:cNvSpPr>
          <p:nvPr/>
        </p:nvSpPr>
        <p:spPr bwMode="auto">
          <a:xfrm flipV="1">
            <a:off x="567690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3" name="Freeform 301"/>
          <p:cNvSpPr>
            <a:spLocks/>
          </p:cNvSpPr>
          <p:nvPr/>
        </p:nvSpPr>
        <p:spPr bwMode="auto">
          <a:xfrm flipV="1">
            <a:off x="589280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4" name="Freeform 302"/>
          <p:cNvSpPr>
            <a:spLocks/>
          </p:cNvSpPr>
          <p:nvPr/>
        </p:nvSpPr>
        <p:spPr bwMode="auto">
          <a:xfrm flipV="1">
            <a:off x="611028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5" name="Freeform 303"/>
          <p:cNvSpPr>
            <a:spLocks/>
          </p:cNvSpPr>
          <p:nvPr/>
        </p:nvSpPr>
        <p:spPr bwMode="auto">
          <a:xfrm flipV="1">
            <a:off x="632777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6" name="Freeform 304"/>
          <p:cNvSpPr>
            <a:spLocks/>
          </p:cNvSpPr>
          <p:nvPr/>
        </p:nvSpPr>
        <p:spPr bwMode="auto">
          <a:xfrm flipV="1">
            <a:off x="654367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7" name="Freeform 305"/>
          <p:cNvSpPr>
            <a:spLocks/>
          </p:cNvSpPr>
          <p:nvPr/>
        </p:nvSpPr>
        <p:spPr bwMode="auto">
          <a:xfrm flipV="1">
            <a:off x="676116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8" name="Freeform 306"/>
          <p:cNvSpPr>
            <a:spLocks/>
          </p:cNvSpPr>
          <p:nvPr/>
        </p:nvSpPr>
        <p:spPr bwMode="auto">
          <a:xfrm flipV="1">
            <a:off x="6977063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59" name="Freeform 307"/>
          <p:cNvSpPr>
            <a:spLocks/>
          </p:cNvSpPr>
          <p:nvPr/>
        </p:nvSpPr>
        <p:spPr bwMode="auto">
          <a:xfrm flipV="1">
            <a:off x="719455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0" name="Freeform 308"/>
          <p:cNvSpPr>
            <a:spLocks/>
          </p:cNvSpPr>
          <p:nvPr/>
        </p:nvSpPr>
        <p:spPr bwMode="auto">
          <a:xfrm flipV="1">
            <a:off x="7410450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1" name="Freeform 309"/>
          <p:cNvSpPr>
            <a:spLocks/>
          </p:cNvSpPr>
          <p:nvPr/>
        </p:nvSpPr>
        <p:spPr bwMode="auto">
          <a:xfrm flipV="1">
            <a:off x="762793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2" name="Freeform 310"/>
          <p:cNvSpPr>
            <a:spLocks/>
          </p:cNvSpPr>
          <p:nvPr/>
        </p:nvSpPr>
        <p:spPr bwMode="auto">
          <a:xfrm flipV="1">
            <a:off x="7843838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3" name="Freeform 311"/>
          <p:cNvSpPr>
            <a:spLocks/>
          </p:cNvSpPr>
          <p:nvPr/>
        </p:nvSpPr>
        <p:spPr bwMode="auto">
          <a:xfrm flipV="1">
            <a:off x="806132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4" name="Freeform 312"/>
          <p:cNvSpPr>
            <a:spLocks/>
          </p:cNvSpPr>
          <p:nvPr/>
        </p:nvSpPr>
        <p:spPr bwMode="auto">
          <a:xfrm flipV="1">
            <a:off x="8277225" y="6134100"/>
            <a:ext cx="215900" cy="1381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5" name="Oval 313"/>
          <p:cNvSpPr>
            <a:spLocks noChangeArrowheads="1"/>
          </p:cNvSpPr>
          <p:nvPr/>
        </p:nvSpPr>
        <p:spPr bwMode="auto">
          <a:xfrm>
            <a:off x="0" y="5715000"/>
            <a:ext cx="393700" cy="33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  <a:effectLst/>
              </a:rPr>
              <a:t>B</a:t>
            </a:r>
            <a:endParaRPr lang="ru-RU" sz="2400">
              <a:solidFill>
                <a:schemeClr val="bg2"/>
              </a:solidFill>
              <a:effectLst/>
            </a:endParaRPr>
          </a:p>
        </p:txBody>
      </p:sp>
      <p:sp>
        <p:nvSpPr>
          <p:cNvPr id="75066" name="Oval 314"/>
          <p:cNvSpPr>
            <a:spLocks noChangeArrowheads="1"/>
          </p:cNvSpPr>
          <p:nvPr/>
        </p:nvSpPr>
        <p:spPr bwMode="auto">
          <a:xfrm>
            <a:off x="8788400" y="5715000"/>
            <a:ext cx="317500" cy="33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  <a:effectLst/>
              </a:rPr>
              <a:t>E</a:t>
            </a:r>
            <a:endParaRPr lang="ru-RU" sz="2400">
              <a:solidFill>
                <a:schemeClr val="bg2"/>
              </a:solidFill>
              <a:effectLst/>
            </a:endParaRPr>
          </a:p>
        </p:txBody>
      </p:sp>
      <p:sp>
        <p:nvSpPr>
          <p:cNvPr id="75067" name="Line 315"/>
          <p:cNvSpPr>
            <a:spLocks noChangeShapeType="1"/>
          </p:cNvSpPr>
          <p:nvPr/>
        </p:nvSpPr>
        <p:spPr bwMode="auto">
          <a:xfrm flipV="1">
            <a:off x="393700" y="5715000"/>
            <a:ext cx="2286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8" name="Line 316"/>
          <p:cNvSpPr>
            <a:spLocks noChangeShapeType="1"/>
          </p:cNvSpPr>
          <p:nvPr/>
        </p:nvSpPr>
        <p:spPr bwMode="auto">
          <a:xfrm>
            <a:off x="393700" y="59563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69" name="Line 317"/>
          <p:cNvSpPr>
            <a:spLocks noChangeShapeType="1"/>
          </p:cNvSpPr>
          <p:nvPr/>
        </p:nvSpPr>
        <p:spPr bwMode="auto">
          <a:xfrm>
            <a:off x="8623300" y="568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70" name="Line 318"/>
          <p:cNvSpPr>
            <a:spLocks noChangeShapeType="1"/>
          </p:cNvSpPr>
          <p:nvPr/>
        </p:nvSpPr>
        <p:spPr bwMode="auto">
          <a:xfrm flipV="1">
            <a:off x="8648700" y="5943600"/>
            <a:ext cx="2032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71" name="Rectangle 319"/>
          <p:cNvSpPr>
            <a:spLocks noChangeArrowheads="1"/>
          </p:cNvSpPr>
          <p:nvPr/>
        </p:nvSpPr>
        <p:spPr bwMode="auto">
          <a:xfrm>
            <a:off x="6311900" y="5308600"/>
            <a:ext cx="482600" cy="11430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100000">
                <a:schemeClr val="accent1">
                  <a:gamma/>
                  <a:shade val="46275"/>
                  <a:invGamma/>
                  <a:alpha val="27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072" name="Oval 320"/>
          <p:cNvSpPr>
            <a:spLocks noChangeArrowheads="1"/>
          </p:cNvSpPr>
          <p:nvPr/>
        </p:nvSpPr>
        <p:spPr bwMode="auto">
          <a:xfrm>
            <a:off x="7083425" y="2312988"/>
            <a:ext cx="471488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1+</a:t>
            </a:r>
          </a:p>
        </p:txBody>
      </p:sp>
      <p:sp>
        <p:nvSpPr>
          <p:cNvPr id="75073" name="Oval 321"/>
          <p:cNvSpPr>
            <a:spLocks noChangeArrowheads="1"/>
          </p:cNvSpPr>
          <p:nvPr/>
        </p:nvSpPr>
        <p:spPr bwMode="auto">
          <a:xfrm>
            <a:off x="8077200" y="2322513"/>
            <a:ext cx="471488" cy="3619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0+</a:t>
            </a:r>
          </a:p>
        </p:txBody>
      </p:sp>
      <p:sp>
        <p:nvSpPr>
          <p:cNvPr id="75074" name="Oval 322"/>
          <p:cNvSpPr>
            <a:spLocks noChangeArrowheads="1"/>
          </p:cNvSpPr>
          <p:nvPr/>
        </p:nvSpPr>
        <p:spPr bwMode="auto">
          <a:xfrm>
            <a:off x="7083425" y="3287713"/>
            <a:ext cx="471488" cy="409575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1-</a:t>
            </a:r>
          </a:p>
        </p:txBody>
      </p:sp>
      <p:sp>
        <p:nvSpPr>
          <p:cNvPr id="75075" name="Oval 323"/>
          <p:cNvSpPr>
            <a:spLocks noChangeArrowheads="1"/>
          </p:cNvSpPr>
          <p:nvPr/>
        </p:nvSpPr>
        <p:spPr bwMode="auto">
          <a:xfrm>
            <a:off x="8077200" y="3287713"/>
            <a:ext cx="471488" cy="409575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/>
              </a:rPr>
              <a:t>0-</a:t>
            </a:r>
          </a:p>
        </p:txBody>
      </p:sp>
      <p:sp>
        <p:nvSpPr>
          <p:cNvPr id="75076" name="Line 324"/>
          <p:cNvSpPr>
            <a:spLocks noChangeShapeType="1"/>
          </p:cNvSpPr>
          <p:nvPr/>
        </p:nvSpPr>
        <p:spPr bwMode="auto">
          <a:xfrm flipV="1">
            <a:off x="7523163" y="2636838"/>
            <a:ext cx="6492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78" name="Line 326"/>
          <p:cNvSpPr>
            <a:spLocks noChangeShapeType="1"/>
          </p:cNvSpPr>
          <p:nvPr/>
        </p:nvSpPr>
        <p:spPr bwMode="auto">
          <a:xfrm>
            <a:off x="7451725" y="2636838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79" name="Line 327"/>
          <p:cNvSpPr>
            <a:spLocks noChangeShapeType="1"/>
          </p:cNvSpPr>
          <p:nvPr/>
        </p:nvSpPr>
        <p:spPr bwMode="auto">
          <a:xfrm flipV="1">
            <a:off x="8459788" y="2565400"/>
            <a:ext cx="68421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80" name="Line 328"/>
          <p:cNvSpPr>
            <a:spLocks noChangeShapeType="1"/>
          </p:cNvSpPr>
          <p:nvPr/>
        </p:nvSpPr>
        <p:spPr bwMode="auto">
          <a:xfrm>
            <a:off x="8459788" y="2636838"/>
            <a:ext cx="68421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82" name="Freeform 330"/>
          <p:cNvSpPr>
            <a:spLocks/>
          </p:cNvSpPr>
          <p:nvPr/>
        </p:nvSpPr>
        <p:spPr bwMode="auto">
          <a:xfrm>
            <a:off x="8439150" y="2168525"/>
            <a:ext cx="704850" cy="190500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83" name="Freeform 331"/>
          <p:cNvSpPr>
            <a:spLocks/>
          </p:cNvSpPr>
          <p:nvPr/>
        </p:nvSpPr>
        <p:spPr bwMode="auto">
          <a:xfrm>
            <a:off x="7454900" y="2178050"/>
            <a:ext cx="704850" cy="190500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84" name="Freeform 332"/>
          <p:cNvSpPr>
            <a:spLocks/>
          </p:cNvSpPr>
          <p:nvPr/>
        </p:nvSpPr>
        <p:spPr bwMode="auto">
          <a:xfrm flipV="1">
            <a:off x="7464425" y="3660775"/>
            <a:ext cx="704850" cy="2270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85" name="Freeform 333"/>
          <p:cNvSpPr>
            <a:spLocks/>
          </p:cNvSpPr>
          <p:nvPr/>
        </p:nvSpPr>
        <p:spPr bwMode="auto">
          <a:xfrm flipV="1">
            <a:off x="6496050" y="3679825"/>
            <a:ext cx="704850" cy="2270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88" name="Freeform 336"/>
          <p:cNvSpPr>
            <a:spLocks/>
          </p:cNvSpPr>
          <p:nvPr/>
        </p:nvSpPr>
        <p:spPr bwMode="auto">
          <a:xfrm>
            <a:off x="6496050" y="2159000"/>
            <a:ext cx="704850" cy="190500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90" name="Freeform 338"/>
          <p:cNvSpPr>
            <a:spLocks/>
          </p:cNvSpPr>
          <p:nvPr/>
        </p:nvSpPr>
        <p:spPr bwMode="auto">
          <a:xfrm flipV="1">
            <a:off x="8423275" y="3660775"/>
            <a:ext cx="704850" cy="2270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48" y="1"/>
              </a:cxn>
              <a:cxn ang="0">
                <a:pos x="104" y="73"/>
              </a:cxn>
            </a:cxnLst>
            <a:rect l="0" t="0" r="r" b="b"/>
            <a:pathLst>
              <a:path w="104" h="73">
                <a:moveTo>
                  <a:pt x="0" y="65"/>
                </a:moveTo>
                <a:cubicBezTo>
                  <a:pt x="15" y="32"/>
                  <a:pt x="31" y="0"/>
                  <a:pt x="48" y="1"/>
                </a:cubicBezTo>
                <a:cubicBezTo>
                  <a:pt x="65" y="2"/>
                  <a:pt x="84" y="37"/>
                  <a:pt x="104" y="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91" name="Text Box 339"/>
          <p:cNvSpPr txBox="1">
            <a:spLocks noChangeArrowheads="1"/>
          </p:cNvSpPr>
          <p:nvPr/>
        </p:nvSpPr>
        <p:spPr bwMode="auto">
          <a:xfrm>
            <a:off x="7527925" y="34067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a</a:t>
            </a:r>
            <a:r>
              <a:rPr lang="en-US" sz="2400" baseline="-25000">
                <a:effectLst/>
              </a:rPr>
              <a:t>--</a:t>
            </a:r>
            <a:endParaRPr lang="ru-RU" sz="2400">
              <a:effectLst/>
            </a:endParaRPr>
          </a:p>
        </p:txBody>
      </p:sp>
      <p:sp>
        <p:nvSpPr>
          <p:cNvPr id="75092" name="Text Box 340"/>
          <p:cNvSpPr txBox="1">
            <a:spLocks noChangeArrowheads="1"/>
          </p:cNvSpPr>
          <p:nvPr/>
        </p:nvSpPr>
        <p:spPr bwMode="auto">
          <a:xfrm>
            <a:off x="8112125" y="3546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e</a:t>
            </a:r>
            <a:r>
              <a:rPr lang="en-US" sz="2400" baseline="-25000">
                <a:effectLst/>
              </a:rPr>
              <a:t>0-</a:t>
            </a:r>
            <a:endParaRPr lang="ru-RU" sz="2400">
              <a:effectLst/>
            </a:endParaRPr>
          </a:p>
        </p:txBody>
      </p:sp>
      <p:sp>
        <p:nvSpPr>
          <p:cNvPr id="75093" name="Text Box 341"/>
          <p:cNvSpPr txBox="1">
            <a:spLocks noChangeArrowheads="1"/>
          </p:cNvSpPr>
          <p:nvPr/>
        </p:nvSpPr>
        <p:spPr bwMode="auto">
          <a:xfrm>
            <a:off x="7375525" y="2708275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a</a:t>
            </a:r>
            <a:r>
              <a:rPr lang="en-US" sz="2400" baseline="-25000">
                <a:effectLst/>
              </a:rPr>
              <a:t>+-</a:t>
            </a:r>
            <a:endParaRPr lang="ru-RU" sz="2400">
              <a:effectLst/>
            </a:endParaRPr>
          </a:p>
        </p:txBody>
      </p:sp>
      <p:sp>
        <p:nvSpPr>
          <p:cNvPr id="75094" name="Text Box 342"/>
          <p:cNvSpPr txBox="1">
            <a:spLocks noChangeArrowheads="1"/>
          </p:cNvSpPr>
          <p:nvPr/>
        </p:nvSpPr>
        <p:spPr bwMode="auto">
          <a:xfrm>
            <a:off x="7820025" y="2708275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a</a:t>
            </a:r>
            <a:r>
              <a:rPr lang="en-US" sz="2400" baseline="-25000">
                <a:effectLst/>
              </a:rPr>
              <a:t>-+</a:t>
            </a:r>
            <a:endParaRPr lang="ru-RU" sz="2400">
              <a:effectLst/>
            </a:endParaRPr>
          </a:p>
        </p:txBody>
      </p:sp>
      <p:sp>
        <p:nvSpPr>
          <p:cNvPr id="75096" name="Line 344"/>
          <p:cNvSpPr>
            <a:spLocks noChangeShapeType="1"/>
          </p:cNvSpPr>
          <p:nvPr/>
        </p:nvSpPr>
        <p:spPr bwMode="auto">
          <a:xfrm flipH="1">
            <a:off x="6591300" y="4216400"/>
            <a:ext cx="812800" cy="1117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099" name="Text Box 347"/>
          <p:cNvSpPr txBox="1">
            <a:spLocks noChangeArrowheads="1"/>
          </p:cNvSpPr>
          <p:nvPr/>
        </p:nvSpPr>
        <p:spPr bwMode="auto">
          <a:xfrm>
            <a:off x="7096125" y="359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e</a:t>
            </a:r>
            <a:r>
              <a:rPr lang="en-US" sz="2400" baseline="-25000">
                <a:effectLst/>
              </a:rPr>
              <a:t>1-</a:t>
            </a:r>
            <a:endParaRPr lang="ru-RU" sz="2400">
              <a:effectLst/>
            </a:endParaRPr>
          </a:p>
        </p:txBody>
      </p:sp>
      <p:sp>
        <p:nvSpPr>
          <p:cNvPr id="75100" name="Text Box 348"/>
          <p:cNvSpPr txBox="1">
            <a:spLocks noChangeArrowheads="1"/>
          </p:cNvSpPr>
          <p:nvPr/>
        </p:nvSpPr>
        <p:spPr bwMode="auto">
          <a:xfrm>
            <a:off x="7070725" y="1844675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e</a:t>
            </a:r>
            <a:r>
              <a:rPr lang="en-US" sz="2400" baseline="-25000">
                <a:effectLst/>
              </a:rPr>
              <a:t>1+</a:t>
            </a:r>
            <a:endParaRPr lang="ru-RU" sz="2400">
              <a:effectLst/>
            </a:endParaRPr>
          </a:p>
        </p:txBody>
      </p:sp>
      <p:sp>
        <p:nvSpPr>
          <p:cNvPr id="75101" name="Text Box 349"/>
          <p:cNvSpPr txBox="1">
            <a:spLocks noChangeArrowheads="1"/>
          </p:cNvSpPr>
          <p:nvPr/>
        </p:nvSpPr>
        <p:spPr bwMode="auto">
          <a:xfrm>
            <a:off x="8010525" y="1819275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e</a:t>
            </a:r>
            <a:r>
              <a:rPr lang="en-US" sz="2400" baseline="-25000">
                <a:effectLst/>
              </a:rPr>
              <a:t>0+</a:t>
            </a:r>
            <a:endParaRPr lang="ru-RU" sz="2400">
              <a:effectLst/>
            </a:endParaRPr>
          </a:p>
        </p:txBody>
      </p:sp>
      <p:sp>
        <p:nvSpPr>
          <p:cNvPr id="75102" name="Line 350"/>
          <p:cNvSpPr>
            <a:spLocks noChangeShapeType="1"/>
          </p:cNvSpPr>
          <p:nvPr/>
        </p:nvSpPr>
        <p:spPr bwMode="auto">
          <a:xfrm>
            <a:off x="7556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3" name="Line 351"/>
          <p:cNvSpPr>
            <a:spLocks noChangeShapeType="1"/>
          </p:cNvSpPr>
          <p:nvPr/>
        </p:nvSpPr>
        <p:spPr bwMode="auto">
          <a:xfrm flipV="1">
            <a:off x="7556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4" name="Line 352"/>
          <p:cNvSpPr>
            <a:spLocks noChangeShapeType="1"/>
          </p:cNvSpPr>
          <p:nvPr/>
        </p:nvSpPr>
        <p:spPr bwMode="auto">
          <a:xfrm>
            <a:off x="966788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5" name="Line 353"/>
          <p:cNvSpPr>
            <a:spLocks noChangeShapeType="1"/>
          </p:cNvSpPr>
          <p:nvPr/>
        </p:nvSpPr>
        <p:spPr bwMode="auto">
          <a:xfrm flipV="1">
            <a:off x="966788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6" name="Line 354"/>
          <p:cNvSpPr>
            <a:spLocks noChangeShapeType="1"/>
          </p:cNvSpPr>
          <p:nvPr/>
        </p:nvSpPr>
        <p:spPr bwMode="auto">
          <a:xfrm>
            <a:off x="11795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7" name="Line 355"/>
          <p:cNvSpPr>
            <a:spLocks noChangeShapeType="1"/>
          </p:cNvSpPr>
          <p:nvPr/>
        </p:nvSpPr>
        <p:spPr bwMode="auto">
          <a:xfrm flipV="1">
            <a:off x="11795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8" name="Line 356"/>
          <p:cNvSpPr>
            <a:spLocks noChangeShapeType="1"/>
          </p:cNvSpPr>
          <p:nvPr/>
        </p:nvSpPr>
        <p:spPr bwMode="auto">
          <a:xfrm>
            <a:off x="139065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09" name="Line 357"/>
          <p:cNvSpPr>
            <a:spLocks noChangeShapeType="1"/>
          </p:cNvSpPr>
          <p:nvPr/>
        </p:nvSpPr>
        <p:spPr bwMode="auto">
          <a:xfrm flipV="1">
            <a:off x="139065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0" name="Line 358"/>
          <p:cNvSpPr>
            <a:spLocks noChangeShapeType="1"/>
          </p:cNvSpPr>
          <p:nvPr/>
        </p:nvSpPr>
        <p:spPr bwMode="auto">
          <a:xfrm>
            <a:off x="160337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1" name="Line 359"/>
          <p:cNvSpPr>
            <a:spLocks noChangeShapeType="1"/>
          </p:cNvSpPr>
          <p:nvPr/>
        </p:nvSpPr>
        <p:spPr bwMode="auto">
          <a:xfrm flipV="1">
            <a:off x="160337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2" name="Line 360"/>
          <p:cNvSpPr>
            <a:spLocks noChangeShapeType="1"/>
          </p:cNvSpPr>
          <p:nvPr/>
        </p:nvSpPr>
        <p:spPr bwMode="auto">
          <a:xfrm>
            <a:off x="1814513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3" name="Line 361"/>
          <p:cNvSpPr>
            <a:spLocks noChangeShapeType="1"/>
          </p:cNvSpPr>
          <p:nvPr/>
        </p:nvSpPr>
        <p:spPr bwMode="auto">
          <a:xfrm flipV="1">
            <a:off x="1814513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4" name="Line 362"/>
          <p:cNvSpPr>
            <a:spLocks noChangeShapeType="1"/>
          </p:cNvSpPr>
          <p:nvPr/>
        </p:nvSpPr>
        <p:spPr bwMode="auto">
          <a:xfrm>
            <a:off x="202882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5" name="Line 363"/>
          <p:cNvSpPr>
            <a:spLocks noChangeShapeType="1"/>
          </p:cNvSpPr>
          <p:nvPr/>
        </p:nvSpPr>
        <p:spPr bwMode="auto">
          <a:xfrm flipV="1">
            <a:off x="202882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6" name="Line 364"/>
          <p:cNvSpPr>
            <a:spLocks noChangeShapeType="1"/>
          </p:cNvSpPr>
          <p:nvPr/>
        </p:nvSpPr>
        <p:spPr bwMode="auto">
          <a:xfrm>
            <a:off x="22399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7" name="Line 365"/>
          <p:cNvSpPr>
            <a:spLocks noChangeShapeType="1"/>
          </p:cNvSpPr>
          <p:nvPr/>
        </p:nvSpPr>
        <p:spPr bwMode="auto">
          <a:xfrm flipV="1">
            <a:off x="22399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8" name="Line 366"/>
          <p:cNvSpPr>
            <a:spLocks noChangeShapeType="1"/>
          </p:cNvSpPr>
          <p:nvPr/>
        </p:nvSpPr>
        <p:spPr bwMode="auto">
          <a:xfrm>
            <a:off x="245268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19" name="Line 367"/>
          <p:cNvSpPr>
            <a:spLocks noChangeShapeType="1"/>
          </p:cNvSpPr>
          <p:nvPr/>
        </p:nvSpPr>
        <p:spPr bwMode="auto">
          <a:xfrm flipV="1">
            <a:off x="245268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0" name="Line 368"/>
          <p:cNvSpPr>
            <a:spLocks noChangeShapeType="1"/>
          </p:cNvSpPr>
          <p:nvPr/>
        </p:nvSpPr>
        <p:spPr bwMode="auto">
          <a:xfrm>
            <a:off x="266223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1" name="Line 369"/>
          <p:cNvSpPr>
            <a:spLocks noChangeShapeType="1"/>
          </p:cNvSpPr>
          <p:nvPr/>
        </p:nvSpPr>
        <p:spPr bwMode="auto">
          <a:xfrm flipV="1">
            <a:off x="266223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2" name="Line 370"/>
          <p:cNvSpPr>
            <a:spLocks noChangeShapeType="1"/>
          </p:cNvSpPr>
          <p:nvPr/>
        </p:nvSpPr>
        <p:spPr bwMode="auto">
          <a:xfrm>
            <a:off x="28749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3" name="Line 371"/>
          <p:cNvSpPr>
            <a:spLocks noChangeShapeType="1"/>
          </p:cNvSpPr>
          <p:nvPr/>
        </p:nvSpPr>
        <p:spPr bwMode="auto">
          <a:xfrm flipV="1">
            <a:off x="28749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4" name="Line 372"/>
          <p:cNvSpPr>
            <a:spLocks noChangeShapeType="1"/>
          </p:cNvSpPr>
          <p:nvPr/>
        </p:nvSpPr>
        <p:spPr bwMode="auto">
          <a:xfrm>
            <a:off x="308610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5" name="Line 373"/>
          <p:cNvSpPr>
            <a:spLocks noChangeShapeType="1"/>
          </p:cNvSpPr>
          <p:nvPr/>
        </p:nvSpPr>
        <p:spPr bwMode="auto">
          <a:xfrm flipV="1">
            <a:off x="308610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6" name="Line 374"/>
          <p:cNvSpPr>
            <a:spLocks noChangeShapeType="1"/>
          </p:cNvSpPr>
          <p:nvPr/>
        </p:nvSpPr>
        <p:spPr bwMode="auto">
          <a:xfrm>
            <a:off x="3297238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7" name="Line 375"/>
          <p:cNvSpPr>
            <a:spLocks noChangeShapeType="1"/>
          </p:cNvSpPr>
          <p:nvPr/>
        </p:nvSpPr>
        <p:spPr bwMode="auto">
          <a:xfrm flipV="1">
            <a:off x="3297238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8" name="Line 376"/>
          <p:cNvSpPr>
            <a:spLocks noChangeShapeType="1"/>
          </p:cNvSpPr>
          <p:nvPr/>
        </p:nvSpPr>
        <p:spPr bwMode="auto">
          <a:xfrm>
            <a:off x="35099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29" name="Line 377"/>
          <p:cNvSpPr>
            <a:spLocks noChangeShapeType="1"/>
          </p:cNvSpPr>
          <p:nvPr/>
        </p:nvSpPr>
        <p:spPr bwMode="auto">
          <a:xfrm flipV="1">
            <a:off x="35099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0" name="Line 378"/>
          <p:cNvSpPr>
            <a:spLocks noChangeShapeType="1"/>
          </p:cNvSpPr>
          <p:nvPr/>
        </p:nvSpPr>
        <p:spPr bwMode="auto">
          <a:xfrm>
            <a:off x="372110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1" name="Line 379"/>
          <p:cNvSpPr>
            <a:spLocks noChangeShapeType="1"/>
          </p:cNvSpPr>
          <p:nvPr/>
        </p:nvSpPr>
        <p:spPr bwMode="auto">
          <a:xfrm flipV="1">
            <a:off x="372110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2" name="Line 380"/>
          <p:cNvSpPr>
            <a:spLocks noChangeShapeType="1"/>
          </p:cNvSpPr>
          <p:nvPr/>
        </p:nvSpPr>
        <p:spPr bwMode="auto">
          <a:xfrm>
            <a:off x="39354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3" name="Line 381"/>
          <p:cNvSpPr>
            <a:spLocks noChangeShapeType="1"/>
          </p:cNvSpPr>
          <p:nvPr/>
        </p:nvSpPr>
        <p:spPr bwMode="auto">
          <a:xfrm flipV="1">
            <a:off x="39354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4" name="Line 382"/>
          <p:cNvSpPr>
            <a:spLocks noChangeShapeType="1"/>
          </p:cNvSpPr>
          <p:nvPr/>
        </p:nvSpPr>
        <p:spPr bwMode="auto">
          <a:xfrm>
            <a:off x="41465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5" name="Line 383"/>
          <p:cNvSpPr>
            <a:spLocks noChangeShapeType="1"/>
          </p:cNvSpPr>
          <p:nvPr/>
        </p:nvSpPr>
        <p:spPr bwMode="auto">
          <a:xfrm flipV="1">
            <a:off x="41465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6" name="Line 384"/>
          <p:cNvSpPr>
            <a:spLocks noChangeShapeType="1"/>
          </p:cNvSpPr>
          <p:nvPr/>
        </p:nvSpPr>
        <p:spPr bwMode="auto">
          <a:xfrm>
            <a:off x="435927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37" name="Line 385"/>
          <p:cNvSpPr>
            <a:spLocks noChangeShapeType="1"/>
          </p:cNvSpPr>
          <p:nvPr/>
        </p:nvSpPr>
        <p:spPr bwMode="auto">
          <a:xfrm flipV="1">
            <a:off x="435927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56" name="Line 404"/>
          <p:cNvSpPr>
            <a:spLocks noChangeShapeType="1"/>
          </p:cNvSpPr>
          <p:nvPr/>
        </p:nvSpPr>
        <p:spPr bwMode="auto">
          <a:xfrm>
            <a:off x="45704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57" name="Line 405"/>
          <p:cNvSpPr>
            <a:spLocks noChangeShapeType="1"/>
          </p:cNvSpPr>
          <p:nvPr/>
        </p:nvSpPr>
        <p:spPr bwMode="auto">
          <a:xfrm flipV="1">
            <a:off x="45704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58" name="Line 406"/>
          <p:cNvSpPr>
            <a:spLocks noChangeShapeType="1"/>
          </p:cNvSpPr>
          <p:nvPr/>
        </p:nvSpPr>
        <p:spPr bwMode="auto">
          <a:xfrm>
            <a:off x="478313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59" name="Line 407"/>
          <p:cNvSpPr>
            <a:spLocks noChangeShapeType="1"/>
          </p:cNvSpPr>
          <p:nvPr/>
        </p:nvSpPr>
        <p:spPr bwMode="auto">
          <a:xfrm flipV="1">
            <a:off x="478313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0" name="Line 408"/>
          <p:cNvSpPr>
            <a:spLocks noChangeShapeType="1"/>
          </p:cNvSpPr>
          <p:nvPr/>
        </p:nvSpPr>
        <p:spPr bwMode="auto">
          <a:xfrm>
            <a:off x="499427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1" name="Line 409"/>
          <p:cNvSpPr>
            <a:spLocks noChangeShapeType="1"/>
          </p:cNvSpPr>
          <p:nvPr/>
        </p:nvSpPr>
        <p:spPr bwMode="auto">
          <a:xfrm flipV="1">
            <a:off x="499427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2" name="Line 410"/>
          <p:cNvSpPr>
            <a:spLocks noChangeShapeType="1"/>
          </p:cNvSpPr>
          <p:nvPr/>
        </p:nvSpPr>
        <p:spPr bwMode="auto">
          <a:xfrm>
            <a:off x="5205413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3" name="Line 411"/>
          <p:cNvSpPr>
            <a:spLocks noChangeShapeType="1"/>
          </p:cNvSpPr>
          <p:nvPr/>
        </p:nvSpPr>
        <p:spPr bwMode="auto">
          <a:xfrm flipV="1">
            <a:off x="5205413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4" name="Line 412"/>
          <p:cNvSpPr>
            <a:spLocks noChangeShapeType="1"/>
          </p:cNvSpPr>
          <p:nvPr/>
        </p:nvSpPr>
        <p:spPr bwMode="auto">
          <a:xfrm>
            <a:off x="541813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5" name="Line 413"/>
          <p:cNvSpPr>
            <a:spLocks noChangeShapeType="1"/>
          </p:cNvSpPr>
          <p:nvPr/>
        </p:nvSpPr>
        <p:spPr bwMode="auto">
          <a:xfrm flipV="1">
            <a:off x="541813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6" name="Line 414"/>
          <p:cNvSpPr>
            <a:spLocks noChangeShapeType="1"/>
          </p:cNvSpPr>
          <p:nvPr/>
        </p:nvSpPr>
        <p:spPr bwMode="auto">
          <a:xfrm>
            <a:off x="5629275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7" name="Line 415"/>
          <p:cNvSpPr>
            <a:spLocks noChangeShapeType="1"/>
          </p:cNvSpPr>
          <p:nvPr/>
        </p:nvSpPr>
        <p:spPr bwMode="auto">
          <a:xfrm flipV="1">
            <a:off x="5629275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8" name="Line 416"/>
          <p:cNvSpPr>
            <a:spLocks noChangeShapeType="1"/>
          </p:cNvSpPr>
          <p:nvPr/>
        </p:nvSpPr>
        <p:spPr bwMode="auto">
          <a:xfrm>
            <a:off x="584358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69" name="Line 417"/>
          <p:cNvSpPr>
            <a:spLocks noChangeShapeType="1"/>
          </p:cNvSpPr>
          <p:nvPr/>
        </p:nvSpPr>
        <p:spPr bwMode="auto">
          <a:xfrm flipV="1">
            <a:off x="584358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0" name="Line 418"/>
          <p:cNvSpPr>
            <a:spLocks noChangeShapeType="1"/>
          </p:cNvSpPr>
          <p:nvPr/>
        </p:nvSpPr>
        <p:spPr bwMode="auto">
          <a:xfrm>
            <a:off x="6054725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1" name="Line 419"/>
          <p:cNvSpPr>
            <a:spLocks noChangeShapeType="1"/>
          </p:cNvSpPr>
          <p:nvPr/>
        </p:nvSpPr>
        <p:spPr bwMode="auto">
          <a:xfrm flipV="1">
            <a:off x="6054725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2" name="Line 420"/>
          <p:cNvSpPr>
            <a:spLocks noChangeShapeType="1"/>
          </p:cNvSpPr>
          <p:nvPr/>
        </p:nvSpPr>
        <p:spPr bwMode="auto">
          <a:xfrm>
            <a:off x="62674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3" name="Line 421"/>
          <p:cNvSpPr>
            <a:spLocks noChangeShapeType="1"/>
          </p:cNvSpPr>
          <p:nvPr/>
        </p:nvSpPr>
        <p:spPr bwMode="auto">
          <a:xfrm flipV="1">
            <a:off x="62674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4" name="Line 422"/>
          <p:cNvSpPr>
            <a:spLocks noChangeShapeType="1"/>
          </p:cNvSpPr>
          <p:nvPr/>
        </p:nvSpPr>
        <p:spPr bwMode="auto">
          <a:xfrm>
            <a:off x="647858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5" name="Line 423"/>
          <p:cNvSpPr>
            <a:spLocks noChangeShapeType="1"/>
          </p:cNvSpPr>
          <p:nvPr/>
        </p:nvSpPr>
        <p:spPr bwMode="auto">
          <a:xfrm flipV="1">
            <a:off x="6478588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6" name="Line 424"/>
          <p:cNvSpPr>
            <a:spLocks noChangeShapeType="1"/>
          </p:cNvSpPr>
          <p:nvPr/>
        </p:nvSpPr>
        <p:spPr bwMode="auto">
          <a:xfrm>
            <a:off x="66913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7" name="Line 425"/>
          <p:cNvSpPr>
            <a:spLocks noChangeShapeType="1"/>
          </p:cNvSpPr>
          <p:nvPr/>
        </p:nvSpPr>
        <p:spPr bwMode="auto">
          <a:xfrm flipV="1">
            <a:off x="66913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8" name="Line 426"/>
          <p:cNvSpPr>
            <a:spLocks noChangeShapeType="1"/>
          </p:cNvSpPr>
          <p:nvPr/>
        </p:nvSpPr>
        <p:spPr bwMode="auto">
          <a:xfrm>
            <a:off x="69024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79" name="Line 427"/>
          <p:cNvSpPr>
            <a:spLocks noChangeShapeType="1"/>
          </p:cNvSpPr>
          <p:nvPr/>
        </p:nvSpPr>
        <p:spPr bwMode="auto">
          <a:xfrm flipV="1">
            <a:off x="69024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0" name="Line 428"/>
          <p:cNvSpPr>
            <a:spLocks noChangeShapeType="1"/>
          </p:cNvSpPr>
          <p:nvPr/>
        </p:nvSpPr>
        <p:spPr bwMode="auto">
          <a:xfrm>
            <a:off x="7113588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1" name="Line 429"/>
          <p:cNvSpPr>
            <a:spLocks noChangeShapeType="1"/>
          </p:cNvSpPr>
          <p:nvPr/>
        </p:nvSpPr>
        <p:spPr bwMode="auto">
          <a:xfrm flipV="1">
            <a:off x="7113588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2" name="Line 430"/>
          <p:cNvSpPr>
            <a:spLocks noChangeShapeType="1"/>
          </p:cNvSpPr>
          <p:nvPr/>
        </p:nvSpPr>
        <p:spPr bwMode="auto">
          <a:xfrm>
            <a:off x="73263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3" name="Line 431"/>
          <p:cNvSpPr>
            <a:spLocks noChangeShapeType="1"/>
          </p:cNvSpPr>
          <p:nvPr/>
        </p:nvSpPr>
        <p:spPr bwMode="auto">
          <a:xfrm flipV="1">
            <a:off x="732631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4" name="Line 432"/>
          <p:cNvSpPr>
            <a:spLocks noChangeShapeType="1"/>
          </p:cNvSpPr>
          <p:nvPr/>
        </p:nvSpPr>
        <p:spPr bwMode="auto">
          <a:xfrm>
            <a:off x="753745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5" name="Line 433"/>
          <p:cNvSpPr>
            <a:spLocks noChangeShapeType="1"/>
          </p:cNvSpPr>
          <p:nvPr/>
        </p:nvSpPr>
        <p:spPr bwMode="auto">
          <a:xfrm flipV="1">
            <a:off x="753745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6" name="Line 434"/>
          <p:cNvSpPr>
            <a:spLocks noChangeShapeType="1"/>
          </p:cNvSpPr>
          <p:nvPr/>
        </p:nvSpPr>
        <p:spPr bwMode="auto">
          <a:xfrm>
            <a:off x="77517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7" name="Line 435"/>
          <p:cNvSpPr>
            <a:spLocks noChangeShapeType="1"/>
          </p:cNvSpPr>
          <p:nvPr/>
        </p:nvSpPr>
        <p:spPr bwMode="auto">
          <a:xfrm flipV="1">
            <a:off x="7751763" y="5734050"/>
            <a:ext cx="141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8" name="Line 436"/>
          <p:cNvSpPr>
            <a:spLocks noChangeShapeType="1"/>
          </p:cNvSpPr>
          <p:nvPr/>
        </p:nvSpPr>
        <p:spPr bwMode="auto">
          <a:xfrm>
            <a:off x="796290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89" name="Line 437"/>
          <p:cNvSpPr>
            <a:spLocks noChangeShapeType="1"/>
          </p:cNvSpPr>
          <p:nvPr/>
        </p:nvSpPr>
        <p:spPr bwMode="auto">
          <a:xfrm flipV="1">
            <a:off x="7962900" y="573405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90" name="Line 438"/>
          <p:cNvSpPr>
            <a:spLocks noChangeShapeType="1"/>
          </p:cNvSpPr>
          <p:nvPr/>
        </p:nvSpPr>
        <p:spPr bwMode="auto">
          <a:xfrm>
            <a:off x="817562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91" name="Line 439"/>
          <p:cNvSpPr>
            <a:spLocks noChangeShapeType="1"/>
          </p:cNvSpPr>
          <p:nvPr/>
        </p:nvSpPr>
        <p:spPr bwMode="auto">
          <a:xfrm flipV="1">
            <a:off x="8175625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93" name="Line 441"/>
          <p:cNvSpPr>
            <a:spLocks noChangeShapeType="1"/>
          </p:cNvSpPr>
          <p:nvPr/>
        </p:nvSpPr>
        <p:spPr bwMode="auto">
          <a:xfrm>
            <a:off x="83883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94" name="Line 442"/>
          <p:cNvSpPr>
            <a:spLocks noChangeShapeType="1"/>
          </p:cNvSpPr>
          <p:nvPr/>
        </p:nvSpPr>
        <p:spPr bwMode="auto">
          <a:xfrm flipV="1">
            <a:off x="8388350" y="5734050"/>
            <a:ext cx="141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95" name="Line 443"/>
          <p:cNvSpPr>
            <a:spLocks noChangeShapeType="1"/>
          </p:cNvSpPr>
          <p:nvPr/>
        </p:nvSpPr>
        <p:spPr bwMode="auto">
          <a:xfrm>
            <a:off x="6443663" y="2636838"/>
            <a:ext cx="68421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196" name="Line 444"/>
          <p:cNvSpPr>
            <a:spLocks noChangeShapeType="1"/>
          </p:cNvSpPr>
          <p:nvPr/>
        </p:nvSpPr>
        <p:spPr bwMode="auto">
          <a:xfrm flipV="1">
            <a:off x="6443663" y="2636838"/>
            <a:ext cx="68421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9906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задачи о монете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17600"/>
            <a:ext cx="8483600" cy="505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Для любого пути </a:t>
            </a:r>
            <a:r>
              <a:rPr lang="ru-RU" sz="2400"/>
              <a:t>можно </a:t>
            </a:r>
            <a:r>
              <a:rPr lang="ru-RU" sz="2400" smtClean="0"/>
              <a:t>подсчитать вероятность </a:t>
            </a:r>
            <a:r>
              <a:rPr lang="ru-RU" sz="2400" dirty="0"/>
              <a:t>того, что </a:t>
            </a:r>
            <a:r>
              <a:rPr lang="ru-RU" sz="2400"/>
              <a:t>наблюденная </a:t>
            </a:r>
            <a:r>
              <a:rPr lang="ru-RU" sz="2400" smtClean="0"/>
              <a:t>серия соответствует </a:t>
            </a:r>
            <a:r>
              <a:rPr lang="ru-RU" sz="2400" dirty="0"/>
              <a:t>этому пути (</a:t>
            </a:r>
            <a:r>
              <a:rPr lang="ru-RU" sz="2400"/>
              <a:t>порядку </a:t>
            </a:r>
            <a:r>
              <a:rPr lang="ru-RU" sz="2400" smtClean="0"/>
              <a:t>смены </a:t>
            </a:r>
            <a:r>
              <a:rPr lang="ru-RU" sz="2400" dirty="0"/>
              <a:t>монет)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/>
              <a:t>P = </a:t>
            </a:r>
            <a:r>
              <a:rPr lang="en-US" sz="2400" i="1" dirty="0"/>
              <a:t>a</a:t>
            </a:r>
            <a:r>
              <a:rPr lang="en-US" sz="2400" baseline="-25000" dirty="0"/>
              <a:t>0,1</a:t>
            </a:r>
            <a:r>
              <a:rPr lang="en-US" sz="2400" i="1" dirty="0">
                <a:latin typeface=""/>
              </a:rPr>
              <a:t>•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∏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i="1" baseline="-25000" dirty="0">
                <a:cs typeface="Times New Roman" pitchFamily="18" charset="0"/>
              </a:rPr>
              <a:t>i,i+1</a:t>
            </a:r>
            <a:r>
              <a:rPr lang="en-US" sz="2400" i="1" dirty="0">
                <a:latin typeface=""/>
              </a:rPr>
              <a:t>•</a:t>
            </a:r>
            <a:r>
              <a:rPr lang="en-US" sz="2400" i="1" dirty="0">
                <a:cs typeface="Times New Roman" pitchFamily="18" charset="0"/>
              </a:rPr>
              <a:t> e</a:t>
            </a:r>
            <a:r>
              <a:rPr lang="en-US" sz="2400" i="1" baseline="-25000" dirty="0">
                <a:cs typeface="Times New Roman" pitchFamily="18" charset="0"/>
              </a:rPr>
              <a:t>i+1</a:t>
            </a:r>
            <a:r>
              <a:rPr lang="ru-RU" sz="2400" i="1" baseline="-25000" dirty="0">
                <a:cs typeface="Times New Roman" pitchFamily="18" charset="0"/>
              </a:rPr>
              <a:t> </a:t>
            </a:r>
            <a:endParaRPr lang="en-US" sz="2400" i="1" baseline="-25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cs typeface="Times New Roman" pitchFamily="18" charset="0"/>
              </a:rPr>
              <a:t>Найдем путь, </a:t>
            </a:r>
            <a:r>
              <a:rPr lang="ru-RU" sz="2400">
                <a:cs typeface="Times New Roman" pitchFamily="18" charset="0"/>
              </a:rPr>
              <a:t>отвечающий </a:t>
            </a:r>
            <a:r>
              <a:rPr lang="ru-RU" sz="2400" smtClean="0">
                <a:cs typeface="Times New Roman" pitchFamily="18" charset="0"/>
              </a:rPr>
              <a:t>максимуму </a:t>
            </a:r>
            <a:r>
              <a:rPr lang="en-US" sz="2400" dirty="0">
                <a:cs typeface="Times New Roman" pitchFamily="18" charset="0"/>
              </a:rPr>
              <a:t>P</a:t>
            </a:r>
            <a:r>
              <a:rPr lang="ru-RU" sz="2400" dirty="0">
                <a:cs typeface="Times New Roman" pitchFamily="18" charset="0"/>
              </a:rPr>
              <a:t>. 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log </a:t>
            </a:r>
            <a:r>
              <a:rPr lang="ru-RU" sz="2400">
                <a:cs typeface="Times New Roman" pitchFamily="18" charset="0"/>
              </a:rPr>
              <a:t> </a:t>
            </a:r>
            <a:r>
              <a:rPr lang="ru-RU" sz="2400" smtClean="0">
                <a:cs typeface="Times New Roman" pitchFamily="18" charset="0"/>
              </a:rPr>
              <a:t>является </a:t>
            </a:r>
            <a:r>
              <a:rPr lang="ru-RU" sz="2400" dirty="0">
                <a:cs typeface="Times New Roman" pitchFamily="18" charset="0"/>
              </a:rPr>
              <a:t>монотонной функцией, поэтому можно прологарифмировать формулу </a:t>
            </a:r>
            <a:r>
              <a:rPr lang="ru-RU" sz="2400">
                <a:cs typeface="Times New Roman" pitchFamily="18" charset="0"/>
              </a:rPr>
              <a:t>для </a:t>
            </a:r>
            <a:r>
              <a:rPr lang="ru-RU" sz="2400" smtClean="0">
                <a:cs typeface="Times New Roman" pitchFamily="18" charset="0"/>
              </a:rPr>
              <a:t>вероятности</a:t>
            </a:r>
            <a:r>
              <a:rPr lang="ru-RU" sz="2400" dirty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/>
                </a:solidFill>
                <a:cs typeface="Times New Roman" pitchFamily="18" charset="0"/>
              </a:rPr>
              <a:t>(почему?)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   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*=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argmin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{– log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01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–∑</a:t>
            </a:r>
            <a:r>
              <a:rPr lang="el-GR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(log(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i,i+1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+ 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log(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i+1</a:t>
            </a:r>
            <a:r>
              <a:rPr lang="ru-RU" sz="24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)}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Arial" pitchFamily="34" charset="0"/>
                <a:cs typeface="Times New Roman" pitchFamily="18" charset="0"/>
              </a:rPr>
              <a:t>Это </a:t>
            </a:r>
            <a:r>
              <a:rPr lang="ru-RU" sz="2400">
                <a:latin typeface="Arial" pitchFamily="34" charset="0"/>
                <a:cs typeface="Times New Roman" pitchFamily="18" charset="0"/>
              </a:rPr>
              <a:t>задача </a:t>
            </a:r>
            <a:r>
              <a:rPr lang="ru-RU" sz="2400" smtClean="0">
                <a:latin typeface="Arial" pitchFamily="34" charset="0"/>
                <a:cs typeface="Times New Roman" pitchFamily="18" charset="0"/>
              </a:rPr>
              <a:t>поиска </a:t>
            </a:r>
            <a:r>
              <a:rPr lang="ru-RU" sz="2400" dirty="0">
                <a:latin typeface="Arial" pitchFamily="34" charset="0"/>
                <a:cs typeface="Times New Roman" pitchFamily="18" charset="0"/>
              </a:rPr>
              <a:t>оптимального пути на графе</a:t>
            </a:r>
            <a:r>
              <a:rPr lang="ru-RU" sz="2400">
                <a:latin typeface="Arial" pitchFamily="34" charset="0"/>
                <a:cs typeface="Times New Roman" pitchFamily="18" charset="0"/>
              </a:rPr>
              <a:t>. </a:t>
            </a:r>
            <a:r>
              <a:rPr lang="ru-RU" sz="2400" smtClean="0">
                <a:latin typeface="Arial" pitchFamily="34" charset="0"/>
                <a:cs typeface="Times New Roman" pitchFamily="18" charset="0"/>
              </a:rPr>
              <a:t>Решается динамическим </a:t>
            </a:r>
            <a:r>
              <a:rPr lang="ru-RU" sz="2400" dirty="0">
                <a:latin typeface="Arial" pitchFamily="34" charset="0"/>
                <a:cs typeface="Times New Roman" pitchFamily="18" charset="0"/>
              </a:rPr>
              <a:t>программированием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Arial" pitchFamily="34" charset="0"/>
                <a:cs typeface="Times New Roman" pitchFamily="18" charset="0"/>
              </a:rPr>
              <a:t>Алгоритм </a:t>
            </a:r>
            <a:r>
              <a:rPr lang="ru-RU" sz="2400" smtClean="0">
                <a:latin typeface="Arial" pitchFamily="34" charset="0"/>
                <a:cs typeface="Times New Roman" pitchFamily="18" charset="0"/>
              </a:rPr>
              <a:t>динамического </a:t>
            </a:r>
            <a:r>
              <a:rPr lang="ru-RU" sz="2400" dirty="0">
                <a:latin typeface="Arial" pitchFamily="34" charset="0"/>
                <a:cs typeface="Times New Roman" pitchFamily="18" charset="0"/>
              </a:rPr>
              <a:t>программирования </a:t>
            </a:r>
            <a:r>
              <a:rPr lang="ru-RU" sz="2400">
                <a:latin typeface="Arial" pitchFamily="34" charset="0"/>
                <a:cs typeface="Times New Roman" pitchFamily="18" charset="0"/>
              </a:rPr>
              <a:t>для </a:t>
            </a:r>
            <a:r>
              <a:rPr lang="ru-RU" sz="2400" smtClean="0">
                <a:latin typeface="Arial" pitchFamily="34" charset="0"/>
                <a:cs typeface="Times New Roman" pitchFamily="18" charset="0"/>
              </a:rPr>
              <a:t>поиска </a:t>
            </a:r>
            <a:r>
              <a:rPr lang="ru-RU" sz="2400" dirty="0">
                <a:latin typeface="Arial" pitchFamily="34" charset="0"/>
                <a:cs typeface="Times New Roman" pitchFamily="18" charset="0"/>
              </a:rPr>
              <a:t>наиболее вероятного </a:t>
            </a:r>
            <a:r>
              <a:rPr lang="ru-RU" sz="2400">
                <a:latin typeface="Arial" pitchFamily="34" charset="0"/>
                <a:cs typeface="Times New Roman" pitchFamily="18" charset="0"/>
              </a:rPr>
              <a:t>пути </a:t>
            </a:r>
            <a:r>
              <a:rPr lang="ru-RU" sz="2400" smtClean="0">
                <a:latin typeface="Arial" pitchFamily="34" charset="0"/>
                <a:cs typeface="Times New Roman" pitchFamily="18" charset="0"/>
              </a:rPr>
              <a:t>называется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Viterbi</a:t>
            </a:r>
            <a:endParaRPr lang="el-GR" sz="2400" b="1" i="1" u="sng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74713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Редакционное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расстояние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Элементарное </a:t>
            </a:r>
            <a:r>
              <a:rPr lang="ru-RU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преобразование </a:t>
            </a:r>
            <a:r>
              <a:rPr lang="ru-RU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последовательности</a:t>
            </a:r>
            <a:r>
              <a:rPr lang="ru-RU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dirty="0"/>
              <a:t> замена буквы или удаление буквы </a:t>
            </a:r>
            <a:r>
              <a:rPr lang="ru-RU"/>
              <a:t>или </a:t>
            </a:r>
            <a:r>
              <a:rPr lang="ru-RU" smtClean="0"/>
              <a:t>вставка </a:t>
            </a:r>
            <a:r>
              <a:rPr lang="ru-RU" dirty="0"/>
              <a:t>буквы.</a:t>
            </a:r>
          </a:p>
          <a:p>
            <a:pPr>
              <a:lnSpc>
                <a:spcPct val="90000"/>
              </a:lnSpc>
            </a:pPr>
            <a:r>
              <a:rPr lang="ru-RU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Редакционное </a:t>
            </a:r>
            <a:r>
              <a:rPr lang="ru-RU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расстояние</a:t>
            </a:r>
            <a:r>
              <a:rPr lang="ru-RU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dirty="0"/>
              <a:t> </a:t>
            </a:r>
            <a:r>
              <a:rPr lang="ru-RU"/>
              <a:t>минимальное </a:t>
            </a:r>
            <a:r>
              <a:rPr lang="ru-RU" smtClean="0"/>
              <a:t>количество </a:t>
            </a:r>
            <a:r>
              <a:rPr lang="ru-RU" dirty="0"/>
              <a:t>элементарных преобразований, переводящих </a:t>
            </a:r>
            <a:r>
              <a:rPr lang="ru-RU"/>
              <a:t>одну </a:t>
            </a:r>
            <a:r>
              <a:rPr lang="ru-RU" smtClean="0"/>
              <a:t>последовательность </a:t>
            </a:r>
            <a:r>
              <a:rPr lang="ru-RU" dirty="0"/>
              <a:t>в другую.</a:t>
            </a:r>
          </a:p>
          <a:p>
            <a:pPr>
              <a:lnSpc>
                <a:spcPct val="90000"/>
              </a:lnSpc>
            </a:pPr>
            <a:r>
              <a:rPr lang="ru-RU" dirty="0"/>
              <a:t>Формализация </a:t>
            </a:r>
            <a:r>
              <a:rPr lang="ru-RU"/>
              <a:t>задачи </a:t>
            </a:r>
            <a:r>
              <a:rPr lang="ru-RU" smtClean="0"/>
              <a:t>сравнения последовательностей</a:t>
            </a:r>
            <a:r>
              <a:rPr lang="ru-RU" dirty="0"/>
              <a:t>: найти </a:t>
            </a:r>
            <a:r>
              <a:rPr lang="ru-RU"/>
              <a:t>редакционное </a:t>
            </a:r>
            <a:r>
              <a:rPr lang="ru-RU" smtClean="0"/>
              <a:t>расстояние </a:t>
            </a:r>
            <a:r>
              <a:rPr lang="ru-RU" dirty="0"/>
              <a:t>и набор преобразований, его реализующий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b="1" err="1">
                <a:effectLst>
                  <a:outerShdw blurRad="38100" dist="38100" dir="2700000" algn="tl">
                    <a:srgbClr val="000000"/>
                  </a:outerShdw>
                </a:effectLst>
              </a:rPr>
              <a:t>Viterbi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рекурсия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787400"/>
            <a:ext cx="7645400" cy="566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Обозначения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000" dirty="0"/>
              <a:t> – </a:t>
            </a:r>
            <a:r>
              <a:rPr lang="ru-RU" sz="2000"/>
              <a:t>наилучшая </a:t>
            </a:r>
            <a:r>
              <a:rPr lang="ru-RU" sz="2000" smtClean="0"/>
              <a:t>вероятность </a:t>
            </a:r>
            <a:r>
              <a:rPr lang="ru-RU" sz="2000" dirty="0"/>
              <a:t>пути, проходящего через позицию </a:t>
            </a:r>
            <a:r>
              <a:rPr lang="en-US" sz="2000" i="1" dirty="0" err="1"/>
              <a:t>i</a:t>
            </a:r>
            <a:r>
              <a:rPr lang="ru-RU" sz="2000" dirty="0"/>
              <a:t> </a:t>
            </a:r>
            <a:r>
              <a:rPr lang="ru-RU" sz="2000"/>
              <a:t>в </a:t>
            </a:r>
            <a:r>
              <a:rPr lang="ru-RU" sz="2000" smtClean="0"/>
              <a:t>состоянии </a:t>
            </a:r>
            <a:r>
              <a:rPr lang="en-US" sz="2000" i="1" dirty="0"/>
              <a:t>k</a:t>
            </a:r>
            <a:r>
              <a:rPr lang="ru-RU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– </a:t>
            </a:r>
            <a:r>
              <a:rPr lang="ru-RU" sz="2000" dirty="0">
                <a:cs typeface="Times New Roman" pitchFamily="18" charset="0"/>
              </a:rPr>
              <a:t>наилучший переход из позиции </a:t>
            </a:r>
            <a:r>
              <a:rPr lang="en-US" sz="2000" i="1" dirty="0" err="1">
                <a:cs typeface="Times New Roman" pitchFamily="18" charset="0"/>
              </a:rPr>
              <a:t>i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в </a:t>
            </a:r>
            <a:r>
              <a:rPr lang="ru-RU" sz="2000" smtClean="0">
                <a:cs typeface="Times New Roman" pitchFamily="18" charset="0"/>
              </a:rPr>
              <a:t>состоянии </a:t>
            </a:r>
            <a:r>
              <a:rPr lang="en-US" sz="2000" i="1" dirty="0">
                <a:cs typeface="Times New Roman" pitchFamily="18" charset="0"/>
              </a:rPr>
              <a:t>k</a:t>
            </a:r>
            <a:r>
              <a:rPr lang="ru-RU" sz="2000" dirty="0">
                <a:cs typeface="Times New Roman" pitchFamily="18" charset="0"/>
              </a:rPr>
              <a:t> в предыдущую позицию (</a:t>
            </a:r>
            <a:r>
              <a:rPr lang="ru-RU" sz="2000">
                <a:cs typeface="Times New Roman" pitchFamily="18" charset="0"/>
              </a:rPr>
              <a:t>предыдущее </a:t>
            </a:r>
            <a:r>
              <a:rPr lang="ru-RU" sz="2000" smtClean="0">
                <a:cs typeface="Times New Roman" pitchFamily="18" charset="0"/>
              </a:rPr>
              <a:t>состояние</a:t>
            </a:r>
            <a:r>
              <a:rPr lang="ru-RU" sz="20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– </a:t>
            </a:r>
            <a:r>
              <a:rPr lang="ru-RU" sz="2000">
                <a:cs typeface="Times New Roman" pitchFamily="18" charset="0"/>
              </a:rPr>
              <a:t>наилучшее </a:t>
            </a:r>
            <a:r>
              <a:rPr lang="ru-RU" sz="2000" smtClean="0">
                <a:cs typeface="Times New Roman" pitchFamily="18" charset="0"/>
              </a:rPr>
              <a:t>состояние </a:t>
            </a:r>
            <a:r>
              <a:rPr lang="ru-RU" sz="2000" dirty="0">
                <a:cs typeface="Times New Roman" pitchFamily="18" charset="0"/>
              </a:rPr>
              <a:t>в позиции </a:t>
            </a:r>
            <a:r>
              <a:rPr lang="en-US" sz="2000" i="1" dirty="0" err="1">
                <a:cs typeface="Times New Roman" pitchFamily="18" charset="0"/>
              </a:rPr>
              <a:t>i</a:t>
            </a:r>
            <a:endParaRPr lang="ru-RU" sz="2000" i="1" dirty="0"/>
          </a:p>
          <a:p>
            <a:pPr>
              <a:lnSpc>
                <a:spcPct val="90000"/>
              </a:lnSpc>
            </a:pPr>
            <a:r>
              <a:rPr lang="ru-RU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Инициация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(0) = </a:t>
            </a:r>
            <a:r>
              <a:rPr lang="el-GR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δ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(0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</a:t>
            </a:r>
            <a:r>
              <a:rPr lang="en-US" sz="2000" dirty="0">
                <a:cs typeface="Times New Roman" pitchFamily="18" charset="0"/>
              </a:rPr>
              <a:t>    			</a:t>
            </a:r>
            <a:r>
              <a:rPr lang="en-US" sz="2000" i="1" dirty="0">
                <a:cs typeface="Times New Roman" pitchFamily="18" charset="0"/>
              </a:rPr>
              <a:t>k</a:t>
            </a:r>
            <a:r>
              <a:rPr lang="ru-RU" sz="2000" dirty="0">
                <a:cs typeface="Times New Roman" pitchFamily="18" charset="0"/>
              </a:rPr>
              <a:t> – </a:t>
            </a:r>
            <a:r>
              <a:rPr lang="ru-RU" sz="2000">
                <a:cs typeface="Times New Roman" pitchFamily="18" charset="0"/>
              </a:rPr>
              <a:t>номер </a:t>
            </a:r>
            <a:r>
              <a:rPr lang="ru-RU" sz="2000" smtClean="0">
                <a:cs typeface="Times New Roman" pitchFamily="18" charset="0"/>
              </a:rPr>
              <a:t>состояния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i="1" u="sng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Рекурсия</a:t>
            </a:r>
            <a:endParaRPr lang="ru-RU" sz="2400" b="1" i="1" u="sng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max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 1 )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	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	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i,k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argmax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 1 )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</a:t>
            </a:r>
            <a:r>
              <a:rPr lang="ru-RU" sz="2000" dirty="0">
                <a:cs typeface="Times New Roman" pitchFamily="18" charset="0"/>
              </a:rPr>
              <a:t>обратный переход</a:t>
            </a:r>
          </a:p>
          <a:p>
            <a:pPr>
              <a:lnSpc>
                <a:spcPct val="90000"/>
              </a:lnSpc>
            </a:pPr>
            <a:r>
              <a:rPr lang="ru-RU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Завершение</a:t>
            </a:r>
            <a:endParaRPr lang="en-US" sz="2400" b="1" i="1" u="sng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P(x,</a:t>
            </a:r>
            <a:r>
              <a:rPr lang="el-GR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*)=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max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m0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		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argmax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m0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);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Оптимальный путь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		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 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) ;</a:t>
            </a:r>
            <a:endParaRPr lang="ru-RU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03200"/>
            <a:ext cx="7772400" cy="6858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Другая 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постановка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990600"/>
            <a:ext cx="8586787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Для каждого наблюденного значения </a:t>
            </a:r>
            <a:r>
              <a:rPr lang="ru-RU" sz="2400"/>
              <a:t>определить </a:t>
            </a:r>
            <a:r>
              <a:rPr lang="ru-RU" sz="2400" smtClean="0"/>
              <a:t>вероятность </a:t>
            </a:r>
            <a:r>
              <a:rPr lang="ru-RU" sz="2400" dirty="0"/>
              <a:t>того, что в этот момент монета была правильной.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Для этого </a:t>
            </a:r>
            <a:r>
              <a:rPr lang="ru-RU" sz="2400"/>
              <a:t>надо </a:t>
            </a:r>
            <a:r>
              <a:rPr lang="ru-RU" sz="2400" smtClean="0"/>
              <a:t>просуммировать </a:t>
            </a:r>
            <a:r>
              <a:rPr lang="ru-RU" sz="2400"/>
              <a:t>по </a:t>
            </a:r>
            <a:r>
              <a:rPr lang="ru-RU" sz="2400" smtClean="0"/>
              <a:t>всем </a:t>
            </a:r>
            <a:r>
              <a:rPr lang="ru-RU" sz="2400" dirty="0"/>
              <a:t>путям, проходящим через точку </a:t>
            </a:r>
            <a:r>
              <a:rPr lang="en-US" sz="2400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400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ru-RU" sz="2400"/>
              <a:t> </a:t>
            </a:r>
            <a:r>
              <a:rPr lang="ru-RU" sz="2400" smtClean="0"/>
              <a:t>вероятности </a:t>
            </a:r>
            <a:r>
              <a:rPr lang="ru-RU" sz="2400" dirty="0"/>
              <a:t>этих путей. Для решения этой </a:t>
            </a:r>
            <a:r>
              <a:rPr lang="ru-RU" sz="2400"/>
              <a:t>задачи </a:t>
            </a:r>
            <a:r>
              <a:rPr lang="ru-RU" sz="2400" smtClean="0"/>
              <a:t>достаточно вспомнить динамическое </a:t>
            </a:r>
            <a:r>
              <a:rPr lang="ru-RU" sz="2400" dirty="0"/>
              <a:t>программирование над </a:t>
            </a:r>
            <a:r>
              <a:rPr lang="ru-RU" sz="2400"/>
              <a:t>полукольцом </a:t>
            </a:r>
            <a:r>
              <a:rPr lang="ru-RU" sz="2400" smtClean="0"/>
              <a:t>с использованием </a:t>
            </a:r>
            <a:r>
              <a:rPr lang="ru-RU" sz="2400"/>
              <a:t>операции </a:t>
            </a:r>
            <a:r>
              <a:rPr lang="ru-RU" sz="2400" smtClean="0"/>
              <a:t>сложения </a:t>
            </a:r>
            <a:r>
              <a:rPr lang="ru-RU" sz="2400" dirty="0"/>
              <a:t>и умножения.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ru-RU" sz="2400" smtClean="0"/>
              <a:t>Нас интересует вероятность</a:t>
            </a:r>
            <a:endParaRPr lang="ru-RU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P(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|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P(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=k) / P(x)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Оцениваем значение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P(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P(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…x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•P(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i+1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…</a:t>
            </a:r>
            <a:r>
              <a:rPr lang="en-US" sz="20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ru-RU" sz="20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| </a:t>
            </a:r>
            <a:r>
              <a:rPr lang="el-GR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sz="2000" b="1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ru-RU" sz="2000">
                <a:cs typeface="Times New Roman" pitchFamily="18" charset="0"/>
              </a:rPr>
              <a:t>Первый </a:t>
            </a:r>
            <a:r>
              <a:rPr lang="ru-RU" sz="2000" smtClean="0">
                <a:cs typeface="Times New Roman" pitchFamily="18" charset="0"/>
              </a:rPr>
              <a:t>сомножитель 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sz="2000" dirty="0">
                <a:cs typeface="Times New Roman" pitchFamily="18" charset="0"/>
              </a:rPr>
              <a:t> =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en-US" sz="1800" dirty="0">
                <a:cs typeface="Times New Roman" pitchFamily="18" charset="0"/>
              </a:rPr>
              <a:t>P(</a:t>
            </a:r>
            <a:r>
              <a:rPr lang="en-US" sz="1800" i="1" dirty="0">
                <a:cs typeface="Times New Roman" pitchFamily="18" charset="0"/>
              </a:rPr>
              <a:t>x</a:t>
            </a:r>
            <a:r>
              <a:rPr lang="en-US" sz="1800" i="1" baseline="-25000" dirty="0">
                <a:cs typeface="Times New Roman" pitchFamily="18" charset="0"/>
              </a:rPr>
              <a:t>1</a:t>
            </a:r>
            <a:r>
              <a:rPr lang="en-US" sz="1800" i="1" dirty="0">
                <a:cs typeface="Times New Roman" pitchFamily="18" charset="0"/>
              </a:rPr>
              <a:t>…x</a:t>
            </a:r>
            <a:r>
              <a:rPr lang="en-US" sz="1800" i="1" baseline="-25000" dirty="0">
                <a:cs typeface="Times New Roman" pitchFamily="18" charset="0"/>
              </a:rPr>
              <a:t>i</a:t>
            </a:r>
            <a:r>
              <a:rPr lang="en-US" sz="1800" i="1" dirty="0">
                <a:cs typeface="Times New Roman" pitchFamily="18" charset="0"/>
              </a:rPr>
              <a:t>, </a:t>
            </a:r>
            <a:r>
              <a:rPr lang="el-GR" sz="1800" i="1" dirty="0">
                <a:cs typeface="Times New Roman" pitchFamily="18" charset="0"/>
              </a:rPr>
              <a:t>π</a:t>
            </a:r>
            <a:r>
              <a:rPr lang="en-US" sz="1800" i="1" baseline="-25000" dirty="0" err="1">
                <a:cs typeface="Times New Roman" pitchFamily="18" charset="0"/>
              </a:rPr>
              <a:t>i</a:t>
            </a:r>
            <a:r>
              <a:rPr lang="en-US" sz="1800" i="1" dirty="0">
                <a:cs typeface="Times New Roman" pitchFamily="18" charset="0"/>
              </a:rPr>
              <a:t>=k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определяем </a:t>
            </a:r>
            <a:r>
              <a:rPr lang="ru-RU" sz="2000" smtClean="0">
                <a:cs typeface="Times New Roman" pitchFamily="18" charset="0"/>
              </a:rPr>
              <a:t>просмотром </a:t>
            </a:r>
            <a:r>
              <a:rPr lang="ru-RU" sz="2000" dirty="0">
                <a:cs typeface="Times New Roman" pitchFamily="18" charset="0"/>
              </a:rPr>
              <a:t>вперед</a:t>
            </a:r>
          </a:p>
          <a:p>
            <a:pPr lvl="1">
              <a:lnSpc>
                <a:spcPct val="90000"/>
              </a:lnSpc>
            </a:pPr>
            <a:r>
              <a:rPr lang="ru-RU" sz="2000">
                <a:cs typeface="Times New Roman" pitchFamily="18" charset="0"/>
              </a:rPr>
              <a:t>Второй </a:t>
            </a:r>
            <a:r>
              <a:rPr lang="ru-RU" sz="2000" smtClean="0">
                <a:cs typeface="Times New Roman" pitchFamily="18" charset="0"/>
              </a:rPr>
              <a:t>сомножитель </a:t>
            </a:r>
            <a:r>
              <a:rPr lang="en-US" sz="2000" b="1" i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b</a:t>
            </a:r>
            <a:r>
              <a:rPr lang="en-US" sz="2000" b="1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000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US" sz="2000" dirty="0">
                <a:cs typeface="Times New Roman" pitchFamily="18" charset="0"/>
              </a:rPr>
              <a:t>  = 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en-US" sz="1800" dirty="0">
                <a:cs typeface="Times New Roman" pitchFamily="18" charset="0"/>
              </a:rPr>
              <a:t>P(</a:t>
            </a:r>
            <a:r>
              <a:rPr lang="en-US" sz="1800" i="1" dirty="0">
                <a:cs typeface="Times New Roman" pitchFamily="18" charset="0"/>
              </a:rPr>
              <a:t>x</a:t>
            </a:r>
            <a:r>
              <a:rPr lang="en-US" sz="1800" i="1" baseline="-25000" dirty="0">
                <a:cs typeface="Times New Roman" pitchFamily="18" charset="0"/>
              </a:rPr>
              <a:t>i+1</a:t>
            </a:r>
            <a:r>
              <a:rPr lang="en-US" sz="1800" i="1" dirty="0">
                <a:cs typeface="Times New Roman" pitchFamily="18" charset="0"/>
              </a:rPr>
              <a:t>…</a:t>
            </a:r>
            <a:r>
              <a:rPr lang="en-US" sz="1800" i="1" dirty="0" err="1">
                <a:cs typeface="Times New Roman" pitchFamily="18" charset="0"/>
              </a:rPr>
              <a:t>x</a:t>
            </a:r>
            <a:r>
              <a:rPr lang="en-US" sz="1800" i="1" baseline="-25000" dirty="0" err="1">
                <a:cs typeface="Times New Roman" pitchFamily="18" charset="0"/>
              </a:rPr>
              <a:t>L</a:t>
            </a:r>
            <a:r>
              <a:rPr lang="ru-RU" sz="1800" i="1" baseline="-25000" dirty="0">
                <a:cs typeface="Times New Roman" pitchFamily="18" charset="0"/>
              </a:rPr>
              <a:t> </a:t>
            </a:r>
            <a:r>
              <a:rPr lang="en-US" sz="1800" i="1" dirty="0">
                <a:cs typeface="Times New Roman" pitchFamily="18" charset="0"/>
              </a:rPr>
              <a:t>| </a:t>
            </a:r>
            <a:r>
              <a:rPr lang="el-GR" sz="1800" i="1" dirty="0">
                <a:cs typeface="Times New Roman" pitchFamily="18" charset="0"/>
              </a:rPr>
              <a:t>π</a:t>
            </a:r>
            <a:r>
              <a:rPr lang="en-US" sz="1800" i="1" baseline="-25000" dirty="0" err="1">
                <a:cs typeface="Times New Roman" pitchFamily="18" charset="0"/>
              </a:rPr>
              <a:t>i</a:t>
            </a:r>
            <a:r>
              <a:rPr lang="en-US" sz="1800" i="1" dirty="0">
                <a:cs typeface="Times New Roman" pitchFamily="18" charset="0"/>
              </a:rPr>
              <a:t>=k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определяем </a:t>
            </a:r>
            <a:r>
              <a:rPr lang="ru-RU" sz="2000" smtClean="0">
                <a:cs typeface="Times New Roman" pitchFamily="18" charset="0"/>
              </a:rPr>
              <a:t>просмотром </a:t>
            </a:r>
            <a:r>
              <a:rPr lang="ru-RU" sz="2000" dirty="0">
                <a:cs typeface="Times New Roman" pitchFamily="18" charset="0"/>
              </a:rPr>
              <a:t>назад</a:t>
            </a:r>
            <a:endParaRPr lang="el-GR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0"/>
            <a:ext cx="7772400" cy="762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Forward / backward </a:t>
            </a: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Forward:   </a:t>
            </a:r>
            <a:r>
              <a:rPr lang="ru-RU">
                <a:cs typeface="Times New Roman" pitchFamily="18" charset="0"/>
              </a:rPr>
              <a:t>по определению</a:t>
            </a: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endParaRPr lang="en-US" b="1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f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…x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l-G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f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(0)=1, f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(0)=0, k&gt;0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f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(i) = e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(x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∑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f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(i-1)  a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P(X)= ∑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f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(L)a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k0</a:t>
            </a:r>
            <a:endParaRPr lang="en-US" sz="2800" b="1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Backward: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b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(i) =</a:t>
            </a: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P(x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i+1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…x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ru-RU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| </a:t>
            </a:r>
            <a:r>
              <a:rPr lang="el-G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π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b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(L) = a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k0</a:t>
            </a:r>
            <a:endParaRPr lang="en-US" b="1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b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(i) =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(x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i+1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b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(i+1)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P(X)= ∑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0l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e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(x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b</a:t>
            </a:r>
            <a:r>
              <a:rPr lang="en-US" sz="2800" b="1" i="1" baseline="-25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(1)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177800"/>
            <a:ext cx="7772400" cy="762000"/>
          </a:xfrm>
        </p:spPr>
        <p:txBody>
          <a:bodyPr/>
          <a:lstStyle/>
          <a:p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параметров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559800" cy="482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cs typeface="Times New Roman" pitchFamily="18" charset="0"/>
              </a:rPr>
              <a:t>Есть </a:t>
            </a:r>
            <a:r>
              <a:rPr lang="ru-RU">
                <a:cs typeface="Times New Roman" pitchFamily="18" charset="0"/>
              </a:rPr>
              <a:t>две </a:t>
            </a:r>
            <a:r>
              <a:rPr lang="ru-RU" smtClean="0">
                <a:cs typeface="Times New Roman" pitchFamily="18" charset="0"/>
              </a:rPr>
              <a:t>постановки </a:t>
            </a:r>
            <a:r>
              <a:rPr lang="ru-RU" dirty="0">
                <a:cs typeface="Times New Roman" pitchFamily="18" charset="0"/>
              </a:rPr>
              <a:t>задачи.</a:t>
            </a:r>
          </a:p>
          <a:p>
            <a:pPr lvl="1">
              <a:lnSpc>
                <a:spcPct val="90000"/>
              </a:lnSpc>
            </a:pPr>
            <a:r>
              <a:rPr lang="ru-RU" smtClean="0">
                <a:cs typeface="Times New Roman" pitchFamily="18" charset="0"/>
              </a:rPr>
              <a:t>Есть множество </a:t>
            </a:r>
            <a:r>
              <a:rPr lang="ru-RU">
                <a:cs typeface="Times New Roman" pitchFamily="18" charset="0"/>
              </a:rPr>
              <a:t>наблюдений </a:t>
            </a:r>
            <a:r>
              <a:rPr lang="ru-RU" smtClean="0">
                <a:cs typeface="Times New Roman" pitchFamily="18" charset="0"/>
              </a:rPr>
              <a:t>с </a:t>
            </a:r>
            <a:r>
              <a:rPr lang="ru-RU" dirty="0">
                <a:cs typeface="Times New Roman" pitchFamily="18" charset="0"/>
              </a:rPr>
              <a:t>указанием, </a:t>
            </a:r>
            <a:r>
              <a:rPr lang="ru-RU">
                <a:cs typeface="Times New Roman" pitchFamily="18" charset="0"/>
              </a:rPr>
              <a:t>где </a:t>
            </a:r>
            <a:r>
              <a:rPr lang="ru-RU" smtClean="0">
                <a:cs typeface="Times New Roman" pitchFamily="18" charset="0"/>
              </a:rPr>
              <a:t>происходит смена </a:t>
            </a:r>
            <a:r>
              <a:rPr lang="ru-RU" dirty="0">
                <a:cs typeface="Times New Roman" pitchFamily="18" charset="0"/>
              </a:rPr>
              <a:t>моделей 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(обучающая выборка,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training set)</a:t>
            </a:r>
          </a:p>
          <a:p>
            <a:pPr lvl="1">
              <a:lnSpc>
                <a:spcPct val="90000"/>
              </a:lnSpc>
            </a:pPr>
            <a:r>
              <a:rPr lang="ru-RU" smtClean="0">
                <a:cs typeface="Times New Roman" pitchFamily="18" charset="0"/>
              </a:rPr>
              <a:t>Есть множество </a:t>
            </a:r>
            <a:r>
              <a:rPr lang="ru-RU" dirty="0">
                <a:cs typeface="Times New Roman" pitchFamily="18" charset="0"/>
              </a:rPr>
              <a:t>наблюдений, </a:t>
            </a:r>
            <a:r>
              <a:rPr lang="ru-RU">
                <a:cs typeface="Times New Roman" pitchFamily="18" charset="0"/>
              </a:rPr>
              <a:t>но </a:t>
            </a:r>
            <a:r>
              <a:rPr lang="ru-RU" smtClean="0">
                <a:cs typeface="Times New Roman" pitchFamily="18" charset="0"/>
              </a:rPr>
              <a:t>смена </a:t>
            </a:r>
            <a:r>
              <a:rPr lang="ru-RU" dirty="0">
                <a:cs typeface="Times New Roman" pitchFamily="18" charset="0"/>
              </a:rPr>
              <a:t>моделей нам не дана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Times New Roman" pitchFamily="18" charset="0"/>
              </a:rPr>
              <a:t>В </a:t>
            </a:r>
            <a:r>
              <a:rPr lang="ru-RU">
                <a:cs typeface="Times New Roman" pitchFamily="18" charset="0"/>
              </a:rPr>
              <a:t>обоих </a:t>
            </a:r>
            <a:r>
              <a:rPr lang="ru-RU" smtClean="0">
                <a:cs typeface="Times New Roman" pitchFamily="18" charset="0"/>
              </a:rPr>
              <a:t>случаях предполагается известными сами </a:t>
            </a:r>
            <a:r>
              <a:rPr lang="ru-RU" dirty="0">
                <a:cs typeface="Times New Roman" pitchFamily="18" charset="0"/>
              </a:rPr>
              <a:t>модели, т.е. конечные </a:t>
            </a:r>
            <a:r>
              <a:rPr lang="ru-RU">
                <a:cs typeface="Times New Roman" pitchFamily="18" charset="0"/>
              </a:rPr>
              <a:t>автоматы </a:t>
            </a:r>
            <a:r>
              <a:rPr lang="ru-RU" smtClean="0">
                <a:cs typeface="Times New Roman" pitchFamily="18" charset="0"/>
              </a:rPr>
              <a:t>описаны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>
                <a:cs typeface="Times New Roman" pitchFamily="18" charset="0"/>
              </a:rPr>
              <a:t>но </a:t>
            </a:r>
            <a:r>
              <a:rPr lang="ru-RU" smtClean="0">
                <a:cs typeface="Times New Roman" pitchFamily="18" charset="0"/>
              </a:rPr>
              <a:t>неизвестны числа </a:t>
            </a:r>
            <a:r>
              <a:rPr lang="ru-RU">
                <a:cs typeface="Times New Roman" pitchFamily="18" charset="0"/>
              </a:rPr>
              <a:t>на </a:t>
            </a:r>
            <a:r>
              <a:rPr lang="ru-RU" smtClean="0">
                <a:cs typeface="Times New Roman" pitchFamily="18" charset="0"/>
              </a:rPr>
              <a:t>стрелках </a:t>
            </a:r>
            <a:r>
              <a:rPr lang="ru-RU">
                <a:cs typeface="Times New Roman" pitchFamily="18" charset="0"/>
              </a:rPr>
              <a:t>и </a:t>
            </a:r>
            <a:r>
              <a:rPr lang="ru-RU" smtClean="0">
                <a:cs typeface="Times New Roman" pitchFamily="18" charset="0"/>
              </a:rPr>
              <a:t>вероятности эмиссии</a:t>
            </a:r>
            <a:r>
              <a:rPr lang="ru-RU" dirty="0">
                <a:cs typeface="Times New Roman" pitchFamily="18" charset="0"/>
              </a:rPr>
              <a:t>.</a:t>
            </a:r>
            <a:endParaRPr lang="el-GR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7772400" cy="1270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параметров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при наличии обучающей выборки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473200"/>
            <a:ext cx="8636000" cy="5130800"/>
          </a:xfrm>
        </p:spPr>
        <p:txBody>
          <a:bodyPr/>
          <a:lstStyle/>
          <a:p>
            <a:r>
              <a:rPr lang="ru-RU" smtClean="0"/>
              <a:t>Здесь используется </a:t>
            </a:r>
            <a:r>
              <a:rPr lang="ru-RU" dirty="0"/>
              <a:t>техника оценки параметров методом наибольшего правдоподобия.</a:t>
            </a:r>
          </a:p>
          <a:p>
            <a:r>
              <a:rPr lang="ru-RU" smtClean="0"/>
              <a:t>Пусть </a:t>
            </a:r>
            <a:endParaRPr lang="ru-RU" dirty="0"/>
          </a:p>
          <a:p>
            <a:pPr lvl="1"/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r>
              <a:rPr lang="en-US" dirty="0"/>
              <a:t> – </a:t>
            </a:r>
            <a:r>
              <a:rPr lang="ru-RU"/>
              <a:t>набор </a:t>
            </a:r>
            <a:r>
              <a:rPr lang="ru-RU" smtClean="0"/>
              <a:t>независимых </a:t>
            </a:r>
            <a:r>
              <a:rPr lang="ru-RU" dirty="0"/>
              <a:t>наблюдений</a:t>
            </a:r>
          </a:p>
          <a:p>
            <a:pPr lvl="1"/>
            <a:r>
              <a:rPr lang="el-GR" i="1" dirty="0">
                <a:cs typeface="Times New Roman" pitchFamily="18" charset="0"/>
              </a:rPr>
              <a:t>θ</a:t>
            </a:r>
            <a:r>
              <a:rPr lang="ru-RU" dirty="0">
                <a:cs typeface="Times New Roman" pitchFamily="18" charset="0"/>
              </a:rPr>
              <a:t> – набор параметров, которые надо оценить</a:t>
            </a:r>
          </a:p>
          <a:p>
            <a:r>
              <a:rPr lang="ru-RU" dirty="0">
                <a:cs typeface="Times New Roman" pitchFamily="18" charset="0"/>
              </a:rPr>
              <a:t>Тогда </a:t>
            </a:r>
            <a:r>
              <a:rPr lang="ru-RU">
                <a:cs typeface="Times New Roman" pitchFamily="18" charset="0"/>
              </a:rPr>
              <a:t>надо </a:t>
            </a:r>
            <a:r>
              <a:rPr lang="ru-RU" smtClean="0">
                <a:cs typeface="Times New Roman" pitchFamily="18" charset="0"/>
              </a:rPr>
              <a:t>максимизировать </a:t>
            </a:r>
            <a:r>
              <a:rPr lang="ru-RU" dirty="0">
                <a:cs typeface="Times New Roman" pitchFamily="18" charset="0"/>
              </a:rPr>
              <a:t/>
            </a:r>
            <a:br>
              <a:rPr lang="ru-RU" dirty="0">
                <a:cs typeface="Times New Roman" pitchFamily="18" charset="0"/>
              </a:rPr>
            </a:br>
            <a:r>
              <a:rPr lang="ru-RU" dirty="0">
                <a:cs typeface="Times New Roman" pitchFamily="18" charset="0"/>
              </a:rPr>
              <a:t> </a:t>
            </a:r>
            <a:r>
              <a:rPr lang="el-GR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=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argmax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en-U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 i="1" baseline="30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 </a:t>
            </a:r>
            <a:r>
              <a:rPr lang="el-GR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		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argmax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l-GR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{∑ </a:t>
            </a:r>
            <a:r>
              <a:rPr lang="en-US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log P(</a:t>
            </a:r>
            <a:r>
              <a:rPr lang="en-US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 i="1" baseline="30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en-US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| </a:t>
            </a:r>
            <a:r>
              <a:rPr lang="el-GR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θ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7772400" cy="1143000"/>
          </a:xfrm>
        </p:spPr>
        <p:txBody>
          <a:bodyPr/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параметров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при наличии обучающей выборки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652463" y="2782888"/>
            <a:ext cx="198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При </a:t>
            </a:r>
            <a:r>
              <a:rPr lang="ru-RU" sz="2400" smtClean="0">
                <a:effectLst/>
              </a:rPr>
              <a:t>условиях</a:t>
            </a:r>
            <a:endParaRPr lang="ru-RU" sz="2400" dirty="0">
              <a:effectLst/>
            </a:endParaRP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716213" y="2749550"/>
          <a:ext cx="3078162" cy="647700"/>
        </p:xfrm>
        <a:graphic>
          <a:graphicData uri="http://schemas.openxmlformats.org/presentationml/2006/ole">
            <p:oleObj spid="_x0000_s225287" name="Формула" r:id="rId4" imgW="1688760" imgH="355320" progId="Equation.3">
              <p:embed/>
            </p:oleObj>
          </a:graphicData>
        </a:graphic>
      </p:graphicFrame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290" name="Object 10"/>
          <p:cNvGraphicFramePr>
            <a:graphicFrameLocks noChangeAspect="1"/>
          </p:cNvGraphicFramePr>
          <p:nvPr/>
        </p:nvGraphicFramePr>
        <p:xfrm>
          <a:off x="339725" y="4359275"/>
          <a:ext cx="8037513" cy="877888"/>
        </p:xfrm>
        <a:graphic>
          <a:graphicData uri="http://schemas.openxmlformats.org/presentationml/2006/ole">
            <p:oleObj spid="_x0000_s225290" name="Формула" r:id="rId5" imgW="4445000" imgH="482600" progId="Equation.3">
              <p:embed/>
            </p:oleObj>
          </a:graphicData>
        </a:graphic>
      </p:graphicFrame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292" name="Object 12"/>
          <p:cNvGraphicFramePr>
            <a:graphicFrameLocks noChangeAspect="1"/>
          </p:cNvGraphicFramePr>
          <p:nvPr/>
        </p:nvGraphicFramePr>
        <p:xfrm>
          <a:off x="152400" y="2008188"/>
          <a:ext cx="8924925" cy="693737"/>
        </p:xfrm>
        <a:graphic>
          <a:graphicData uri="http://schemas.openxmlformats.org/presentationml/2006/ole">
            <p:oleObj spid="_x0000_s225292" name="Формула" r:id="rId6" imgW="4902120" imgH="380880" progId="Equation.3">
              <p:embed/>
            </p:oleObj>
          </a:graphicData>
        </a:graphic>
      </p:graphicFrame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339725" y="3854450"/>
            <a:ext cx="629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Метод неопределенных множителей Лагранжа</a:t>
            </a:r>
          </a:p>
        </p:txBody>
      </p:sp>
      <p:sp>
        <p:nvSpPr>
          <p:cNvPr id="225295" name="Oval 15"/>
          <p:cNvSpPr>
            <a:spLocks noChangeArrowheads="1"/>
          </p:cNvSpPr>
          <p:nvPr/>
        </p:nvSpPr>
        <p:spPr bwMode="auto">
          <a:xfrm>
            <a:off x="928688" y="1214438"/>
            <a:ext cx="312737" cy="2619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a</a:t>
            </a:r>
            <a:endParaRPr lang="ru-RU" sz="2400">
              <a:effectLst/>
            </a:endParaRPr>
          </a:p>
        </p:txBody>
      </p:sp>
      <p:sp>
        <p:nvSpPr>
          <p:cNvPr id="225296" name="Oval 16"/>
          <p:cNvSpPr>
            <a:spLocks noChangeArrowheads="1"/>
          </p:cNvSpPr>
          <p:nvPr/>
        </p:nvSpPr>
        <p:spPr bwMode="auto">
          <a:xfrm>
            <a:off x="1450975" y="1214438"/>
            <a:ext cx="312738" cy="2619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a</a:t>
            </a:r>
            <a:endParaRPr lang="ru-RU" sz="2400">
              <a:effectLst/>
            </a:endParaRPr>
          </a:p>
        </p:txBody>
      </p:sp>
      <p:sp>
        <p:nvSpPr>
          <p:cNvPr id="225297" name="Oval 17"/>
          <p:cNvSpPr>
            <a:spLocks noChangeArrowheads="1"/>
          </p:cNvSpPr>
          <p:nvPr/>
        </p:nvSpPr>
        <p:spPr bwMode="auto">
          <a:xfrm>
            <a:off x="1973263" y="1214438"/>
            <a:ext cx="312737" cy="2619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b</a:t>
            </a:r>
            <a:endParaRPr lang="ru-RU" sz="2400">
              <a:effectLst/>
            </a:endParaRPr>
          </a:p>
        </p:txBody>
      </p:sp>
      <p:sp>
        <p:nvSpPr>
          <p:cNvPr id="225298" name="Oval 18"/>
          <p:cNvSpPr>
            <a:spLocks noChangeArrowheads="1"/>
          </p:cNvSpPr>
          <p:nvPr/>
        </p:nvSpPr>
        <p:spPr bwMode="auto">
          <a:xfrm>
            <a:off x="2417763" y="1593850"/>
            <a:ext cx="312737" cy="2619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a</a:t>
            </a:r>
            <a:endParaRPr lang="ru-RU" sz="2400">
              <a:effectLst/>
            </a:endParaRPr>
          </a:p>
        </p:txBody>
      </p:sp>
      <p:sp>
        <p:nvSpPr>
          <p:cNvPr id="225299" name="Oval 19"/>
          <p:cNvSpPr>
            <a:spLocks noChangeArrowheads="1"/>
          </p:cNvSpPr>
          <p:nvPr/>
        </p:nvSpPr>
        <p:spPr bwMode="auto">
          <a:xfrm>
            <a:off x="2963863" y="1593850"/>
            <a:ext cx="312737" cy="2619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effectLst/>
              </a:rPr>
              <a:t>a</a:t>
            </a:r>
            <a:endParaRPr lang="ru-RU" sz="2400">
              <a:effectLst/>
            </a:endParaRPr>
          </a:p>
        </p:txBody>
      </p:sp>
      <p:sp>
        <p:nvSpPr>
          <p:cNvPr id="225300" name="Line 20"/>
          <p:cNvSpPr>
            <a:spLocks noChangeShapeType="1"/>
          </p:cNvSpPr>
          <p:nvPr/>
        </p:nvSpPr>
        <p:spPr bwMode="auto">
          <a:xfrm>
            <a:off x="1241425" y="1346200"/>
            <a:ext cx="20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01" name="Line 21"/>
          <p:cNvSpPr>
            <a:spLocks noChangeShapeType="1"/>
          </p:cNvSpPr>
          <p:nvPr/>
        </p:nvSpPr>
        <p:spPr bwMode="auto">
          <a:xfrm>
            <a:off x="1762125" y="1346200"/>
            <a:ext cx="20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02" name="Line 22"/>
          <p:cNvSpPr>
            <a:spLocks noChangeShapeType="1"/>
          </p:cNvSpPr>
          <p:nvPr/>
        </p:nvSpPr>
        <p:spPr bwMode="auto">
          <a:xfrm>
            <a:off x="2740025" y="1724025"/>
            <a:ext cx="20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03" name="Line 23"/>
          <p:cNvSpPr>
            <a:spLocks noChangeShapeType="1"/>
          </p:cNvSpPr>
          <p:nvPr/>
        </p:nvSpPr>
        <p:spPr bwMode="auto">
          <a:xfrm>
            <a:off x="2244725" y="1422400"/>
            <a:ext cx="2063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0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04" name="Object 24"/>
          <p:cNvGraphicFramePr>
            <a:graphicFrameLocks noChangeAspect="1"/>
          </p:cNvGraphicFramePr>
          <p:nvPr/>
        </p:nvGraphicFramePr>
        <p:xfrm>
          <a:off x="365125" y="5653088"/>
          <a:ext cx="8180388" cy="806450"/>
        </p:xfrm>
        <a:graphic>
          <a:graphicData uri="http://schemas.openxmlformats.org/presentationml/2006/ole">
            <p:oleObj spid="_x0000_s225304" name="Формула" r:id="rId7" imgW="4737100" imgH="469900" progId="Equation.3">
              <p:embed/>
            </p:oleObj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1143000"/>
          </a:xfrm>
        </p:spPr>
        <p:txBody>
          <a:bodyPr/>
          <a:lstStyle/>
          <a:p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 параметров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HMM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при наличии обучающей выборки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295400"/>
            <a:ext cx="8737600" cy="535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Можно показать, что при </a:t>
            </a:r>
            <a:r>
              <a:rPr lang="ru-RU"/>
              <a:t>большом </a:t>
            </a:r>
            <a:r>
              <a:rPr lang="ru-RU" smtClean="0"/>
              <a:t>количестве </a:t>
            </a:r>
            <a:r>
              <a:rPr lang="ru-RU"/>
              <a:t>наблюдений </a:t>
            </a:r>
            <a:r>
              <a:rPr lang="ru-RU" smtClean="0"/>
              <a:t>справедливы </a:t>
            </a:r>
            <a:r>
              <a:rPr lang="ru-RU" dirty="0"/>
              <a:t>оценки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kl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kl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/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l'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kl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'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; 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(b) =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(b) /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∑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b'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(b');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kl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/>
              <a:t>– </a:t>
            </a:r>
            <a:r>
              <a:rPr lang="ru-RU"/>
              <a:t>наблюденное </a:t>
            </a:r>
            <a:r>
              <a:rPr lang="ru-RU" smtClean="0"/>
              <a:t>количество </a:t>
            </a:r>
            <a:r>
              <a:rPr lang="ru-RU" dirty="0"/>
              <a:t>переходов между моделями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(b)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/>
              <a:t>– </a:t>
            </a:r>
            <a:r>
              <a:rPr lang="ru-RU" smtClean="0"/>
              <a:t>количество </a:t>
            </a:r>
            <a:r>
              <a:rPr lang="ru-RU"/>
              <a:t>порожденных </a:t>
            </a:r>
            <a:r>
              <a:rPr lang="ru-RU" smtClean="0"/>
              <a:t>символов </a:t>
            </a:r>
            <a:r>
              <a:rPr lang="ru-RU"/>
              <a:t>в </a:t>
            </a:r>
            <a:r>
              <a:rPr lang="ru-RU" smtClean="0"/>
              <a:t>соответствующих </a:t>
            </a:r>
            <a:r>
              <a:rPr lang="ru-RU" dirty="0"/>
              <a:t>моделях</a:t>
            </a:r>
          </a:p>
          <a:p>
            <a:pPr>
              <a:lnSpc>
                <a:spcPct val="90000"/>
              </a:lnSpc>
            </a:pPr>
            <a:r>
              <a:rPr lang="ru-RU" dirty="0"/>
              <a:t>При малых размерах </a:t>
            </a:r>
            <a:r>
              <a:rPr lang="ru-RU"/>
              <a:t>выборки </a:t>
            </a:r>
            <a:r>
              <a:rPr lang="ru-RU" smtClean="0"/>
              <a:t>используют </a:t>
            </a:r>
            <a:r>
              <a:rPr lang="ru-RU"/>
              <a:t>технику </a:t>
            </a:r>
            <a:r>
              <a:rPr lang="ru-RU" smtClean="0"/>
              <a:t>псовдоотсчетов</a:t>
            </a:r>
            <a:r>
              <a:rPr lang="ru-RU" dirty="0"/>
              <a:t>, добавляя к наблюденным значениям </a:t>
            </a:r>
            <a:r>
              <a:rPr lang="ru-RU"/>
              <a:t>некоторое </a:t>
            </a:r>
            <a:r>
              <a:rPr lang="ru-RU" smtClean="0"/>
              <a:t>количество </a:t>
            </a:r>
            <a:r>
              <a:rPr lang="ru-RU" dirty="0"/>
              <a:t>шума.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82563"/>
            <a:ext cx="7772400" cy="625475"/>
          </a:xfrm>
        </p:spPr>
        <p:txBody>
          <a:bodyPr/>
          <a:lstStyle/>
          <a:p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нет обучающей выборки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96975"/>
            <a:ext cx="8534400" cy="53054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Итеративный алгоритм обучения </a:t>
            </a:r>
            <a:r>
              <a:rPr lang="ru-RU" sz="2800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Витерби</a:t>
            </a: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800" dirty="0"/>
              <a:t>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Выберем некоторые наборы параметров </a:t>
            </a:r>
            <a:r>
              <a:rPr lang="en-US" sz="2000" dirty="0"/>
              <a:t>HMM</a:t>
            </a:r>
            <a:r>
              <a:rPr lang="ru-RU" sz="2000" dirty="0"/>
              <a:t> (обычно </a:t>
            </a:r>
            <a:r>
              <a:rPr lang="ru-RU" sz="2000"/>
              <a:t>они </a:t>
            </a:r>
            <a:r>
              <a:rPr lang="ru-RU" sz="2000" smtClean="0"/>
              <a:t>генерируются случайно</a:t>
            </a:r>
            <a:r>
              <a:rPr lang="ru-RU" sz="2000" dirty="0"/>
              <a:t>).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Найдем для них оптимальные пути </a:t>
            </a:r>
            <a:r>
              <a:rPr lang="ru-RU" sz="2000"/>
              <a:t>во </a:t>
            </a:r>
            <a:r>
              <a:rPr lang="ru-RU" sz="2000" smtClean="0"/>
              <a:t>всех представленных </a:t>
            </a:r>
            <a:r>
              <a:rPr lang="ru-RU" sz="2000" dirty="0"/>
              <a:t>примерах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По найденным оптимальным путям определим новые параметры</a:t>
            </a:r>
            <a:r>
              <a:rPr lang="en-US" sz="2000"/>
              <a:t>, </a:t>
            </a:r>
            <a:r>
              <a:rPr lang="ru-RU" sz="2000" smtClean="0"/>
              <a:t>подсчитывая частоты эмиссии </a:t>
            </a:r>
            <a:r>
              <a:rPr lang="ru-RU" sz="2000" dirty="0"/>
              <a:t>и переходов.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Перейдем к шагу 2.</a:t>
            </a:r>
            <a:endParaRPr lang="en-US" sz="2000" dirty="0"/>
          </a:p>
          <a:p>
            <a:pPr marL="609600" indent="-609600">
              <a:lnSpc>
                <a:spcPct val="90000"/>
              </a:lnSpc>
            </a:pP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Итеративный алгоритм </a:t>
            </a:r>
            <a:r>
              <a:rPr lang="ru-RU" sz="2800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Баума-Велча</a:t>
            </a:r>
            <a:r>
              <a:rPr lang="ru-RU" sz="2800" dirty="0"/>
              <a:t> – то </a:t>
            </a:r>
            <a:r>
              <a:rPr lang="ru-RU" sz="2800"/>
              <a:t>же </a:t>
            </a:r>
            <a:r>
              <a:rPr lang="ru-RU" sz="2800" smtClean="0"/>
              <a:t>самое</a:t>
            </a:r>
            <a:r>
              <a:rPr lang="ru-RU" sz="2800" dirty="0"/>
              <a:t>, но </a:t>
            </a:r>
            <a:r>
              <a:rPr lang="ru-RU" sz="2800"/>
              <a:t>параметры </a:t>
            </a:r>
            <a:r>
              <a:rPr lang="ru-RU" sz="2800" smtClean="0"/>
              <a:t>оцениваются с </a:t>
            </a:r>
            <a:r>
              <a:rPr lang="ru-RU" sz="2800" dirty="0"/>
              <a:t>помощью </a:t>
            </a:r>
            <a:r>
              <a:rPr lang="en-US" sz="2800" dirty="0"/>
              <a:t>Forward-Backward.</a:t>
            </a:r>
            <a:endParaRPr lang="ru-RU" sz="2800" dirty="0"/>
          </a:p>
          <a:p>
            <a:pPr marL="990600" lvl="1" indent="-533400">
              <a:lnSpc>
                <a:spcPct val="90000"/>
              </a:lnSpc>
            </a:pPr>
            <a:r>
              <a:rPr lang="ru-RU" sz="2400" dirty="0"/>
              <a:t>Показано, что </a:t>
            </a:r>
            <a:r>
              <a:rPr lang="ru-RU" sz="2400"/>
              <a:t>алгоритм </a:t>
            </a:r>
            <a:r>
              <a:rPr lang="ru-RU" sz="2400" smtClean="0"/>
              <a:t>сходится </a:t>
            </a:r>
            <a:r>
              <a:rPr lang="ru-RU" sz="2400" dirty="0"/>
              <a:t>(отношение </a:t>
            </a:r>
            <a:r>
              <a:rPr lang="ru-RU" sz="2400"/>
              <a:t>правдоподобия </a:t>
            </a:r>
            <a:r>
              <a:rPr lang="ru-RU" sz="2400" smtClean="0"/>
              <a:t>растет </a:t>
            </a:r>
            <a:r>
              <a:rPr lang="ru-RU" sz="2400" dirty="0"/>
              <a:t>на каждой итерации)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smtClean="0"/>
              <a:t>Есть опасность </a:t>
            </a:r>
            <a:r>
              <a:rPr lang="ru-RU" sz="2800" dirty="0"/>
              <a:t>нахождения локального, а не </a:t>
            </a:r>
            <a:r>
              <a:rPr lang="ru-RU" sz="2800"/>
              <a:t>глобального </a:t>
            </a:r>
            <a:r>
              <a:rPr lang="ru-RU" sz="2800" smtClean="0"/>
              <a:t>экстремума</a:t>
            </a:r>
            <a:r>
              <a:rPr lang="ru-RU" sz="2800" dirty="0"/>
              <a:t>.</a:t>
            </a:r>
          </a:p>
          <a:p>
            <a:pPr marL="609600" indent="-609600"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5038"/>
          </a:xfrm>
        </p:spPr>
        <p:txBody>
          <a:bodyPr/>
          <a:lstStyle/>
          <a:p>
            <a:r>
              <a:rPr lang="ru-RU" sz="3600" dirty="0"/>
              <a:t>Оценки параметров по </a:t>
            </a:r>
            <a:r>
              <a:rPr lang="ru-RU" sz="3600" dirty="0" err="1" smtClean="0"/>
              <a:t>Бауму</a:t>
            </a:r>
            <a:r>
              <a:rPr lang="ru-RU" sz="3600" dirty="0" smtClean="0"/>
              <a:t> – </a:t>
            </a:r>
            <a:r>
              <a:rPr lang="ru-RU" sz="3600" dirty="0" err="1" smtClean="0"/>
              <a:t>Велчу</a:t>
            </a:r>
            <a:endParaRPr lang="ru-RU" sz="36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04875"/>
            <a:ext cx="8585200" cy="5648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Имея заданные параметры модели можно </a:t>
            </a:r>
            <a:r>
              <a:rPr lang="ru-RU" sz="2400"/>
              <a:t>определить </a:t>
            </a:r>
            <a:r>
              <a:rPr lang="ru-RU" sz="2400" smtClean="0"/>
              <a:t>вероятность </a:t>
            </a:r>
            <a:r>
              <a:rPr lang="ru-RU" sz="2400" dirty="0"/>
              <a:t>перехода </a:t>
            </a:r>
            <a:r>
              <a:rPr lang="ru-RU" sz="2400"/>
              <a:t>между </a:t>
            </a:r>
            <a:r>
              <a:rPr lang="ru-RU" sz="2400" smtClean="0"/>
              <a:t>состояниями</a:t>
            </a:r>
            <a:r>
              <a:rPr lang="ru-RU" sz="2400" dirty="0"/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>
                <a:cs typeface="Times New Roman" pitchFamily="18" charset="0"/>
              </a:rPr>
              <a:t>	где </a:t>
            </a:r>
            <a:r>
              <a:rPr lang="en-US" sz="2000" i="1" dirty="0" err="1">
                <a:cs typeface="Times New Roman" pitchFamily="18" charset="0"/>
              </a:rPr>
              <a:t>f</a:t>
            </a:r>
            <a:r>
              <a:rPr lang="en-US" sz="2000" i="1" baseline="-25000" dirty="0" err="1">
                <a:cs typeface="Times New Roman" pitchFamily="18" charset="0"/>
              </a:rPr>
              <a:t>k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 = P(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i="1" baseline="-25000" dirty="0">
                <a:cs typeface="Times New Roman" pitchFamily="18" charset="0"/>
              </a:rPr>
              <a:t>1</a:t>
            </a:r>
            <a:r>
              <a:rPr lang="en-US" sz="2000" i="1" dirty="0">
                <a:cs typeface="Times New Roman" pitchFamily="18" charset="0"/>
              </a:rPr>
              <a:t>…x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i="1" dirty="0">
                <a:cs typeface="Times New Roman" pitchFamily="18" charset="0"/>
              </a:rPr>
              <a:t>, </a:t>
            </a:r>
            <a:r>
              <a:rPr lang="el-GR" sz="2000" i="1" dirty="0">
                <a:cs typeface="Times New Roman" pitchFamily="18" charset="0"/>
              </a:rPr>
              <a:t>π</a:t>
            </a:r>
            <a:r>
              <a:rPr lang="en-US" sz="2000" i="1" baseline="-25000" dirty="0" err="1">
                <a:cs typeface="Times New Roman" pitchFamily="18" charset="0"/>
              </a:rPr>
              <a:t>i</a:t>
            </a:r>
            <a:r>
              <a:rPr lang="en-US" sz="2000" i="1" dirty="0">
                <a:cs typeface="Times New Roman" pitchFamily="18" charset="0"/>
              </a:rPr>
              <a:t>=k</a:t>
            </a:r>
            <a:r>
              <a:rPr lang="en-US" sz="2000" dirty="0">
                <a:cs typeface="Times New Roman" pitchFamily="18" charset="0"/>
              </a:rPr>
              <a:t>), </a:t>
            </a:r>
            <a:r>
              <a:rPr lang="en-US" sz="2000" i="1" dirty="0" err="1">
                <a:cs typeface="Times New Roman" pitchFamily="18" charset="0"/>
              </a:rPr>
              <a:t>b</a:t>
            </a:r>
            <a:r>
              <a:rPr lang="en-US" sz="2000" i="1" baseline="-25000" dirty="0" err="1">
                <a:cs typeface="Times New Roman" pitchFamily="18" charset="0"/>
              </a:rPr>
              <a:t>l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i="1" dirty="0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+1) •P(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i="1" baseline="-25000" dirty="0">
                <a:cs typeface="Times New Roman" pitchFamily="18" charset="0"/>
              </a:rPr>
              <a:t>i+1</a:t>
            </a:r>
            <a:r>
              <a:rPr lang="en-US" sz="2000" i="1" dirty="0">
                <a:cs typeface="Times New Roman" pitchFamily="18" charset="0"/>
              </a:rPr>
              <a:t>…</a:t>
            </a:r>
            <a:r>
              <a:rPr lang="en-US" sz="2000" i="1" dirty="0" err="1">
                <a:cs typeface="Times New Roman" pitchFamily="18" charset="0"/>
              </a:rPr>
              <a:t>x</a:t>
            </a:r>
            <a:r>
              <a:rPr lang="en-US" sz="2000" i="1" baseline="-25000" dirty="0" err="1">
                <a:cs typeface="Times New Roman" pitchFamily="18" charset="0"/>
              </a:rPr>
              <a:t>L</a:t>
            </a:r>
            <a:r>
              <a:rPr lang="ru-RU" sz="2000" i="1" baseline="-25000" dirty="0">
                <a:cs typeface="Times New Roman" pitchFamily="18" charset="0"/>
              </a:rPr>
              <a:t> </a:t>
            </a:r>
            <a:r>
              <a:rPr lang="en-US" sz="2000" i="1" dirty="0">
                <a:cs typeface="Times New Roman" pitchFamily="18" charset="0"/>
              </a:rPr>
              <a:t>| </a:t>
            </a:r>
            <a:r>
              <a:rPr lang="el-GR" sz="2000" i="1" dirty="0">
                <a:cs typeface="Times New Roman" pitchFamily="18" charset="0"/>
              </a:rPr>
              <a:t>π</a:t>
            </a:r>
            <a:r>
              <a:rPr lang="en-US" sz="2000" i="1" baseline="-25000" dirty="0">
                <a:cs typeface="Times New Roman" pitchFamily="18" charset="0"/>
              </a:rPr>
              <a:t>i+1</a:t>
            </a:r>
            <a:r>
              <a:rPr lang="en-US" sz="2000" i="1" dirty="0">
                <a:cs typeface="Times New Roman" pitchFamily="18" charset="0"/>
              </a:rPr>
              <a:t>=l</a:t>
            </a:r>
            <a:r>
              <a:rPr lang="en-US" sz="2000" dirty="0">
                <a:cs typeface="Times New Roman" pitchFamily="18" charset="0"/>
              </a:rPr>
              <a:t>) – </a:t>
            </a:r>
            <a:r>
              <a:rPr lang="ru-RU" sz="2000" dirty="0">
                <a:cs typeface="Times New Roman" pitchFamily="18" charset="0"/>
              </a:rPr>
              <a:t>значения, полученные при прямом и обратном проходе.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ru-RU" sz="2000" dirty="0">
                <a:cs typeface="Times New Roman" pitchFamily="18" charset="0"/>
              </a:rPr>
              <a:t>Тогда для переходных </a:t>
            </a:r>
            <a:r>
              <a:rPr lang="ru-RU" sz="2000">
                <a:cs typeface="Times New Roman" pitchFamily="18" charset="0"/>
              </a:rPr>
              <a:t>и </a:t>
            </a:r>
            <a:r>
              <a:rPr lang="ru-RU" sz="2000" smtClean="0">
                <a:cs typeface="Times New Roman" pitchFamily="18" charset="0"/>
              </a:rPr>
              <a:t>эмиссионных вероятностей </a:t>
            </a:r>
            <a:r>
              <a:rPr lang="ru-RU" sz="2000" dirty="0">
                <a:cs typeface="Times New Roman" pitchFamily="18" charset="0"/>
              </a:rPr>
              <a:t>получим оценки </a:t>
            </a:r>
            <a:r>
              <a:rPr lang="ru-RU" sz="2000">
                <a:cs typeface="Times New Roman" pitchFamily="18" charset="0"/>
              </a:rPr>
              <a:t>для </a:t>
            </a:r>
            <a:r>
              <a:rPr lang="ru-RU" sz="2000" smtClean="0">
                <a:cs typeface="Times New Roman" pitchFamily="18" charset="0"/>
              </a:rPr>
              <a:t>количества </a:t>
            </a:r>
            <a:r>
              <a:rPr lang="ru-RU" sz="2000" dirty="0">
                <a:cs typeface="Times New Roman" pitchFamily="18" charset="0"/>
              </a:rPr>
              <a:t>переходов и </a:t>
            </a:r>
            <a:r>
              <a:rPr lang="ru-RU" sz="2000">
                <a:cs typeface="Times New Roman" pitchFamily="18" charset="0"/>
              </a:rPr>
              <a:t>порожденных </a:t>
            </a:r>
            <a:r>
              <a:rPr lang="ru-RU" sz="2000" smtClean="0">
                <a:cs typeface="Times New Roman" pitchFamily="18" charset="0"/>
              </a:rPr>
              <a:t>символов</a:t>
            </a:r>
            <a:r>
              <a:rPr lang="ru-RU" sz="2000" dirty="0"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	где </a:t>
            </a:r>
            <a:r>
              <a:rPr lang="en-US" sz="2400" i="1" dirty="0">
                <a:cs typeface="Times New Roman" pitchFamily="18" charset="0"/>
              </a:rPr>
              <a:t>x </a:t>
            </a:r>
            <a:r>
              <a:rPr lang="en-US" sz="2400" i="1" baseline="30000" dirty="0">
                <a:cs typeface="Times New Roman" pitchFamily="18" charset="0"/>
              </a:rPr>
              <a:t>j</a:t>
            </a:r>
            <a:r>
              <a:rPr lang="en-US" sz="2400" baseline="30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– </a:t>
            </a:r>
            <a:r>
              <a:rPr lang="en-US" sz="2400">
                <a:cs typeface="Times New Roman" pitchFamily="18" charset="0"/>
              </a:rPr>
              <a:t>j-</a:t>
            </a:r>
            <a:r>
              <a:rPr lang="ru-RU" sz="2400" smtClean="0">
                <a:cs typeface="Times New Roman" pitchFamily="18" charset="0"/>
              </a:rPr>
              <a:t>последовательность </a:t>
            </a:r>
            <a:r>
              <a:rPr lang="ru-RU" sz="2400" dirty="0">
                <a:cs typeface="Times New Roman" pitchFamily="18" charset="0"/>
              </a:rPr>
              <a:t>в выборке</a:t>
            </a:r>
            <a:r>
              <a:rPr lang="en-US" sz="2400" dirty="0">
                <a:cs typeface="Times New Roman" pitchFamily="18" charset="0"/>
              </a:rPr>
              <a:t>,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f </a:t>
            </a:r>
            <a:r>
              <a:rPr lang="en-US" sz="2400" i="1" baseline="30000" dirty="0" err="1">
                <a:cs typeface="Times New Roman" pitchFamily="18" charset="0"/>
              </a:rPr>
              <a:t>j</a:t>
            </a:r>
            <a:r>
              <a:rPr lang="en-US" sz="2400" i="1" baseline="-25000" dirty="0" err="1">
                <a:cs typeface="Times New Roman" pitchFamily="18" charset="0"/>
              </a:rPr>
              <a:t>k</a:t>
            </a:r>
            <a:r>
              <a:rPr lang="en-US" sz="2400" i="1" baseline="-250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, b </a:t>
            </a:r>
            <a:r>
              <a:rPr lang="en-US" sz="2400" i="1" baseline="30000" dirty="0" err="1">
                <a:cs typeface="Times New Roman" pitchFamily="18" charset="0"/>
              </a:rPr>
              <a:t>j</a:t>
            </a:r>
            <a:r>
              <a:rPr lang="en-US" sz="2400" i="1" baseline="-25000" dirty="0" err="1">
                <a:cs typeface="Times New Roman" pitchFamily="18" charset="0"/>
              </a:rPr>
              <a:t>l</a:t>
            </a:r>
            <a:r>
              <a:rPr lang="en-US" sz="2400" i="1" baseline="-250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– </a:t>
            </a:r>
            <a:r>
              <a:rPr lang="ru-RU" sz="2400" dirty="0">
                <a:cs typeface="Times New Roman" pitchFamily="18" charset="0"/>
              </a:rPr>
              <a:t>результаты прямого и обратного прохода </a:t>
            </a:r>
            <a:r>
              <a:rPr lang="ru-RU" sz="2400">
                <a:cs typeface="Times New Roman" pitchFamily="18" charset="0"/>
              </a:rPr>
              <a:t>по </a:t>
            </a:r>
            <a:r>
              <a:rPr lang="ru-RU" sz="2400" smtClean="0">
                <a:cs typeface="Times New Roman" pitchFamily="18" charset="0"/>
              </a:rPr>
              <a:t>последовательности</a:t>
            </a:r>
            <a:r>
              <a:rPr lang="ru-RU" sz="2400" i="1" smtClean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 </a:t>
            </a:r>
            <a:r>
              <a:rPr lang="en-US" sz="2400" i="1" baseline="30000" dirty="0">
                <a:cs typeface="Times New Roman" pitchFamily="18" charset="0"/>
              </a:rPr>
              <a:t>j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093788" y="1781175"/>
          <a:ext cx="6570662" cy="966788"/>
        </p:xfrm>
        <a:graphic>
          <a:graphicData uri="http://schemas.openxmlformats.org/presentationml/2006/ole">
            <p:oleObj spid="_x0000_s130052" name="Формула" r:id="rId4" imgW="2844800" imgH="419100" progId="Equation.3">
              <p:embed/>
            </p:oleObj>
          </a:graphicData>
        </a:graphic>
      </p:graphicFrame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704850" y="4154488"/>
          <a:ext cx="4491038" cy="768350"/>
        </p:xfrm>
        <a:graphic>
          <a:graphicData uri="http://schemas.openxmlformats.org/presentationml/2006/ole">
            <p:oleObj spid="_x0000_s130054" name="Формула" r:id="rId5" imgW="2501900" imgH="431800" progId="Equation.3">
              <p:embed/>
            </p:oleObj>
          </a:graphicData>
        </a:graphic>
      </p:graphicFrame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5354638" y="4173538"/>
          <a:ext cx="3549650" cy="887412"/>
        </p:xfrm>
        <a:graphic>
          <a:graphicData uri="http://schemas.openxmlformats.org/presentationml/2006/ole">
            <p:oleObj spid="_x0000_s130056" name="Формула" r:id="rId6" imgW="19812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8" name="Rectangle 98"/>
          <p:cNvSpPr>
            <a:spLocks noChangeArrowheads="1"/>
          </p:cNvSpPr>
          <p:nvPr/>
        </p:nvSpPr>
        <p:spPr bwMode="auto">
          <a:xfrm>
            <a:off x="2432050" y="3895725"/>
            <a:ext cx="1974850" cy="900113"/>
          </a:xfrm>
          <a:prstGeom prst="rect">
            <a:avLst/>
          </a:prstGeom>
          <a:gradFill rotWithShape="1">
            <a:gsLst>
              <a:gs pos="0">
                <a:srgbClr val="33CC33">
                  <a:alpha val="27000"/>
                </a:srgbClr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8" name="Rectangle 88"/>
          <p:cNvSpPr>
            <a:spLocks noChangeArrowheads="1"/>
          </p:cNvSpPr>
          <p:nvPr/>
        </p:nvSpPr>
        <p:spPr bwMode="auto">
          <a:xfrm>
            <a:off x="5595938" y="5129213"/>
            <a:ext cx="1828800" cy="1625600"/>
          </a:xfrm>
          <a:prstGeom prst="rect">
            <a:avLst/>
          </a:prstGeom>
          <a:gradFill rotWithShape="1">
            <a:gsLst>
              <a:gs pos="0">
                <a:schemeClr val="hlink">
                  <a:alpha val="67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5" name="Rectangle 55"/>
          <p:cNvSpPr>
            <a:spLocks noChangeArrowheads="1"/>
          </p:cNvSpPr>
          <p:nvPr/>
        </p:nvSpPr>
        <p:spPr bwMode="auto">
          <a:xfrm>
            <a:off x="5640388" y="2314575"/>
            <a:ext cx="1727200" cy="2489200"/>
          </a:xfrm>
          <a:prstGeom prst="rect">
            <a:avLst/>
          </a:prstGeom>
          <a:gradFill rotWithShape="1">
            <a:gsLst>
              <a:gs pos="0">
                <a:srgbClr val="00AAA6"/>
              </a:gs>
              <a:gs pos="100000">
                <a:srgbClr val="00AAA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560388" y="3275013"/>
            <a:ext cx="1374775" cy="2108200"/>
          </a:xfrm>
          <a:prstGeom prst="rect">
            <a:avLst/>
          </a:prstGeom>
          <a:gradFill rotWithShape="1">
            <a:gsLst>
              <a:gs pos="0">
                <a:srgbClr val="000099">
                  <a:alpha val="39000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23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Предсказание 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кодирующих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областей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прокариотах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065213"/>
            <a:ext cx="8062912" cy="216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Реальная </a:t>
            </a:r>
            <a:r>
              <a:rPr lang="ru-RU" sz="2800" smtClean="0"/>
              <a:t>схема </a:t>
            </a:r>
            <a:r>
              <a:rPr lang="en-US" sz="2800" dirty="0"/>
              <a:t>HMM</a:t>
            </a:r>
            <a:r>
              <a:rPr lang="ru-RU" sz="2800" dirty="0"/>
              <a:t> </a:t>
            </a:r>
            <a:r>
              <a:rPr lang="ru-RU" sz="2800"/>
              <a:t>для </a:t>
            </a:r>
            <a:r>
              <a:rPr lang="ru-RU" sz="2800" smtClean="0"/>
              <a:t>поиска </a:t>
            </a:r>
            <a:r>
              <a:rPr lang="ru-RU" sz="2800"/>
              <a:t>кодирующих </a:t>
            </a:r>
            <a:r>
              <a:rPr lang="ru-RU" sz="2800" smtClean="0"/>
              <a:t>областей сложнее</a:t>
            </a:r>
            <a:r>
              <a:rPr lang="ru-RU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Включает </a:t>
            </a:r>
            <a:r>
              <a:rPr lang="ru-RU" sz="2400"/>
              <a:t>в </a:t>
            </a:r>
            <a:r>
              <a:rPr lang="ru-RU" sz="2400" smtClean="0"/>
              <a:t>себя </a:t>
            </a:r>
            <a:r>
              <a:rPr lang="en-US" sz="2400"/>
              <a:t>SD</a:t>
            </a:r>
            <a:r>
              <a:rPr lang="ru-RU" sz="2400"/>
              <a:t> </a:t>
            </a:r>
            <a:r>
              <a:rPr lang="ru-RU" sz="2400" smtClean="0"/>
              <a:t>сайт</a:t>
            </a:r>
            <a:endParaRPr lang="ru-RU" sz="2400" dirty="0"/>
          </a:p>
          <a:p>
            <a:pPr lvl="1">
              <a:lnSpc>
                <a:spcPct val="90000"/>
              </a:lnSpc>
            </a:pPr>
            <a:r>
              <a:rPr lang="ru-RU" sz="2400"/>
              <a:t>Учитывает </a:t>
            </a:r>
            <a:r>
              <a:rPr lang="ru-RU" sz="2400" smtClean="0"/>
              <a:t>неравномерность </a:t>
            </a:r>
            <a:r>
              <a:rPr lang="ru-RU" sz="2400"/>
              <a:t/>
            </a:r>
            <a:br>
              <a:rPr lang="ru-RU" sz="2400"/>
            </a:br>
            <a:r>
              <a:rPr lang="ru-RU" sz="2400" smtClean="0"/>
              <a:t>следования </a:t>
            </a:r>
            <a:r>
              <a:rPr lang="ru-RU" sz="2400" dirty="0"/>
              <a:t>кодонов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1174750" y="3438525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1174750" y="390366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C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1174750" y="4368800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G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1174750" y="4835525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T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489075" y="3351213"/>
            <a:ext cx="41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e</a:t>
            </a:r>
            <a:r>
              <a:rPr lang="en-US" baseline="-25000">
                <a:effectLst/>
              </a:rPr>
              <a:t>A</a:t>
            </a:r>
            <a:endParaRPr lang="ru-RU">
              <a:effectLst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489075" y="3821113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e</a:t>
            </a:r>
            <a:r>
              <a:rPr lang="en-US" baseline="-25000">
                <a:effectLst/>
              </a:rPr>
              <a:t>C</a:t>
            </a:r>
            <a:endParaRPr lang="ru-RU">
              <a:effectLst/>
            </a:endParaRP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1501775" y="4265613"/>
            <a:ext cx="41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e</a:t>
            </a:r>
            <a:r>
              <a:rPr lang="en-US" baseline="-25000">
                <a:effectLst/>
              </a:rPr>
              <a:t>G</a:t>
            </a:r>
            <a:endParaRPr lang="ru-RU">
              <a:effectLst/>
            </a:endParaRP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489075" y="4748213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/>
              </a:rPr>
              <a:t>e</a:t>
            </a:r>
            <a:r>
              <a:rPr lang="en-US" baseline="-25000">
                <a:effectLst/>
              </a:rPr>
              <a:t>T</a:t>
            </a:r>
            <a:endParaRPr lang="ru-RU">
              <a:effectLst/>
            </a:endParaRP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1962150" y="4270375"/>
            <a:ext cx="55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4" name="Oval 14"/>
          <p:cNvSpPr>
            <a:spLocks noChangeArrowheads="1"/>
          </p:cNvSpPr>
          <p:nvPr/>
        </p:nvSpPr>
        <p:spPr bwMode="auto">
          <a:xfrm>
            <a:off x="2520950" y="41132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35" name="Oval 15"/>
          <p:cNvSpPr>
            <a:spLocks noChangeArrowheads="1"/>
          </p:cNvSpPr>
          <p:nvPr/>
        </p:nvSpPr>
        <p:spPr bwMode="auto">
          <a:xfrm>
            <a:off x="3155950" y="41132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T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36" name="Oval 16"/>
          <p:cNvSpPr>
            <a:spLocks noChangeArrowheads="1"/>
          </p:cNvSpPr>
          <p:nvPr/>
        </p:nvSpPr>
        <p:spPr bwMode="auto">
          <a:xfrm>
            <a:off x="4522788" y="4113213"/>
            <a:ext cx="330200" cy="304800"/>
          </a:xfrm>
          <a:prstGeom prst="ellipse">
            <a:avLst/>
          </a:prstGeom>
          <a:solidFill>
            <a:srgbClr val="00AAA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2851150" y="42703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3511550" y="42703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2809875" y="39004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3444875" y="39004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5703888" y="29575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43" name="Oval 23"/>
          <p:cNvSpPr>
            <a:spLocks noChangeArrowheads="1"/>
          </p:cNvSpPr>
          <p:nvPr/>
        </p:nvSpPr>
        <p:spPr bwMode="auto">
          <a:xfrm>
            <a:off x="6326188" y="29575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44" name="Oval 24"/>
          <p:cNvSpPr>
            <a:spLocks noChangeArrowheads="1"/>
          </p:cNvSpPr>
          <p:nvPr/>
        </p:nvSpPr>
        <p:spPr bwMode="auto">
          <a:xfrm>
            <a:off x="6948488" y="29575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C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45" name="Line 25"/>
          <p:cNvSpPr>
            <a:spLocks noChangeShapeType="1"/>
          </p:cNvSpPr>
          <p:nvPr/>
        </p:nvSpPr>
        <p:spPr bwMode="auto">
          <a:xfrm>
            <a:off x="6008688" y="31400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>
            <a:off x="6643688" y="30892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9" name="Oval 29"/>
          <p:cNvSpPr>
            <a:spLocks noChangeArrowheads="1"/>
          </p:cNvSpPr>
          <p:nvPr/>
        </p:nvSpPr>
        <p:spPr bwMode="auto">
          <a:xfrm>
            <a:off x="5691188" y="33893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50" name="Oval 30"/>
          <p:cNvSpPr>
            <a:spLocks noChangeArrowheads="1"/>
          </p:cNvSpPr>
          <p:nvPr/>
        </p:nvSpPr>
        <p:spPr bwMode="auto">
          <a:xfrm>
            <a:off x="6313488" y="33893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51" name="Oval 31"/>
          <p:cNvSpPr>
            <a:spLocks noChangeArrowheads="1"/>
          </p:cNvSpPr>
          <p:nvPr/>
        </p:nvSpPr>
        <p:spPr bwMode="auto">
          <a:xfrm>
            <a:off x="6935788" y="33893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G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52" name="Line 32"/>
          <p:cNvSpPr>
            <a:spLocks noChangeShapeType="1"/>
          </p:cNvSpPr>
          <p:nvPr/>
        </p:nvSpPr>
        <p:spPr bwMode="auto">
          <a:xfrm>
            <a:off x="5995988" y="35718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>
            <a:off x="6630988" y="35210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56" name="Oval 36"/>
          <p:cNvSpPr>
            <a:spLocks noChangeArrowheads="1"/>
          </p:cNvSpPr>
          <p:nvPr/>
        </p:nvSpPr>
        <p:spPr bwMode="auto">
          <a:xfrm>
            <a:off x="5691188" y="38084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57" name="Oval 37"/>
          <p:cNvSpPr>
            <a:spLocks noChangeArrowheads="1"/>
          </p:cNvSpPr>
          <p:nvPr/>
        </p:nvSpPr>
        <p:spPr bwMode="auto">
          <a:xfrm>
            <a:off x="6313488" y="38084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58" name="Oval 38"/>
          <p:cNvSpPr>
            <a:spLocks noChangeArrowheads="1"/>
          </p:cNvSpPr>
          <p:nvPr/>
        </p:nvSpPr>
        <p:spPr bwMode="auto">
          <a:xfrm>
            <a:off x="6935788" y="38084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T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59" name="Line 39"/>
          <p:cNvSpPr>
            <a:spLocks noChangeShapeType="1"/>
          </p:cNvSpPr>
          <p:nvPr/>
        </p:nvSpPr>
        <p:spPr bwMode="auto">
          <a:xfrm>
            <a:off x="5995988" y="39909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1" name="Line 41"/>
          <p:cNvSpPr>
            <a:spLocks noChangeShapeType="1"/>
          </p:cNvSpPr>
          <p:nvPr/>
        </p:nvSpPr>
        <p:spPr bwMode="auto">
          <a:xfrm>
            <a:off x="6630988" y="39401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3" name="Oval 43"/>
          <p:cNvSpPr>
            <a:spLocks noChangeArrowheads="1"/>
          </p:cNvSpPr>
          <p:nvPr/>
        </p:nvSpPr>
        <p:spPr bwMode="auto">
          <a:xfrm>
            <a:off x="5691188" y="25384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64" name="Oval 44"/>
          <p:cNvSpPr>
            <a:spLocks noChangeArrowheads="1"/>
          </p:cNvSpPr>
          <p:nvPr/>
        </p:nvSpPr>
        <p:spPr bwMode="auto">
          <a:xfrm>
            <a:off x="6313488" y="25384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65" name="Oval 45"/>
          <p:cNvSpPr>
            <a:spLocks noChangeArrowheads="1"/>
          </p:cNvSpPr>
          <p:nvPr/>
        </p:nvSpPr>
        <p:spPr bwMode="auto">
          <a:xfrm>
            <a:off x="6935788" y="25384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66" name="Line 46"/>
          <p:cNvSpPr>
            <a:spLocks noChangeShapeType="1"/>
          </p:cNvSpPr>
          <p:nvPr/>
        </p:nvSpPr>
        <p:spPr bwMode="auto">
          <a:xfrm>
            <a:off x="5995988" y="27209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5929313" y="2351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68" name="Line 48"/>
          <p:cNvSpPr>
            <a:spLocks noChangeShapeType="1"/>
          </p:cNvSpPr>
          <p:nvPr/>
        </p:nvSpPr>
        <p:spPr bwMode="auto">
          <a:xfrm>
            <a:off x="6630988" y="26701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6665913" y="23256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70" name="Oval 50"/>
          <p:cNvSpPr>
            <a:spLocks noChangeArrowheads="1"/>
          </p:cNvSpPr>
          <p:nvPr/>
        </p:nvSpPr>
        <p:spPr bwMode="auto">
          <a:xfrm>
            <a:off x="6034088" y="4160838"/>
            <a:ext cx="127000" cy="12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1" name="Oval 51"/>
          <p:cNvSpPr>
            <a:spLocks noChangeArrowheads="1"/>
          </p:cNvSpPr>
          <p:nvPr/>
        </p:nvSpPr>
        <p:spPr bwMode="auto">
          <a:xfrm>
            <a:off x="6407150" y="4160838"/>
            <a:ext cx="127000" cy="12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2" name="Oval 52"/>
          <p:cNvSpPr>
            <a:spLocks noChangeArrowheads="1"/>
          </p:cNvSpPr>
          <p:nvPr/>
        </p:nvSpPr>
        <p:spPr bwMode="auto">
          <a:xfrm>
            <a:off x="6780213" y="4160838"/>
            <a:ext cx="127000" cy="12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4" name="Text Box 54"/>
          <p:cNvSpPr txBox="1">
            <a:spLocks noChangeArrowheads="1"/>
          </p:cNvSpPr>
          <p:nvPr/>
        </p:nvSpPr>
        <p:spPr bwMode="auto">
          <a:xfrm>
            <a:off x="5853113" y="4222750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effectLst/>
              </a:rPr>
              <a:t>Кодоны</a:t>
            </a:r>
          </a:p>
        </p:txBody>
      </p:sp>
      <p:sp>
        <p:nvSpPr>
          <p:cNvPr id="81976" name="Line 56"/>
          <p:cNvSpPr>
            <a:spLocks noChangeShapeType="1"/>
          </p:cNvSpPr>
          <p:nvPr/>
        </p:nvSpPr>
        <p:spPr bwMode="auto">
          <a:xfrm flipV="1">
            <a:off x="4764088" y="2822575"/>
            <a:ext cx="825500" cy="130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7" name="Line 57"/>
          <p:cNvSpPr>
            <a:spLocks noChangeShapeType="1"/>
          </p:cNvSpPr>
          <p:nvPr/>
        </p:nvSpPr>
        <p:spPr bwMode="auto">
          <a:xfrm flipV="1">
            <a:off x="4806950" y="3195638"/>
            <a:ext cx="82550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8" name="Line 58"/>
          <p:cNvSpPr>
            <a:spLocks noChangeShapeType="1"/>
          </p:cNvSpPr>
          <p:nvPr/>
        </p:nvSpPr>
        <p:spPr bwMode="auto">
          <a:xfrm flipV="1">
            <a:off x="4837113" y="3568700"/>
            <a:ext cx="800100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4424363" y="3016250"/>
            <a:ext cx="83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codon</a:t>
            </a:r>
            <a:endParaRPr lang="ru-RU" sz="2400">
              <a:effectLst/>
            </a:endParaRPr>
          </a:p>
        </p:txBody>
      </p:sp>
      <p:sp>
        <p:nvSpPr>
          <p:cNvPr id="81980" name="Oval 60"/>
          <p:cNvSpPr>
            <a:spLocks noChangeArrowheads="1"/>
          </p:cNvSpPr>
          <p:nvPr/>
        </p:nvSpPr>
        <p:spPr bwMode="auto">
          <a:xfrm>
            <a:off x="3846513" y="4117975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G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81" name="Line 61"/>
          <p:cNvSpPr>
            <a:spLocks noChangeShapeType="1"/>
          </p:cNvSpPr>
          <p:nvPr/>
        </p:nvSpPr>
        <p:spPr bwMode="auto">
          <a:xfrm>
            <a:off x="4197350" y="42830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2" name="Text Box 62"/>
          <p:cNvSpPr txBox="1">
            <a:spLocks noChangeArrowheads="1"/>
          </p:cNvSpPr>
          <p:nvPr/>
        </p:nvSpPr>
        <p:spPr bwMode="auto">
          <a:xfrm>
            <a:off x="4130675" y="3913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83" name="Freeform 63"/>
          <p:cNvSpPr>
            <a:spLocks/>
          </p:cNvSpPr>
          <p:nvPr/>
        </p:nvSpPr>
        <p:spPr bwMode="auto">
          <a:xfrm>
            <a:off x="1208088" y="5387975"/>
            <a:ext cx="582612" cy="458788"/>
          </a:xfrm>
          <a:custGeom>
            <a:avLst/>
            <a:gdLst/>
            <a:ahLst/>
            <a:cxnLst>
              <a:cxn ang="0">
                <a:pos x="289" y="0"/>
              </a:cxn>
              <a:cxn ang="0">
                <a:pos x="349" y="168"/>
              </a:cxn>
              <a:cxn ang="0">
                <a:pos x="181" y="288"/>
              </a:cxn>
              <a:cxn ang="0">
                <a:pos x="19" y="174"/>
              </a:cxn>
              <a:cxn ang="0">
                <a:pos x="67" y="6"/>
              </a:cxn>
            </a:cxnLst>
            <a:rect l="0" t="0" r="r" b="b"/>
            <a:pathLst>
              <a:path w="367" h="289">
                <a:moveTo>
                  <a:pt x="289" y="0"/>
                </a:moveTo>
                <a:cubicBezTo>
                  <a:pt x="299" y="28"/>
                  <a:pt x="367" y="120"/>
                  <a:pt x="349" y="168"/>
                </a:cubicBezTo>
                <a:cubicBezTo>
                  <a:pt x="331" y="216"/>
                  <a:pt x="236" y="287"/>
                  <a:pt x="181" y="288"/>
                </a:cubicBezTo>
                <a:cubicBezTo>
                  <a:pt x="126" y="289"/>
                  <a:pt x="38" y="221"/>
                  <a:pt x="19" y="174"/>
                </a:cubicBezTo>
                <a:cubicBezTo>
                  <a:pt x="0" y="127"/>
                  <a:pt x="57" y="41"/>
                  <a:pt x="67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4" name="Oval 64"/>
          <p:cNvSpPr>
            <a:spLocks noChangeArrowheads="1"/>
          </p:cNvSpPr>
          <p:nvPr/>
        </p:nvSpPr>
        <p:spPr bwMode="auto">
          <a:xfrm>
            <a:off x="8189913" y="4113213"/>
            <a:ext cx="330200" cy="304800"/>
          </a:xfrm>
          <a:prstGeom prst="ellipse">
            <a:avLst/>
          </a:prstGeom>
          <a:solidFill>
            <a:srgbClr val="00AAA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85" name="Line 65"/>
          <p:cNvSpPr>
            <a:spLocks noChangeShapeType="1"/>
          </p:cNvSpPr>
          <p:nvPr/>
        </p:nvSpPr>
        <p:spPr bwMode="auto">
          <a:xfrm>
            <a:off x="7392988" y="3560763"/>
            <a:ext cx="865187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6" name="Line 66"/>
          <p:cNvSpPr>
            <a:spLocks noChangeShapeType="1"/>
          </p:cNvSpPr>
          <p:nvPr/>
        </p:nvSpPr>
        <p:spPr bwMode="auto">
          <a:xfrm>
            <a:off x="7373938" y="3141663"/>
            <a:ext cx="884237" cy="977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7" name="Line 67"/>
          <p:cNvSpPr>
            <a:spLocks noChangeShapeType="1"/>
          </p:cNvSpPr>
          <p:nvPr/>
        </p:nvSpPr>
        <p:spPr bwMode="auto">
          <a:xfrm>
            <a:off x="7373938" y="2703513"/>
            <a:ext cx="893762" cy="139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8" name="Text Box 68"/>
          <p:cNvSpPr txBox="1">
            <a:spLocks noChangeArrowheads="1"/>
          </p:cNvSpPr>
          <p:nvPr/>
        </p:nvSpPr>
        <p:spPr bwMode="auto">
          <a:xfrm>
            <a:off x="7754938" y="30749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89" name="Freeform 69"/>
          <p:cNvSpPr>
            <a:spLocks/>
          </p:cNvSpPr>
          <p:nvPr/>
        </p:nvSpPr>
        <p:spPr bwMode="auto">
          <a:xfrm>
            <a:off x="4856163" y="4419600"/>
            <a:ext cx="3370262" cy="601663"/>
          </a:xfrm>
          <a:custGeom>
            <a:avLst/>
            <a:gdLst/>
            <a:ahLst/>
            <a:cxnLst>
              <a:cxn ang="0">
                <a:pos x="2307" y="18"/>
              </a:cxn>
              <a:cxn ang="0">
                <a:pos x="1847" y="402"/>
              </a:cxn>
              <a:cxn ang="0">
                <a:pos x="421" y="420"/>
              </a:cxn>
              <a:cxn ang="0">
                <a:pos x="0" y="0"/>
              </a:cxn>
            </a:cxnLst>
            <a:rect l="0" t="0" r="r" b="b"/>
            <a:pathLst>
              <a:path w="2307" h="487">
                <a:moveTo>
                  <a:pt x="2307" y="18"/>
                </a:moveTo>
                <a:cubicBezTo>
                  <a:pt x="2230" y="82"/>
                  <a:pt x="2161" y="335"/>
                  <a:pt x="1847" y="402"/>
                </a:cubicBezTo>
                <a:cubicBezTo>
                  <a:pt x="1533" y="469"/>
                  <a:pt x="729" y="487"/>
                  <a:pt x="421" y="420"/>
                </a:cubicBezTo>
                <a:cubicBezTo>
                  <a:pt x="113" y="353"/>
                  <a:pt x="88" y="87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0" name="Text Box 70"/>
          <p:cNvSpPr txBox="1">
            <a:spLocks noChangeArrowheads="1"/>
          </p:cNvSpPr>
          <p:nvPr/>
        </p:nvSpPr>
        <p:spPr bwMode="auto">
          <a:xfrm>
            <a:off x="8164513" y="45704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91" name="Oval 71"/>
          <p:cNvSpPr>
            <a:spLocks noChangeArrowheads="1"/>
          </p:cNvSpPr>
          <p:nvPr/>
        </p:nvSpPr>
        <p:spPr bwMode="auto">
          <a:xfrm>
            <a:off x="5730875" y="532606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T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92" name="Oval 72"/>
          <p:cNvSpPr>
            <a:spLocks noChangeArrowheads="1"/>
          </p:cNvSpPr>
          <p:nvPr/>
        </p:nvSpPr>
        <p:spPr bwMode="auto">
          <a:xfrm>
            <a:off x="6340475" y="5327650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G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93" name="Oval 73"/>
          <p:cNvSpPr>
            <a:spLocks noChangeArrowheads="1"/>
          </p:cNvSpPr>
          <p:nvPr/>
        </p:nvSpPr>
        <p:spPr bwMode="auto">
          <a:xfrm>
            <a:off x="6950075" y="5327650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94" name="Line 74"/>
          <p:cNvSpPr>
            <a:spLocks noChangeShapeType="1"/>
          </p:cNvSpPr>
          <p:nvPr/>
        </p:nvSpPr>
        <p:spPr bwMode="auto">
          <a:xfrm>
            <a:off x="6022975" y="5475288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5" name="Text Box 75"/>
          <p:cNvSpPr txBox="1">
            <a:spLocks noChangeArrowheads="1"/>
          </p:cNvSpPr>
          <p:nvPr/>
        </p:nvSpPr>
        <p:spPr bwMode="auto">
          <a:xfrm>
            <a:off x="5956300" y="5105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96" name="Line 76"/>
          <p:cNvSpPr>
            <a:spLocks noChangeShapeType="1"/>
          </p:cNvSpPr>
          <p:nvPr/>
        </p:nvSpPr>
        <p:spPr bwMode="auto">
          <a:xfrm>
            <a:off x="6646863" y="5461000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7" name="Text Box 77"/>
          <p:cNvSpPr txBox="1">
            <a:spLocks noChangeArrowheads="1"/>
          </p:cNvSpPr>
          <p:nvPr/>
        </p:nvSpPr>
        <p:spPr bwMode="auto">
          <a:xfrm>
            <a:off x="6580188" y="50911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1998" name="Oval 78"/>
          <p:cNvSpPr>
            <a:spLocks noChangeArrowheads="1"/>
          </p:cNvSpPr>
          <p:nvPr/>
        </p:nvSpPr>
        <p:spPr bwMode="auto">
          <a:xfrm>
            <a:off x="5718175" y="5684838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T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1999" name="Oval 79"/>
          <p:cNvSpPr>
            <a:spLocks noChangeArrowheads="1"/>
          </p:cNvSpPr>
          <p:nvPr/>
        </p:nvSpPr>
        <p:spPr bwMode="auto">
          <a:xfrm>
            <a:off x="6327775" y="5686425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2000" name="Oval 80"/>
          <p:cNvSpPr>
            <a:spLocks noChangeArrowheads="1"/>
          </p:cNvSpPr>
          <p:nvPr/>
        </p:nvSpPr>
        <p:spPr bwMode="auto">
          <a:xfrm>
            <a:off x="6937375" y="5686425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2001" name="Line 81"/>
          <p:cNvSpPr>
            <a:spLocks noChangeShapeType="1"/>
          </p:cNvSpPr>
          <p:nvPr/>
        </p:nvSpPr>
        <p:spPr bwMode="auto">
          <a:xfrm>
            <a:off x="6010275" y="5834063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2" name="Line 82"/>
          <p:cNvSpPr>
            <a:spLocks noChangeShapeType="1"/>
          </p:cNvSpPr>
          <p:nvPr/>
        </p:nvSpPr>
        <p:spPr bwMode="auto">
          <a:xfrm>
            <a:off x="6634163" y="5819775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3" name="Oval 83"/>
          <p:cNvSpPr>
            <a:spLocks noChangeArrowheads="1"/>
          </p:cNvSpPr>
          <p:nvPr/>
        </p:nvSpPr>
        <p:spPr bwMode="auto">
          <a:xfrm>
            <a:off x="5718175" y="6042025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T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2004" name="Oval 84"/>
          <p:cNvSpPr>
            <a:spLocks noChangeArrowheads="1"/>
          </p:cNvSpPr>
          <p:nvPr/>
        </p:nvSpPr>
        <p:spPr bwMode="auto">
          <a:xfrm>
            <a:off x="6327775" y="60436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A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2005" name="Oval 85"/>
          <p:cNvSpPr>
            <a:spLocks noChangeArrowheads="1"/>
          </p:cNvSpPr>
          <p:nvPr/>
        </p:nvSpPr>
        <p:spPr bwMode="auto">
          <a:xfrm>
            <a:off x="6937375" y="6043613"/>
            <a:ext cx="330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effectLst/>
              </a:rPr>
              <a:t>G</a:t>
            </a:r>
            <a:endParaRPr lang="ru-RU" b="1">
              <a:solidFill>
                <a:schemeClr val="bg2"/>
              </a:solidFill>
              <a:effectLst/>
            </a:endParaRPr>
          </a:p>
        </p:txBody>
      </p:sp>
      <p:sp>
        <p:nvSpPr>
          <p:cNvPr id="82006" name="Line 86"/>
          <p:cNvSpPr>
            <a:spLocks noChangeShapeType="1"/>
          </p:cNvSpPr>
          <p:nvPr/>
        </p:nvSpPr>
        <p:spPr bwMode="auto">
          <a:xfrm>
            <a:off x="6010275" y="6191250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7" name="Line 87"/>
          <p:cNvSpPr>
            <a:spLocks noChangeShapeType="1"/>
          </p:cNvSpPr>
          <p:nvPr/>
        </p:nvSpPr>
        <p:spPr bwMode="auto">
          <a:xfrm>
            <a:off x="6634163" y="6176963"/>
            <a:ext cx="33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9" name="Text Box 89"/>
          <p:cNvSpPr txBox="1">
            <a:spLocks noChangeArrowheads="1"/>
          </p:cNvSpPr>
          <p:nvPr/>
        </p:nvSpPr>
        <p:spPr bwMode="auto">
          <a:xfrm>
            <a:off x="6084888" y="6286500"/>
            <a:ext cx="83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smtClean="0">
                <a:effectLst/>
              </a:rPr>
              <a:t>Стоп</a:t>
            </a:r>
            <a:endParaRPr lang="ru-RU" sz="2400" dirty="0">
              <a:effectLst/>
            </a:endParaRPr>
          </a:p>
        </p:txBody>
      </p:sp>
      <p:sp>
        <p:nvSpPr>
          <p:cNvPr id="82010" name="Line 90"/>
          <p:cNvSpPr>
            <a:spLocks noChangeShapeType="1"/>
          </p:cNvSpPr>
          <p:nvPr/>
        </p:nvSpPr>
        <p:spPr bwMode="auto">
          <a:xfrm>
            <a:off x="4778375" y="4451350"/>
            <a:ext cx="771525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1" name="Line 91"/>
          <p:cNvSpPr>
            <a:spLocks noChangeShapeType="1"/>
          </p:cNvSpPr>
          <p:nvPr/>
        </p:nvSpPr>
        <p:spPr bwMode="auto">
          <a:xfrm>
            <a:off x="4749800" y="4451350"/>
            <a:ext cx="830263" cy="1352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2" name="Line 92"/>
          <p:cNvSpPr>
            <a:spLocks noChangeShapeType="1"/>
          </p:cNvSpPr>
          <p:nvPr/>
        </p:nvSpPr>
        <p:spPr bwMode="auto">
          <a:xfrm>
            <a:off x="4719638" y="4451350"/>
            <a:ext cx="831850" cy="1700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3" name="Line 93"/>
          <p:cNvSpPr>
            <a:spLocks noChangeShapeType="1"/>
          </p:cNvSpPr>
          <p:nvPr/>
        </p:nvSpPr>
        <p:spPr bwMode="auto">
          <a:xfrm flipH="1" flipV="1">
            <a:off x="1924050" y="4960938"/>
            <a:ext cx="3667125" cy="1581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4" name="Text Box 94"/>
          <p:cNvSpPr txBox="1">
            <a:spLocks noChangeArrowheads="1"/>
          </p:cNvSpPr>
          <p:nvPr/>
        </p:nvSpPr>
        <p:spPr bwMode="auto">
          <a:xfrm>
            <a:off x="2014538" y="33067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start</a:t>
            </a:r>
            <a:endParaRPr lang="ru-RU" sz="2400">
              <a:effectLst/>
            </a:endParaRPr>
          </a:p>
        </p:txBody>
      </p:sp>
      <p:sp>
        <p:nvSpPr>
          <p:cNvPr id="82015" name="Text Box 95"/>
          <p:cNvSpPr txBox="1">
            <a:spLocks noChangeArrowheads="1"/>
          </p:cNvSpPr>
          <p:nvPr/>
        </p:nvSpPr>
        <p:spPr bwMode="auto">
          <a:xfrm>
            <a:off x="4278313" y="4989513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p</a:t>
            </a:r>
            <a:r>
              <a:rPr lang="en-US" sz="2400" baseline="-25000">
                <a:effectLst/>
              </a:rPr>
              <a:t>stop</a:t>
            </a:r>
            <a:endParaRPr lang="ru-RU" sz="2400">
              <a:effectLst/>
            </a:endParaRPr>
          </a:p>
        </p:txBody>
      </p:sp>
      <p:sp>
        <p:nvSpPr>
          <p:cNvPr id="82016" name="Text Box 96"/>
          <p:cNvSpPr txBox="1">
            <a:spLocks noChangeArrowheads="1"/>
          </p:cNvSpPr>
          <p:nvPr/>
        </p:nvSpPr>
        <p:spPr bwMode="auto">
          <a:xfrm>
            <a:off x="3316288" y="56451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effectLst/>
              </a:rPr>
              <a:t>1</a:t>
            </a:r>
            <a:endParaRPr lang="ru-RU" sz="1600" b="1">
              <a:effectLst/>
            </a:endParaRPr>
          </a:p>
        </p:txBody>
      </p:sp>
      <p:sp>
        <p:nvSpPr>
          <p:cNvPr id="82017" name="Text Box 97"/>
          <p:cNvSpPr txBox="1">
            <a:spLocks noChangeArrowheads="1"/>
          </p:cNvSpPr>
          <p:nvPr/>
        </p:nvSpPr>
        <p:spPr bwMode="auto">
          <a:xfrm>
            <a:off x="1143000" y="5743575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/>
              </a:rPr>
              <a:t>1-p</a:t>
            </a:r>
            <a:r>
              <a:rPr lang="en-US" sz="2400" baseline="-25000">
                <a:effectLst/>
              </a:rPr>
              <a:t>start</a:t>
            </a:r>
            <a:endParaRPr lang="ru-RU" sz="2400">
              <a:effectLst/>
            </a:endParaRPr>
          </a:p>
        </p:txBody>
      </p:sp>
      <p:sp>
        <p:nvSpPr>
          <p:cNvPr id="82019" name="Text Box 99"/>
          <p:cNvSpPr txBox="1">
            <a:spLocks noChangeArrowheads="1"/>
          </p:cNvSpPr>
          <p:nvPr/>
        </p:nvSpPr>
        <p:spPr bwMode="auto">
          <a:xfrm>
            <a:off x="3008313" y="4341813"/>
            <a:ext cx="94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smtClean="0">
                <a:effectLst/>
              </a:rPr>
              <a:t>Старт</a:t>
            </a:r>
            <a:endParaRPr lang="ru-RU" sz="2400" dirty="0">
              <a:effectLst/>
            </a:endParaRPr>
          </a:p>
        </p:txBody>
      </p:sp>
      <p:sp>
        <p:nvSpPr>
          <p:cNvPr id="82020" name="Text Box 100"/>
          <p:cNvSpPr txBox="1">
            <a:spLocks noChangeArrowheads="1"/>
          </p:cNvSpPr>
          <p:nvPr/>
        </p:nvSpPr>
        <p:spPr bwMode="auto">
          <a:xfrm rot="16200000">
            <a:off x="-272256" y="4080669"/>
            <a:ext cx="214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800" dirty="0" err="1">
                <a:effectLst/>
              </a:rPr>
              <a:t>некодирующая</a:t>
            </a:r>
            <a:r>
              <a:rPr lang="ru-RU" sz="1800">
                <a:effectLst/>
              </a:rPr>
              <a:t/>
            </a:r>
            <a:br>
              <a:rPr lang="ru-RU" sz="1800">
                <a:effectLst/>
              </a:rPr>
            </a:br>
            <a:r>
              <a:rPr lang="ru-RU" sz="1800" smtClean="0">
                <a:effectLst/>
              </a:rPr>
              <a:t>последовательность</a:t>
            </a:r>
            <a:endParaRPr lang="ru-RU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13260</TotalTime>
  <Words>9374</Words>
  <Application>Microsoft Office PowerPoint</Application>
  <PresentationFormat>Экран (4:3)</PresentationFormat>
  <Paragraphs>1954</Paragraphs>
  <Slides>178</Slides>
  <Notes>175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178</vt:i4>
      </vt:variant>
    </vt:vector>
  </HeadingPairs>
  <TitlesOfParts>
    <vt:vector size="183" baseType="lpstr">
      <vt:lpstr>Оформление по умолчанию</vt:lpstr>
      <vt:lpstr>Microsoft Equation 3.0</vt:lpstr>
      <vt:lpstr>Equation</vt:lpstr>
      <vt:lpstr>Диаграмма</vt:lpstr>
      <vt:lpstr>Формула</vt:lpstr>
      <vt:lpstr>Алгоритмы биоинформатики</vt:lpstr>
      <vt:lpstr>Информатика и Биоинформатика</vt:lpstr>
      <vt:lpstr>Пример: сравнение последовательностей</vt:lpstr>
      <vt:lpstr>Сравнение последовательностей</vt:lpstr>
      <vt:lpstr>Сравнение последовательностей</vt:lpstr>
      <vt:lpstr>Сравнение последовательностей</vt:lpstr>
      <vt:lpstr>Сравнение последовательностей</vt:lpstr>
      <vt:lpstr>Выравнивания</vt:lpstr>
      <vt:lpstr>Редакционное расстояние</vt:lpstr>
      <vt:lpstr>Сколько существует выравниваний?</vt:lpstr>
      <vt:lpstr>Динамическое программирование для редакционного расстояния</vt:lpstr>
      <vt:lpstr>Подмена задачи и обобщение</vt:lpstr>
      <vt:lpstr>Граничные условия</vt:lpstr>
      <vt:lpstr>Как не штрафовать за концевые делеции</vt:lpstr>
      <vt:lpstr>Алгортим Нидлмана – Вунша: оценка времени работы и необходимой памяти</vt:lpstr>
      <vt:lpstr>Где можно сэкономить?</vt:lpstr>
      <vt:lpstr>Линейный по памяти алгоритм Миллера – Маерса</vt:lpstr>
      <vt:lpstr>Алгоритм Миллера – Маерса</vt:lpstr>
      <vt:lpstr>Еще один способ сэкономить время и память</vt:lpstr>
      <vt:lpstr>Локальное выравнивание</vt:lpstr>
      <vt:lpstr>Алгоритм Смита – Ватермана</vt:lpstr>
      <vt:lpstr>Алгоритм Смита – Ватермана</vt:lpstr>
      <vt:lpstr>Алгоритм Смита – Ватермана</vt:lpstr>
      <vt:lpstr>Более общая зависимость штрафа за делецию от величины делеции</vt:lpstr>
      <vt:lpstr>Более общая зависимость штрафа за делецию от величины делеции. Алгоритм.</vt:lpstr>
      <vt:lpstr>Аффинные штрафы за делецию</vt:lpstr>
      <vt:lpstr>Алгоритм для аффинных штрафов</vt:lpstr>
      <vt:lpstr>Рекурсия для аффинных штрафов</vt:lpstr>
      <vt:lpstr>Статистика выравниваний</vt:lpstr>
      <vt:lpstr>Параметры выравнивания</vt:lpstr>
      <vt:lpstr>Статистика выравниваний</vt:lpstr>
      <vt:lpstr>Модели случайных последовательностей</vt:lpstr>
      <vt:lpstr>Частные случаи локального выравнивания </vt:lpstr>
      <vt:lpstr>Наибольшая общая подпоследовательность</vt:lpstr>
      <vt:lpstr>Наибольшее общее слово</vt:lpstr>
      <vt:lpstr>Зависимость от параметров</vt:lpstr>
      <vt:lpstr>Матрицы замен</vt:lpstr>
      <vt:lpstr>Откуда берутся параметры для выравнивания?</vt:lpstr>
      <vt:lpstr>Серия матриц BLOSUM</vt:lpstr>
      <vt:lpstr>Серия матриц PAM</vt:lpstr>
      <vt:lpstr>Серия матриц PAM</vt:lpstr>
      <vt:lpstr>Распределение экстремальных значений</vt:lpstr>
      <vt:lpstr>E-value и P-value</vt:lpstr>
      <vt:lpstr>Проблема малой сложности</vt:lpstr>
      <vt:lpstr>Проблема малой сложности: подходы к решению</vt:lpstr>
      <vt:lpstr>Алгоритм dust</vt:lpstr>
      <vt:lpstr>Алгоритм seg</vt:lpstr>
      <vt:lpstr>Алгоритм seg (окончание)</vt:lpstr>
      <vt:lpstr>Корректировка матрицы замен</vt:lpstr>
      <vt:lpstr>Какая матрица самая близкая?</vt:lpstr>
      <vt:lpstr>Поиск по банку</vt:lpstr>
      <vt:lpstr>Поиск по банку. Постановка задачи</vt:lpstr>
      <vt:lpstr>Поиск по банку. Хеширование.</vt:lpstr>
      <vt:lpstr>Поиск по банку. BLAST1.</vt:lpstr>
      <vt:lpstr>Поиск по банку. BLAST2.</vt:lpstr>
      <vt:lpstr>Поиск по банку. FASTA.</vt:lpstr>
      <vt:lpstr>Ещё один алгоритм быстрого выравнивания</vt:lpstr>
      <vt:lpstr>Введение в байесову статистику и некоторые дополнительные сведения из математики </vt:lpstr>
      <vt:lpstr>δ-функция</vt:lpstr>
      <vt:lpstr>Γ-функция</vt:lpstr>
      <vt:lpstr>Модели последовательностей</vt:lpstr>
      <vt:lpstr>Марковские цепи</vt:lpstr>
      <vt:lpstr>Матрица переходных вероятностей</vt:lpstr>
      <vt:lpstr>Марковские цепи и эволюция</vt:lpstr>
      <vt:lpstr>Марковские цепи и эволюция</vt:lpstr>
      <vt:lpstr>Марковские цепи высших порядков</vt:lpstr>
      <vt:lpstr>Оценка порядка марковской цепи в модели последовательностей</vt:lpstr>
      <vt:lpstr>Задача </vt:lpstr>
      <vt:lpstr>Введение в байесову статистику</vt:lpstr>
      <vt:lpstr>Введение в байесову статистику</vt:lpstr>
      <vt:lpstr>Введение в байесову статистику</vt:lpstr>
      <vt:lpstr>Введение в байесову статистику</vt:lpstr>
      <vt:lpstr>Определения</vt:lpstr>
      <vt:lpstr>Пример 1</vt:lpstr>
      <vt:lpstr>Пример 2</vt:lpstr>
      <vt:lpstr>Пример 3</vt:lpstr>
      <vt:lpstr>Пример 3 (продолжение) </vt:lpstr>
      <vt:lpstr>Пример 4</vt:lpstr>
      <vt:lpstr>Оценка параметров по результатам</vt:lpstr>
      <vt:lpstr>Распределение Дирихле </vt:lpstr>
      <vt:lpstr>Оценка по максимуму апостериорной вероятности (MAP)</vt:lpstr>
      <vt:lpstr>MAP-оценка</vt:lpstr>
      <vt:lpstr>prior = распределение Дирихле</vt:lpstr>
      <vt:lpstr>Скрытые Марковские модели (HMM)</vt:lpstr>
      <vt:lpstr>Пример</vt:lpstr>
      <vt:lpstr>Биологические примеры</vt:lpstr>
      <vt:lpstr>Описание HMM</vt:lpstr>
      <vt:lpstr>Решение задачи о монете</vt:lpstr>
      <vt:lpstr>Решение задачи о монете</vt:lpstr>
      <vt:lpstr>Viterbi рекурсия</vt:lpstr>
      <vt:lpstr>Другая постановка задачи</vt:lpstr>
      <vt:lpstr>Алгоритм Forward / backward </vt:lpstr>
      <vt:lpstr>Оценка параметров HMM</vt:lpstr>
      <vt:lpstr>Оценка параметров HMM при наличии обучающей выборки</vt:lpstr>
      <vt:lpstr>Оценка параметров HMM при наличии обучающей выборки</vt:lpstr>
      <vt:lpstr>Оценка параметров HMM при наличии обучающей выборки</vt:lpstr>
      <vt:lpstr>Если нет обучающей выборки</vt:lpstr>
      <vt:lpstr>Оценки параметров по Бауму – Велчу</vt:lpstr>
      <vt:lpstr>Предсказание кодирующих областей в прокариотах</vt:lpstr>
      <vt:lpstr>Оценка качества обучения</vt:lpstr>
      <vt:lpstr>Оценка качества обучения</vt:lpstr>
      <vt:lpstr>Казалось бы …</vt:lpstr>
      <vt:lpstr>HMM  и парное выравнивание</vt:lpstr>
      <vt:lpstr>Конечный автомат для парного выравнивания</vt:lpstr>
      <vt:lpstr>HMM для выравнивания</vt:lpstr>
      <vt:lpstr>Viterbi для выравнивания</vt:lpstr>
      <vt:lpstr>Случайная модель:  независимое порождение последовательностей</vt:lpstr>
      <vt:lpstr>Viterbi для log отношения правдоподобия</vt:lpstr>
      <vt:lpstr>Если есть несколько слабых выравниваний</vt:lpstr>
      <vt:lpstr>Forward </vt:lpstr>
      <vt:lpstr>Вероятностная генерация выравниваний</vt:lpstr>
      <vt:lpstr>Вероятность того, что xi и yj выравнены </vt:lpstr>
      <vt:lpstr>Backward</vt:lpstr>
      <vt:lpstr>Информация и энтропия</vt:lpstr>
      <vt:lpstr>Микро- и макросостояния (кое-что из статистической физики)</vt:lpstr>
      <vt:lpstr>Энтропия</vt:lpstr>
      <vt:lpstr>Энтропия и информация</vt:lpstr>
      <vt:lpstr>Информация</vt:lpstr>
      <vt:lpstr>Информация выравнивания  (bit-score)</vt:lpstr>
      <vt:lpstr>Взаимная энтропия</vt:lpstr>
      <vt:lpstr>Взаимная информация</vt:lpstr>
      <vt:lpstr>Профили</vt:lpstr>
      <vt:lpstr>Способы описания  множественного выравнивания</vt:lpstr>
      <vt:lpstr>Энтропия колонки</vt:lpstr>
      <vt:lpstr>HMM профиль</vt:lpstr>
      <vt:lpstr>HMM с учетом возможности вставок</vt:lpstr>
      <vt:lpstr>Определение параметров модели</vt:lpstr>
      <vt:lpstr>Для тонких выравниваний</vt:lpstr>
      <vt:lpstr>Смеси Дирихле</vt:lpstr>
      <vt:lpstr>Использование матрицы замен</vt:lpstr>
      <vt:lpstr>Использование предка</vt:lpstr>
      <vt:lpstr>А чему же равно A?</vt:lpstr>
      <vt:lpstr>Множественное выравнивание</vt:lpstr>
      <vt:lpstr>Множественное выравнивание</vt:lpstr>
      <vt:lpstr>Оценка качества множественного выравнивания Энтропийная оценка</vt:lpstr>
      <vt:lpstr>Оценка качества множественного выравнивания Сумма пар</vt:lpstr>
      <vt:lpstr>Если есть функционал, то его надо оптимизировать</vt:lpstr>
      <vt:lpstr>Динамическое программирование для множественного выравнивания</vt:lpstr>
      <vt:lpstr>Прогрессивное выравнивание</vt:lpstr>
      <vt:lpstr>Выравнивание профилей</vt:lpstr>
      <vt:lpstr>Взвешивание последовательностей</vt:lpstr>
      <vt:lpstr>Это еще не все … </vt:lpstr>
      <vt:lpstr>Взвешивание последовательностей</vt:lpstr>
      <vt:lpstr>Взвешивание последовательностей Метод Герштейна – Сонхаммера – Чотьи</vt:lpstr>
      <vt:lpstr>Взвешивание последовательностей Многогранники Вороного</vt:lpstr>
      <vt:lpstr>Взвешивание последовательностей Многогранники Вороного</vt:lpstr>
      <vt:lpstr>Взвешивание последовательностей Максимизация энтропии – метод Хеникофф</vt:lpstr>
      <vt:lpstr>Взвешивание последовательностей Максимизация энтропии</vt:lpstr>
      <vt:lpstr>ClustalW</vt:lpstr>
      <vt:lpstr>Улучшение выравнивания</vt:lpstr>
      <vt:lpstr>Улучшение выравнивания</vt:lpstr>
      <vt:lpstr>Поиск сигналов</vt:lpstr>
      <vt:lpstr>Постановка задачи</vt:lpstr>
      <vt:lpstr>Источник данных</vt:lpstr>
      <vt:lpstr>Графовая постановка задачи.</vt:lpstr>
      <vt:lpstr>HMM-постановка задачи</vt:lpstr>
      <vt:lpstr>Алгоритм максимизации ожидания (MEME) </vt:lpstr>
      <vt:lpstr>Гиббс сэмплер </vt:lpstr>
      <vt:lpstr>Вероятности для Гиббс сэмплера</vt:lpstr>
      <vt:lpstr>Дополнительные замечания</vt:lpstr>
      <vt:lpstr>RNA</vt:lpstr>
      <vt:lpstr>Вторичная структура РНК</vt:lpstr>
      <vt:lpstr>Элементы вторичной структуры</vt:lpstr>
      <vt:lpstr>Способы представления вторичных структур</vt:lpstr>
      <vt:lpstr>Задача </vt:lpstr>
      <vt:lpstr>Комбинаторный подход</vt:lpstr>
      <vt:lpstr>Структуры без псевдоузлов</vt:lpstr>
      <vt:lpstr>Оптимизация количества спаренных оснований</vt:lpstr>
      <vt:lpstr>Оптимизация количества спаренных оснований</vt:lpstr>
      <vt:lpstr>Динамическое программирование для количества спаренных оснований (Нуссинофф)</vt:lpstr>
      <vt:lpstr>Динамическое программирование для количества спаренных оснований</vt:lpstr>
      <vt:lpstr>Энергия вторичной структуры</vt:lpstr>
      <vt:lpstr>Энергия петель</vt:lpstr>
      <vt:lpstr>Минимизация энергии</vt:lpstr>
      <vt:lpstr>Алгоритм Зукера</vt:lpstr>
      <vt:lpstr>Алгоритм Зукера</vt:lpstr>
      <vt:lpstr>Проблемы минимизации энергии</vt:lpstr>
      <vt:lpstr>Решение проблем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биоинформатики</dc:title>
  <dc:creator>Unknown User</dc:creator>
  <cp:lastModifiedBy>Spirin</cp:lastModifiedBy>
  <cp:revision>168</cp:revision>
  <dcterms:created xsi:type="dcterms:W3CDTF">2004-07-12T20:02:47Z</dcterms:created>
  <dcterms:modified xsi:type="dcterms:W3CDTF">2014-01-14T16:07:29Z</dcterms:modified>
</cp:coreProperties>
</file>